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handoutMasterIdLst>
    <p:handoutMasterId r:id="rId148"/>
  </p:handoutMasterIdLst>
  <p:sldIdLst>
    <p:sldId id="256" r:id="rId4"/>
    <p:sldId id="461" r:id="rId6"/>
    <p:sldId id="460" r:id="rId7"/>
    <p:sldId id="462" r:id="rId8"/>
    <p:sldId id="257" r:id="rId9"/>
    <p:sldId id="439" r:id="rId10"/>
    <p:sldId id="776" r:id="rId11"/>
    <p:sldId id="438" r:id="rId12"/>
    <p:sldId id="422" r:id="rId13"/>
    <p:sldId id="457" r:id="rId14"/>
    <p:sldId id="527" r:id="rId15"/>
    <p:sldId id="777" r:id="rId16"/>
    <p:sldId id="780" r:id="rId17"/>
    <p:sldId id="456" r:id="rId18"/>
    <p:sldId id="528" r:id="rId19"/>
    <p:sldId id="778" r:id="rId20"/>
    <p:sldId id="779" r:id="rId21"/>
    <p:sldId id="526" r:id="rId22"/>
    <p:sldId id="455" r:id="rId23"/>
    <p:sldId id="458" r:id="rId24"/>
    <p:sldId id="459" r:id="rId25"/>
    <p:sldId id="529" r:id="rId26"/>
    <p:sldId id="551" r:id="rId27"/>
    <p:sldId id="530" r:id="rId28"/>
    <p:sldId id="552" r:id="rId29"/>
    <p:sldId id="558" r:id="rId30"/>
    <p:sldId id="555" r:id="rId31"/>
    <p:sldId id="553" r:id="rId32"/>
    <p:sldId id="561" r:id="rId33"/>
    <p:sldId id="554" r:id="rId34"/>
    <p:sldId id="556" r:id="rId35"/>
    <p:sldId id="781" r:id="rId36"/>
    <p:sldId id="783" r:id="rId37"/>
    <p:sldId id="820" r:id="rId38"/>
    <p:sldId id="785" r:id="rId39"/>
    <p:sldId id="919" r:id="rId40"/>
    <p:sldId id="773" r:id="rId41"/>
    <p:sldId id="925" r:id="rId42"/>
    <p:sldId id="923" r:id="rId43"/>
    <p:sldId id="816" r:id="rId44"/>
    <p:sldId id="775" r:id="rId45"/>
    <p:sldId id="924" r:id="rId46"/>
    <p:sldId id="922" r:id="rId47"/>
    <p:sldId id="818" r:id="rId48"/>
    <p:sldId id="774" r:id="rId49"/>
    <p:sldId id="815" r:id="rId50"/>
    <p:sldId id="822" r:id="rId51"/>
    <p:sldId id="920" r:id="rId52"/>
    <p:sldId id="921" r:id="rId53"/>
    <p:sldId id="926" r:id="rId54"/>
    <p:sldId id="927" r:id="rId55"/>
    <p:sldId id="812" r:id="rId56"/>
    <p:sldId id="463" r:id="rId57"/>
    <p:sldId id="557" r:id="rId58"/>
    <p:sldId id="560" r:id="rId59"/>
    <p:sldId id="584" r:id="rId60"/>
    <p:sldId id="559" r:id="rId61"/>
    <p:sldId id="585" r:id="rId62"/>
    <p:sldId id="586" r:id="rId63"/>
    <p:sldId id="605" r:id="rId64"/>
    <p:sldId id="587" r:id="rId65"/>
    <p:sldId id="772" r:id="rId66"/>
    <p:sldId id="664" r:id="rId67"/>
    <p:sldId id="807" r:id="rId68"/>
    <p:sldId id="808" r:id="rId69"/>
    <p:sldId id="817" r:id="rId70"/>
    <p:sldId id="610" r:id="rId71"/>
    <p:sldId id="635" r:id="rId72"/>
    <p:sldId id="794" r:id="rId73"/>
    <p:sldId id="674" r:id="rId74"/>
    <p:sldId id="407" r:id="rId75"/>
    <p:sldId id="613" r:id="rId76"/>
    <p:sldId id="607" r:id="rId77"/>
    <p:sldId id="606" r:id="rId78"/>
    <p:sldId id="611" r:id="rId79"/>
    <p:sldId id="660" r:id="rId80"/>
    <p:sldId id="642" r:id="rId81"/>
    <p:sldId id="643" r:id="rId82"/>
    <p:sldId id="655" r:id="rId83"/>
    <p:sldId id="654" r:id="rId84"/>
    <p:sldId id="656" r:id="rId85"/>
    <p:sldId id="659" r:id="rId86"/>
    <p:sldId id="658" r:id="rId87"/>
    <p:sldId id="671" r:id="rId88"/>
    <p:sldId id="672" r:id="rId89"/>
    <p:sldId id="657" r:id="rId90"/>
    <p:sldId id="675" r:id="rId91"/>
    <p:sldId id="813" r:id="rId92"/>
    <p:sldId id="667" r:id="rId93"/>
    <p:sldId id="762" r:id="rId94"/>
    <p:sldId id="763" r:id="rId95"/>
    <p:sldId id="764" r:id="rId96"/>
    <p:sldId id="798" r:id="rId97"/>
    <p:sldId id="790" r:id="rId98"/>
    <p:sldId id="795" r:id="rId99"/>
    <p:sldId id="796" r:id="rId100"/>
    <p:sldId id="792" r:id="rId101"/>
    <p:sldId id="770" r:id="rId102"/>
    <p:sldId id="819" r:id="rId103"/>
    <p:sldId id="799" r:id="rId104"/>
    <p:sldId id="814" r:id="rId105"/>
    <p:sldId id="767" r:id="rId106"/>
    <p:sldId id="769" r:id="rId107"/>
    <p:sldId id="801" r:id="rId108"/>
    <p:sldId id="802" r:id="rId109"/>
    <p:sldId id="804" r:id="rId110"/>
    <p:sldId id="809" r:id="rId111"/>
    <p:sldId id="810" r:id="rId112"/>
    <p:sldId id="811" r:id="rId113"/>
    <p:sldId id="710" r:id="rId114"/>
    <p:sldId id="714" r:id="rId115"/>
    <p:sldId id="712" r:id="rId116"/>
    <p:sldId id="713" r:id="rId117"/>
    <p:sldId id="805" r:id="rId118"/>
    <p:sldId id="806" r:id="rId119"/>
    <p:sldId id="673" r:id="rId120"/>
    <p:sldId id="668" r:id="rId121"/>
    <p:sldId id="718" r:id="rId122"/>
    <p:sldId id="797" r:id="rId123"/>
    <p:sldId id="669" r:id="rId124"/>
    <p:sldId id="639" r:id="rId125"/>
    <p:sldId id="771" r:id="rId126"/>
    <p:sldId id="640" r:id="rId127"/>
    <p:sldId id="641" r:id="rId128"/>
    <p:sldId id="320" r:id="rId129"/>
    <p:sldId id="280" r:id="rId130"/>
    <p:sldId id="274" r:id="rId131"/>
    <p:sldId id="275" r:id="rId132"/>
    <p:sldId id="276" r:id="rId133"/>
    <p:sldId id="277" r:id="rId134"/>
    <p:sldId id="279" r:id="rId135"/>
    <p:sldId id="278" r:id="rId136"/>
    <p:sldId id="282" r:id="rId137"/>
    <p:sldId id="283" r:id="rId138"/>
    <p:sldId id="281" r:id="rId139"/>
    <p:sldId id="928" r:id="rId140"/>
    <p:sldId id="800" r:id="rId141"/>
    <p:sldId id="929" r:id="rId142"/>
    <p:sldId id="918" r:id="rId143"/>
    <p:sldId id="930" r:id="rId144"/>
    <p:sldId id="721" r:id="rId145"/>
    <p:sldId id="720" r:id="rId146"/>
    <p:sldId id="789" r:id="rId14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43"/>
        <p:guide pos="372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1" Type="http://schemas.openxmlformats.org/officeDocument/2006/relationships/tableStyles" Target="tableStyles.xml"/><Relationship Id="rId150" Type="http://schemas.openxmlformats.org/officeDocument/2006/relationships/viewProps" Target="viewProps.xml"/><Relationship Id="rId15" Type="http://schemas.openxmlformats.org/officeDocument/2006/relationships/slide" Target="slides/slide11.xml"/><Relationship Id="rId149" Type="http://schemas.openxmlformats.org/officeDocument/2006/relationships/presProps" Target="presProps.xml"/><Relationship Id="rId148" Type="http://schemas.openxmlformats.org/officeDocument/2006/relationships/handoutMaster" Target="handoutMasters/handoutMaster1.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8T17:56:4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2196 788,'3'0,"0"0,5 0,6 3,-7-1,0-2,1 1,0-1,-1 0,1 0,-2 0,1 0,-3 0,1 0,0 0,0 0,-1 0,1 0,-1 0,1 0,1 0,-1 0,2 1,-4-1,1 0,-1 0,4 0,-3 0,1 0,0 0,-2 0,0 0,0 1,3 0,-1-1,-2 0,0 0,1 0,1 0,-2 0,1 0,-1 0,0 0,0 0,1 0,1 0,0 0,1 0,-3 0,0 0,1 0,-1 0,0 0,0 0,-5 3,-2-1,2 1,-4 1,0-2,0 2,0-1,1-1,1-1,1 3,-6 1,2-2,1 2,2-4,-4 4,4-4,1 1,0 0,-1 2,1-1,-1-1,-4 3,5-1,0-3,-1 3,0-2,0 1,-2 0,4 0,-1-1,-2 1,2 1,0-2,-1 0,1 1,-1 0,2 0,-2-1,1 1,0-1,0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6T11:25:0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660 1265,'-4'-3,"-2"-3,3 5,0-3,-7-5,-1-3,5 3,-1-1,-6-10,7 12,-9-15,12 18,-13-17,11 16,2 2,-8-12,8 9,-1 0,-10-13,9 14,0 0,-3-10,5 9,0 4,1-1,0 1,0 0,0 0,-1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6T11:25:0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485 1058,'-4'-6,"3"2,1 0,0-1,0 0,0 0,0 2,0 0,0-1,0 1,0 0,0-1,3 3,2 1,0 1,4 4,-5-3,0-1,0 1,-1-1</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6T11:25:0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2203 1031,'2'3,"10"11,-3-2,6 8,20 20,-24-25,28 34,-34-42,13 20,-14-21,-2-2,5 5,-6-5,3 1,-3-2,0 1,2-1,-1 1,1-1,0 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6T11:25:05"/>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2341 1249,'3'1,"1"1,1 0,-1-1,0 2,1-1,0 1,-1-1,-2-10,-2-2,0 5,0 2,0 0,1 0,-1-1,0 1</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7T03:05: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1116 1033,'-3'-3,"-1"1,-1-1,-1 1,0-1,2 2,-5 0,4-3,1 4,-2-1,3 1,0 0,-3-1,3 1,-4 0,4 0,-4 2,2-1,-1 1,1-1,1 3,0-3,1 3,-2 0,-1 1,3-3,-1 2,2-1,0 1,2-1,0 0,0 1,0-1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7T03:05:51"/>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965 1048,'3'4,"1"1,-2-1,3 4,-3-5,3 2,-4-2,6-4,-2-2,2 0,4-4,-8 5,1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8T05:13: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416 753,'-5'0,"-4"-1,3-2,3 2,-11-3,10 4,-20-5,21 5,-13-4,8 4,4 0,-8 0,7-1,-3 1,1 0,1 0,2 0,0 0,0 0,-4 0,4 0,1 2</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8T05:13: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273 712,'-13'9,"9"-5,-1-1,-1 1,-3 5,5-5,0 0,7 0,9-3,0-1,-2 2,11-2,-15 0,-1 0,0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8T05:13: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982 766,'0'-3,"3"-6,-2 6,4-8,-3 7,1 4,-1 4,2 8,0-6,-1-1,0-1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8T05:13: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1022 706,'0'3,"0"0,0 0,1 2,1-2,1-1,0-2,0-2,0-2,-2 0,0 0,1 1,-2 12,0 10,0-14,0-2,0 0,0 1,-3-2,-1-3,1 0,-1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8T05:13: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1609 754,'1'3,"1"0,1 0,-1 0,1 0,1 0,1 2,3 2,-1-5,-3 0,-1-1,1 0,-1-1,0 0,1 0,-1-3,-1 0,-1-1,0 0,1 1,-1 0,-1 0,0-2,0 2,0-1,0 0,0 1,0-1,0 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8T05:13: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1663 742,'4'-4,"-3"0,1 1,1 2,0 1,1 3,-2 2,1-1,-2-1,1 1,0-1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8T05:13: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2170 782,'14'-2,"5"-7,-3 1,-11 7,5-4,-4 4,0 1,0-3,-2 3,13-1,-13 1,1 0,10 0,-10 0,-2 0,4 0,-1 0,-3 1,0-1,1 2,-1-1,1 2,-1-2,2 1,-1-2,0 4,-1-3,1 2</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08T05:13:27"/>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2338 736,'7'6,"0"6,-2-8,-3 0,-1-1,2 0,-1 2,-2-2,-3 0,-12 3,8-5,1 0,-1 4,-3-2,3 2,3-5,0 3,1-3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4</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6</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4</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6</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4</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8</a:t>
            </a: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5</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5</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4</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a:t>
            </a:r>
            <a:r>
              <a:rPr lang="zh-CN" altLang="en-US" dirty="0">
                <a:sym typeface="+mn-ea"/>
              </a:rPr>
              <a:t>中文</a:t>
            </a:r>
            <a:r>
              <a:rPr lang="en-US" altLang="zh-CN" dirty="0">
                <a:sym typeface="+mn-ea"/>
              </a:rPr>
              <a:t> </a:t>
            </a:r>
            <a:r>
              <a:rPr lang="zh-CN" altLang="en-US" dirty="0">
                <a:sym typeface="+mn-ea"/>
              </a:rPr>
              <a:t>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a:t>
            </a:r>
            <a:r>
              <a:rPr lang="zh-CN" altLang="en-US" dirty="0">
                <a:sym typeface="+mn-ea"/>
              </a:rPr>
              <a:t>中文</a:t>
            </a:r>
            <a:r>
              <a:rPr lang="en-US" altLang="zh-CN" dirty="0">
                <a:sym typeface="+mn-ea"/>
              </a:rPr>
              <a:t> </a:t>
            </a:r>
            <a:r>
              <a:rPr lang="zh-CN" altLang="en-US" dirty="0">
                <a:sym typeface="+mn-ea"/>
              </a:rPr>
              <a:t>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a:t>
            </a:r>
            <a:r>
              <a:rPr lang="zh-CN" altLang="en-US" dirty="0">
                <a:sym typeface="+mn-ea"/>
              </a:rPr>
              <a:t>中文</a:t>
            </a:r>
            <a:r>
              <a:rPr lang="en-US" altLang="zh-CN" dirty="0">
                <a:sym typeface="+mn-ea"/>
              </a:rPr>
              <a:t> </a:t>
            </a:r>
            <a:r>
              <a:rPr lang="zh-CN" altLang="en-US" dirty="0"/>
              <a:t>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中文</a:t>
            </a:r>
            <a:r>
              <a:rPr lang="en-US" altLang="zh-CN" dirty="0">
                <a:sym typeface="+mn-ea"/>
              </a:rPr>
              <a:t> </a:t>
            </a:r>
            <a:r>
              <a:rPr lang="zh-CN" altLang="en-US" dirty="0">
                <a:sym typeface="+mn-ea"/>
              </a:rPr>
              <a:t>styles</a:t>
            </a:r>
            <a:endParaRPr lang="zh-CN" altLang="en-US" dirty="0">
              <a:sym typeface="+mn-ea"/>
            </a:endParaRPr>
          </a:p>
          <a:p>
            <a:pPr lvl="1"/>
            <a:r>
              <a:rPr lang="zh-CN" altLang="en-US" dirty="0"/>
              <a:t>Second </a:t>
            </a:r>
            <a:r>
              <a:rPr lang="zh-CN" altLang="en-US" dirty="0">
                <a:sym typeface="+mn-ea"/>
              </a:rPr>
              <a:t>中文</a:t>
            </a:r>
            <a:r>
              <a:rPr lang="en-US" altLang="zh-CN" dirty="0">
                <a:sym typeface="+mn-ea"/>
              </a:rPr>
              <a:t> </a:t>
            </a:r>
            <a:r>
              <a:rPr lang="zh-CN" altLang="en-US" dirty="0"/>
              <a:t>level</a:t>
            </a:r>
            <a:endParaRPr lang="zh-CN" altLang="en-US" dirty="0"/>
          </a:p>
          <a:p>
            <a:pPr lvl="2"/>
            <a:r>
              <a:rPr lang="zh-CN" altLang="en-US" dirty="0"/>
              <a:t>Third </a:t>
            </a:r>
            <a:r>
              <a:rPr lang="zh-CN" altLang="en-US" dirty="0">
                <a:sym typeface="+mn-ea"/>
              </a:rPr>
              <a:t>中文</a:t>
            </a:r>
            <a:r>
              <a:rPr lang="en-US" altLang="zh-CN" dirty="0">
                <a:sym typeface="+mn-ea"/>
              </a:rPr>
              <a:t> </a:t>
            </a:r>
            <a:r>
              <a:rPr lang="zh-CN" altLang="en-US" dirty="0"/>
              <a:t>level</a:t>
            </a:r>
            <a:endParaRPr lang="zh-CN" altLang="en-US" dirty="0"/>
          </a:p>
          <a:p>
            <a:pPr lvl="3"/>
            <a:r>
              <a:rPr lang="zh-CN" altLang="en-US" dirty="0"/>
              <a:t>Fourth </a:t>
            </a:r>
            <a:r>
              <a:rPr lang="zh-CN" altLang="en-US" dirty="0">
                <a:sym typeface="+mn-ea"/>
              </a:rPr>
              <a:t>中文</a:t>
            </a:r>
            <a:r>
              <a:rPr lang="en-US" altLang="zh-CN" dirty="0">
                <a:sym typeface="+mn-ea"/>
              </a:rPr>
              <a:t> </a:t>
            </a:r>
            <a:r>
              <a:rPr lang="zh-CN" altLang="en-US" dirty="0"/>
              <a:t>level</a:t>
            </a:r>
            <a:endParaRPr lang="zh-CN" altLang="en-US" dirty="0"/>
          </a:p>
          <a:p>
            <a:pPr lvl="4"/>
            <a:r>
              <a:rPr lang="zh-CN" altLang="en-US" dirty="0"/>
              <a:t>Fifth </a:t>
            </a:r>
            <a:r>
              <a:rPr lang="zh-CN" altLang="en-US" dirty="0">
                <a:sym typeface="+mn-ea"/>
              </a:rPr>
              <a:t>中文</a:t>
            </a:r>
            <a:r>
              <a:rPr lang="en-US" altLang="zh-CN" dirty="0">
                <a:sym typeface="+mn-ea"/>
              </a:rPr>
              <a:t> </a:t>
            </a:r>
            <a:r>
              <a:rPr lang="zh-CN" altLang="en-US" dirty="0"/>
              <a:t>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HYXuanSong 75S" panose="00020600040101010101" charset="-122"/>
          <a:ea typeface="HYXuanSong 75S"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YXuanSong 75S" panose="00020600040101010101" charset="-122"/>
          <a:ea typeface="HYXuanSong 75S" panose="00020600040101010101" charset="-122"/>
          <a:cs typeface="HYXuanSong 75S"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YXuanSong 75S" panose="00020600040101010101" charset="-122"/>
          <a:ea typeface="HYXuanSong 75S" panose="00020600040101010101" charset="-122"/>
          <a:cs typeface="HYXuanSong 75S"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HYXuanSong 75S"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HYXuanSong 75S"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HYXuanSong 75S"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a:t>
            </a:r>
            <a:r>
              <a:rPr lang="zh-CN" altLang="en-US" dirty="0">
                <a:sym typeface="+mn-ea"/>
              </a:rPr>
              <a:t>中文</a:t>
            </a:r>
            <a:r>
              <a:rPr lang="en-US" altLang="zh-CN" dirty="0">
                <a:sym typeface="+mn-ea"/>
              </a:rPr>
              <a:t> </a:t>
            </a:r>
            <a:r>
              <a:rPr lang="zh-CN" altLang="en-US" dirty="0"/>
              <a:t>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中文</a:t>
            </a:r>
            <a:r>
              <a:rPr lang="en-US" altLang="zh-CN" dirty="0">
                <a:sym typeface="+mn-ea"/>
              </a:rPr>
              <a:t> </a:t>
            </a:r>
            <a:r>
              <a:rPr lang="zh-CN" altLang="en-US" dirty="0">
                <a:sym typeface="+mn-ea"/>
              </a:rPr>
              <a:t>styles</a:t>
            </a:r>
            <a:endParaRPr lang="zh-CN" altLang="en-US" dirty="0">
              <a:sym typeface="+mn-ea"/>
            </a:endParaRPr>
          </a:p>
          <a:p>
            <a:pPr lvl="1"/>
            <a:r>
              <a:rPr lang="zh-CN" altLang="en-US" dirty="0"/>
              <a:t>Second </a:t>
            </a:r>
            <a:r>
              <a:rPr lang="zh-CN" altLang="en-US" dirty="0">
                <a:sym typeface="+mn-ea"/>
              </a:rPr>
              <a:t>中文</a:t>
            </a:r>
            <a:r>
              <a:rPr lang="en-US" altLang="zh-CN" dirty="0">
                <a:sym typeface="+mn-ea"/>
              </a:rPr>
              <a:t> </a:t>
            </a:r>
            <a:r>
              <a:rPr lang="zh-CN" altLang="en-US" dirty="0"/>
              <a:t>level</a:t>
            </a:r>
            <a:endParaRPr lang="zh-CN" altLang="en-US" dirty="0"/>
          </a:p>
          <a:p>
            <a:pPr lvl="2"/>
            <a:r>
              <a:rPr lang="zh-CN" altLang="en-US" dirty="0"/>
              <a:t>Third </a:t>
            </a:r>
            <a:r>
              <a:rPr lang="zh-CN" altLang="en-US" dirty="0">
                <a:sym typeface="+mn-ea"/>
              </a:rPr>
              <a:t>中文</a:t>
            </a:r>
            <a:r>
              <a:rPr lang="en-US" altLang="zh-CN" dirty="0">
                <a:sym typeface="+mn-ea"/>
              </a:rPr>
              <a:t> </a:t>
            </a:r>
            <a:r>
              <a:rPr lang="zh-CN" altLang="en-US" dirty="0"/>
              <a:t>level</a:t>
            </a:r>
            <a:endParaRPr lang="zh-CN" altLang="en-US" dirty="0"/>
          </a:p>
          <a:p>
            <a:pPr lvl="3"/>
            <a:r>
              <a:rPr lang="zh-CN" altLang="en-US" dirty="0"/>
              <a:t>Fourth </a:t>
            </a:r>
            <a:r>
              <a:rPr lang="zh-CN" altLang="en-US" dirty="0">
                <a:sym typeface="+mn-ea"/>
              </a:rPr>
              <a:t>中文</a:t>
            </a:r>
            <a:r>
              <a:rPr lang="en-US" altLang="zh-CN" dirty="0">
                <a:sym typeface="+mn-ea"/>
              </a:rPr>
              <a:t> </a:t>
            </a:r>
            <a:r>
              <a:rPr lang="zh-CN" altLang="en-US" dirty="0"/>
              <a:t>level</a:t>
            </a:r>
            <a:endParaRPr lang="zh-CN" altLang="en-US" dirty="0"/>
          </a:p>
          <a:p>
            <a:pPr lvl="4"/>
            <a:r>
              <a:rPr lang="zh-CN" altLang="en-US" dirty="0"/>
              <a:t>Fifth </a:t>
            </a:r>
            <a:r>
              <a:rPr lang="zh-CN" altLang="en-US" dirty="0">
                <a:sym typeface="+mn-ea"/>
              </a:rPr>
              <a:t>中文</a:t>
            </a:r>
            <a:r>
              <a:rPr lang="en-US" altLang="zh-CN" dirty="0">
                <a:sym typeface="+mn-ea"/>
              </a:rPr>
              <a:t> </a:t>
            </a:r>
            <a:r>
              <a:rPr lang="zh-CN" altLang="en-US" dirty="0"/>
              <a:t>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txStyles>
    <p:titleStyle>
      <a:lvl1pPr algn="l" defTabSz="914400" rtl="0" eaLnBrk="1" latinLnBrk="0" hangingPunct="1">
        <a:lnSpc>
          <a:spcPct val="90000"/>
        </a:lnSpc>
        <a:spcBef>
          <a:spcPct val="0"/>
        </a:spcBef>
        <a:buNone/>
        <a:defRPr sz="4000" kern="1200">
          <a:solidFill>
            <a:schemeClr val="tx1"/>
          </a:solidFill>
          <a:latin typeface="HYXuanSong 75S" panose="00020600040101010101" charset="-122"/>
          <a:ea typeface="HYXuanSong 75S"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YXuanSong 75S" panose="00020600040101010101" charset="-122"/>
          <a:ea typeface="HYXuanSong 75S" panose="00020600040101010101" charset="-122"/>
          <a:cs typeface="HYXuanSong 75S" panose="00020600040101010101"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YXuanSong 75S" panose="00020600040101010101" charset="-122"/>
          <a:ea typeface="HYXuanSong 75S" panose="00020600040101010101" charset="-122"/>
          <a:cs typeface="HYXuanSong 75S" panose="00020600040101010101"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HYXuanSong 75S" panose="00020600040101010101"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HYXuanSong 75S" panose="00020600040101010101"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HYXuanSong 75S" panose="00020600040101010101"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06.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customXml" Target="../ink/ink5.xml"/><Relationship Id="rId7" Type="http://schemas.openxmlformats.org/officeDocument/2006/relationships/image" Target="../media/image69.png"/><Relationship Id="rId6" Type="http://schemas.openxmlformats.org/officeDocument/2006/relationships/customXml" Target="../ink/ink4.xml"/><Relationship Id="rId5" Type="http://schemas.openxmlformats.org/officeDocument/2006/relationships/image" Target="../media/image68.png"/><Relationship Id="rId4" Type="http://schemas.openxmlformats.org/officeDocument/2006/relationships/customXml" Target="../ink/ink3.xml"/><Relationship Id="rId3" Type="http://schemas.openxmlformats.org/officeDocument/2006/relationships/image" Target="../media/image67.png"/><Relationship Id="rId2" Type="http://schemas.openxmlformats.org/officeDocument/2006/relationships/customXml" Target="../ink/ink2.xml"/><Relationship Id="rId19" Type="http://schemas.openxmlformats.org/officeDocument/2006/relationships/slideLayout" Target="../slideLayouts/slideLayout2.xml"/><Relationship Id="rId18" Type="http://schemas.openxmlformats.org/officeDocument/2006/relationships/image" Target="../media/image75.png"/><Relationship Id="rId17" Type="http://schemas.openxmlformats.org/officeDocument/2006/relationships/image" Target="../media/image74.png"/><Relationship Id="rId16" Type="http://schemas.openxmlformats.org/officeDocument/2006/relationships/customXml" Target="../ink/ink9.xml"/><Relationship Id="rId15" Type="http://schemas.openxmlformats.org/officeDocument/2006/relationships/image" Target="../media/image73.png"/><Relationship Id="rId14" Type="http://schemas.openxmlformats.org/officeDocument/2006/relationships/customXml" Target="../ink/ink8.xml"/><Relationship Id="rId13" Type="http://schemas.openxmlformats.org/officeDocument/2006/relationships/image" Target="../media/image72.png"/><Relationship Id="rId12" Type="http://schemas.openxmlformats.org/officeDocument/2006/relationships/customXml" Target="../ink/ink7.xml"/><Relationship Id="rId11" Type="http://schemas.openxmlformats.org/officeDocument/2006/relationships/image" Target="../media/image71.png"/><Relationship Id="rId10" Type="http://schemas.openxmlformats.org/officeDocument/2006/relationships/customXml" Target="../ink/ink6.xml"/><Relationship Id="rId1" Type="http://schemas.openxmlformats.org/officeDocument/2006/relationships/image" Target="../media/image6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9" Type="http://schemas.openxmlformats.org/officeDocument/2006/relationships/customXml" Target="../ink/ink14.xml"/><Relationship Id="rId8" Type="http://schemas.openxmlformats.org/officeDocument/2006/relationships/image" Target="../media/image79.png"/><Relationship Id="rId7" Type="http://schemas.openxmlformats.org/officeDocument/2006/relationships/customXml" Target="../ink/ink13.xml"/><Relationship Id="rId6" Type="http://schemas.openxmlformats.org/officeDocument/2006/relationships/image" Target="../media/image78.png"/><Relationship Id="rId5" Type="http://schemas.openxmlformats.org/officeDocument/2006/relationships/customXml" Target="../ink/ink12.xml"/><Relationship Id="rId4" Type="http://schemas.openxmlformats.org/officeDocument/2006/relationships/image" Target="../media/image77.png"/><Relationship Id="rId3" Type="http://schemas.openxmlformats.org/officeDocument/2006/relationships/customXml" Target="../ink/ink11.xml"/><Relationship Id="rId2" Type="http://schemas.openxmlformats.org/officeDocument/2006/relationships/image" Target="../media/image76.png"/><Relationship Id="rId13" Type="http://schemas.openxmlformats.org/officeDocument/2006/relationships/slideLayout" Target="../slideLayouts/slideLayout2.xml"/><Relationship Id="rId12" Type="http://schemas.openxmlformats.org/officeDocument/2006/relationships/image" Target="../media/image81.png"/><Relationship Id="rId11" Type="http://schemas.openxmlformats.org/officeDocument/2006/relationships/customXml" Target="../ink/ink15.xml"/><Relationship Id="rId10" Type="http://schemas.openxmlformats.org/officeDocument/2006/relationships/image" Target="../media/image80.png"/><Relationship Id="rId1" Type="http://schemas.openxmlformats.org/officeDocument/2006/relationships/customXml" Target="../ink/ink1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image" Target="../media/image82.png"/></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3.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34.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65.png"/></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34.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29.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image" Target="../media/image8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7.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5.png"/></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133.xml.rels><?xml version="1.0" encoding="UTF-8" standalone="yes"?>
<Relationships xmlns="http://schemas.openxmlformats.org/package/2006/relationships"><Relationship Id="rId5" Type="http://schemas.openxmlformats.org/officeDocument/2006/relationships/notesSlide" Target="../notesSlides/notesSlide54.xml"/><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85.png"/><Relationship Id="rId1" Type="http://schemas.openxmlformats.org/officeDocument/2006/relationships/image" Target="../media/image87.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2.png"/><Relationship Id="rId1" Type="http://schemas.openxmlformats.org/officeDocument/2006/relationships/image" Target="../media/image88.png"/></Relationships>
</file>

<file path=ppt/slides/_rels/slide13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7.xml"/><Relationship Id="rId2" Type="http://schemas.openxmlformats.org/officeDocument/2006/relationships/image" Target="../media/image93.jpeg"/><Relationship Id="rId1" Type="http://schemas.openxmlformats.org/officeDocument/2006/relationships/image" Target="../media/image65.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image" Target="../media/image6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9.jpe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28.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28.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2.xml"/><Relationship Id="rId4" Type="http://schemas.openxmlformats.org/officeDocument/2006/relationships/image" Target="../media/image35.png"/><Relationship Id="rId3" Type="http://schemas.openxmlformats.org/officeDocument/2006/relationships/image" Target="../media/image29.jpeg"/><Relationship Id="rId2" Type="http://schemas.openxmlformats.org/officeDocument/2006/relationships/image" Target="../media/image34.png"/><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5.png"/><Relationship Id="rId3" Type="http://schemas.openxmlformats.org/officeDocument/2006/relationships/image" Target="../media/image29.jpeg"/><Relationship Id="rId2" Type="http://schemas.openxmlformats.org/officeDocument/2006/relationships/image" Target="../media/image34.png"/><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5.png"/><Relationship Id="rId3" Type="http://schemas.openxmlformats.org/officeDocument/2006/relationships/image" Target="../media/image29.jpeg"/><Relationship Id="rId2" Type="http://schemas.openxmlformats.org/officeDocument/2006/relationships/image" Target="../media/image34.png"/><Relationship Id="rId1" Type="http://schemas.openxmlformats.org/officeDocument/2006/relationships/image" Target="../media/image28.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28.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image" Target="../media/image2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6" Type="http://schemas.openxmlformats.org/officeDocument/2006/relationships/slideLayout" Target="../slideLayouts/slideLayout2.xml"/><Relationship Id="rId15" Type="http://schemas.openxmlformats.org/officeDocument/2006/relationships/image" Target="../media/image19.png"/><Relationship Id="rId14" Type="http://schemas.openxmlformats.org/officeDocument/2006/relationships/image" Target="../media/image18.png"/><Relationship Id="rId13" Type="http://schemas.openxmlformats.org/officeDocument/2006/relationships/image" Target="../media/image17.png"/><Relationship Id="rId12" Type="http://schemas.openxmlformats.org/officeDocument/2006/relationships/image" Target="../media/image16.png"/><Relationship Id="rId11" Type="http://schemas.openxmlformats.org/officeDocument/2006/relationships/image" Target="../media/image15.png"/><Relationship Id="rId10" Type="http://schemas.openxmlformats.org/officeDocument/2006/relationships/image" Target="../media/image14.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png"/><Relationship Id="rId3" Type="http://schemas.openxmlformats.org/officeDocument/2006/relationships/customXml" Target="../ink/ink1.xml"/><Relationship Id="rId2" Type="http://schemas.openxmlformats.org/officeDocument/2006/relationships/image" Target="../media/image40.GIF"/><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29.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28.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34.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29.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34.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2.xml"/><Relationship Id="rId4" Type="http://schemas.openxmlformats.org/officeDocument/2006/relationships/image" Target="../media/image53.png"/><Relationship Id="rId3" Type="http://schemas.openxmlformats.org/officeDocument/2006/relationships/image" Target="../media/image29.jpeg"/><Relationship Id="rId2" Type="http://schemas.openxmlformats.org/officeDocument/2006/relationships/image" Target="../media/image34.png"/><Relationship Id="rId1" Type="http://schemas.openxmlformats.org/officeDocument/2006/relationships/image" Target="../media/image5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3.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image" Target="../media/image3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image" Target="../media/image29.jpeg"/><Relationship Id="rId2" Type="http://schemas.openxmlformats.org/officeDocument/2006/relationships/image" Target="../media/image34.png"/><Relationship Id="rId1" Type="http://schemas.openxmlformats.org/officeDocument/2006/relationships/image" Target="../media/image6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Screenshot_2022-12-23_23-10-58"/>
          <p:cNvPicPr>
            <a:picLocks noChangeAspect="1"/>
          </p:cNvPicPr>
          <p:nvPr/>
        </p:nvPicPr>
        <p:blipFill>
          <a:blip r:embed="rId1">
            <a:lum bright="36000" contrast="-42000"/>
          </a:blip>
          <a:stretch>
            <a:fillRect/>
          </a:stretch>
        </p:blipFill>
        <p:spPr>
          <a:xfrm>
            <a:off x="0" y="0"/>
            <a:ext cx="12192000" cy="6858000"/>
          </a:xfrm>
          <a:prstGeom prst="rect">
            <a:avLst/>
          </a:prstGeom>
        </p:spPr>
      </p:pic>
      <p:sp>
        <p:nvSpPr>
          <p:cNvPr id="2" name="Title 1"/>
          <p:cNvSpPr>
            <a:spLocks noGrp="1"/>
          </p:cNvSpPr>
          <p:nvPr>
            <p:ph type="ctrTitle"/>
          </p:nvPr>
        </p:nvSpPr>
        <p:spPr/>
        <p:txBody>
          <a:bodyPr>
            <a:normAutofit fontScale="90000"/>
          </a:bodyPr>
          <a:p>
            <a:r>
              <a:rPr lang="en-US" altLang="zh-CN">
                <a:latin typeface="HYXuanSong 75S" panose="00020600040101010101" charset="-122"/>
                <a:ea typeface="HYXuanSong 75S" panose="00020600040101010101" charset="-122"/>
                <a:cs typeface="HYXuanSong 75S" panose="00020600040101010101" charset="-122"/>
                <a:sym typeface="+mn-ea"/>
              </a:rPr>
              <a:t>OpenGL </a:t>
            </a:r>
            <a:r>
              <a:rPr lang="zh-CN" altLang="en-US">
                <a:latin typeface="HYXuanSong 75S" panose="00020600040101010101" charset="-122"/>
                <a:ea typeface="HYXuanSong 75S" panose="00020600040101010101" charset="-122"/>
                <a:cs typeface="HYXuanSong 75S" panose="00020600040101010101" charset="-122"/>
                <a:sym typeface="+mn-ea"/>
              </a:rPr>
              <a:t>保姆级课程</a:t>
            </a:r>
            <a:br>
              <a:rPr lang="zh-CN" altLang="en-US">
                <a:latin typeface="HYXuanSong 75S" panose="00020600040101010101" charset="-122"/>
                <a:ea typeface="HYXuanSong 75S" panose="00020600040101010101" charset="-122"/>
                <a:cs typeface="HYXuanSong 75S" panose="00020600040101010101" charset="-122"/>
                <a:sym typeface="+mn-ea"/>
              </a:rPr>
            </a:br>
            <a:r>
              <a:rPr lang="zh-CN" altLang="en-US">
                <a:sym typeface="+mn-ea"/>
              </a:rPr>
              <a:t>重学线性代数</a:t>
            </a:r>
            <a:r>
              <a:rPr lang="en-US" altLang="zh-CN">
                <a:sym typeface="+mn-ea"/>
              </a:rPr>
              <a:t> </a:t>
            </a:r>
            <a:r>
              <a:rPr lang="zh-CN" altLang="en-US">
                <a:sym typeface="+mn-ea"/>
              </a:rPr>
              <a:t>矢量与矩阵</a:t>
            </a:r>
            <a:endParaRPr lang="zh-CN"/>
          </a:p>
        </p:txBody>
      </p:sp>
      <p:sp>
        <p:nvSpPr>
          <p:cNvPr id="3" name="Subtitle 2"/>
          <p:cNvSpPr>
            <a:spLocks noGrp="1"/>
          </p:cNvSpPr>
          <p:nvPr>
            <p:ph type="subTitle" idx="1"/>
          </p:nvPr>
        </p:nvSpPr>
        <p:spPr/>
        <p:txBody>
          <a:bodyPr/>
          <a:p>
            <a:r>
              <a:rPr lang="zh-CN" altLang="en-US"/>
              <a:t>往期录播：</a:t>
            </a:r>
            <a:r>
              <a:rPr lang="en-US"/>
              <a:t>https://www.bilibili.com/video/BV1Na4y1c7tP</a:t>
            </a:r>
            <a:endParaRPr lang="en-US"/>
          </a:p>
          <a:p>
            <a:r>
              <a:rPr lang="zh-CN" altLang="en-US"/>
              <a:t>源码下载：</a:t>
            </a:r>
            <a:r>
              <a:rPr lang="en-US" altLang="zh-CN"/>
              <a:t>https://github.com/parallel101/opengltutor</a:t>
            </a:r>
            <a:endParaRPr lang="en-US" altLang="zh-CN"/>
          </a:p>
          <a:p>
            <a:r>
              <a:rPr lang="zh-CN" altLang="en-US">
                <a:sym typeface="+mn-ea"/>
              </a:rPr>
              <a:t>课件下载：</a:t>
            </a:r>
            <a:r>
              <a:rPr lang="en-US" altLang="zh-CN">
                <a:sym typeface="+mn-ea"/>
              </a:rPr>
              <a:t>https://github.com/parallel101/openglslides</a:t>
            </a:r>
            <a:endParaRPr lang="en-US"/>
          </a:p>
          <a:p>
            <a:r>
              <a:rPr lang="en-US">
                <a:sym typeface="+mn-ea"/>
              </a:rPr>
              <a:t>by </a:t>
            </a:r>
            <a:r>
              <a:rPr lang="zh-CN" altLang="en-US">
                <a:sym typeface="+mn-ea"/>
              </a:rPr>
              <a:t>彭于斌（</a:t>
            </a:r>
            <a:r>
              <a:rPr lang="en-US" altLang="zh-CN">
                <a:sym typeface="+mn-ea"/>
              </a:rPr>
              <a:t>@archibate</a:t>
            </a:r>
            <a:r>
              <a:rPr lang="zh-CN" altLang="en-US">
                <a:sym typeface="+mn-ea"/>
              </a:rPr>
              <a:t>）</a:t>
            </a:r>
            <a:endParaRPr lang="en-US"/>
          </a:p>
        </p:txBody>
      </p:sp>
      <p:sp>
        <p:nvSpPr>
          <p:cNvPr id="9" name="Cloud Callout 8"/>
          <p:cNvSpPr/>
          <p:nvPr/>
        </p:nvSpPr>
        <p:spPr>
          <a:xfrm>
            <a:off x="7887970" y="165735"/>
            <a:ext cx="3348355" cy="1663065"/>
          </a:xfrm>
          <a:prstGeom prst="cloudCallou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600">
                <a:latin typeface="HYTangMeiRen 85W" panose="00020600040101010101" charset="-122"/>
                <a:ea typeface="HYTangMeiRen 85W" panose="00020600040101010101" charset="-122"/>
              </a:rPr>
              <a:t>小彭老师课程真好看呀</a:t>
            </a:r>
            <a:endParaRPr lang="zh-CN" altLang="en-US" sz="2600">
              <a:latin typeface="HYTangMeiRen 85W" panose="00020600040101010101" charset="-122"/>
              <a:ea typeface="HYTangMeiRen 85W" panose="00020600040101010101" charset="-122"/>
            </a:endParaRPr>
          </a:p>
        </p:txBody>
      </p:sp>
      <p:sp>
        <p:nvSpPr>
          <p:cNvPr id="10" name="Rounded Rectangle 9"/>
          <p:cNvSpPr/>
          <p:nvPr/>
        </p:nvSpPr>
        <p:spPr>
          <a:xfrm>
            <a:off x="2628900" y="4073525"/>
            <a:ext cx="1814195" cy="2693035"/>
          </a:xfrm>
          <a:prstGeom prst="roundRect">
            <a:avLst/>
          </a:prstGeom>
          <a:solidFill>
            <a:schemeClr val="bg1">
              <a:lumMod val="50000"/>
            </a:schemeClr>
          </a:solidFill>
          <a:ln>
            <a:solidFill>
              <a:schemeClr val="bg1">
                <a:lumMod val="50000"/>
              </a:schemeClr>
            </a:solidFill>
          </a:ln>
          <a:effectLst>
            <a:glow rad="533400">
              <a:schemeClr val="bg1">
                <a:alpha val="37000"/>
              </a:schemeClr>
            </a:glow>
            <a:softEdge rad="635000"/>
          </a:effectLst>
          <a:scene3d>
            <a:camera prst="isometricLeftDown">
              <a:rot lat="1200000" lon="2400000" rev="0"/>
            </a:camera>
            <a:lightRig rig="threePt" dir="t">
              <a:rot lat="0" lon="0" rev="3600000"/>
            </a:lightRig>
          </a:scene3d>
          <a:sp3d extrusionH="317500">
            <a:extrusionClr>
              <a:schemeClr val="bg1">
                <a:lumMod val="8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小彭老师课程</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grpId="0" nodeType="clickEffect">
                                  <p:stCondLst>
                                    <p:cond delay="0"/>
                                  </p:stCondLst>
                                  <p:childTnLst>
                                    <p:set>
                                      <p:cBhvr>
                                        <p:cTn id="6" dur="1000"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9"/>
                                        </p:tgtEl>
                                        <p:attrNameLst>
                                          <p:attrName>style.visibility</p:attrName>
                                        </p:attrNameLst>
                                      </p:cBhvr>
                                      <p:to>
                                        <p:strVal val="visible"/>
                                      </p:to>
                                    </p:set>
                                    <p:anim calcmode="discrete" valueType="clr">
                                      <p:cBhvr override="childStyle">
                                        <p:cTn id="12"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9"/>
                                        </p:tgtEl>
                                        <p:attrNameLst>
                                          <p:attrName>fillcolor</p:attrName>
                                        </p:attrNameLst>
                                      </p:cBhvr>
                                      <p:tavLst>
                                        <p:tav tm="0">
                                          <p:val>
                                            <p:clrVal>
                                              <a:schemeClr val="accent2"/>
                                            </p:clrVal>
                                          </p:val>
                                        </p:tav>
                                        <p:tav tm="50000">
                                          <p:val>
                                            <p:clrVal>
                                              <a:schemeClr val="hlink"/>
                                            </p:clrVal>
                                          </p:val>
                                        </p:tav>
                                      </p:tavLst>
                                    </p:anim>
                                    <p:set>
                                      <p:cBhvr>
                                        <p:cTn id="14" dur="80"/>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矢量在图形学中的应用</a:t>
            </a:r>
            <a:r>
              <a:rPr lang="en-US" altLang="zh-CN"/>
              <a:t> - </a:t>
            </a:r>
            <a:r>
              <a:rPr lang="zh-CN" altLang="en-US">
                <a:sym typeface="+mn-ea"/>
              </a:rPr>
              <a:t>用于表示</a:t>
            </a:r>
            <a:r>
              <a:rPr lang="zh-CN" altLang="en-US">
                <a:sym typeface="+mn-ea"/>
              </a:rPr>
              <a:t>绝对位置</a:t>
            </a:r>
            <a:endParaRPr lang="en-US" altLang="zh-CN"/>
          </a:p>
        </p:txBody>
      </p:sp>
      <p:sp>
        <p:nvSpPr>
          <p:cNvPr id="3" name="Content Placeholder 2"/>
          <p:cNvSpPr>
            <a:spLocks noGrp="1"/>
          </p:cNvSpPr>
          <p:nvPr>
            <p:ph idx="1"/>
          </p:nvPr>
        </p:nvSpPr>
        <p:spPr/>
        <p:txBody>
          <a:bodyPr/>
          <a:p>
            <a:r>
              <a:rPr lang="zh-CN" altLang="en-US">
                <a:sym typeface="+mn-ea"/>
              </a:rPr>
              <a:t>矢量从起点指向终点，具有方向和长度。因此，可以用矢量来表示两个点之间的</a:t>
            </a:r>
            <a:r>
              <a:rPr lang="zh-CN" altLang="en-US" b="1">
                <a:sym typeface="+mn-ea"/>
              </a:rPr>
              <a:t>相对位置</a:t>
            </a:r>
            <a:r>
              <a:rPr lang="zh-CN" altLang="en-US">
                <a:sym typeface="+mn-ea"/>
              </a:rPr>
              <a:t>。</a:t>
            </a:r>
            <a:endParaRPr lang="zh-CN" altLang="en-US">
              <a:sym typeface="+mn-ea"/>
            </a:endParaRPr>
          </a:p>
          <a:p>
            <a:r>
              <a:rPr lang="zh-CN" altLang="en-US">
                <a:sym typeface="+mn-ea"/>
              </a:rPr>
              <a:t>然后，只要刻意指定一个坐标原点</a:t>
            </a:r>
            <a:r>
              <a:rPr lang="en-US" altLang="zh-CN">
                <a:sym typeface="+mn-ea"/>
              </a:rPr>
              <a:t> O</a:t>
            </a:r>
            <a:r>
              <a:rPr lang="zh-CN" altLang="en-US">
                <a:sym typeface="+mn-ea"/>
              </a:rPr>
              <a:t>，就可以用原点</a:t>
            </a:r>
            <a:r>
              <a:rPr lang="en-US" altLang="zh-CN">
                <a:sym typeface="+mn-ea"/>
              </a:rPr>
              <a:t> O </a:t>
            </a:r>
            <a:r>
              <a:rPr lang="zh-CN" altLang="en-US">
                <a:sym typeface="+mn-ea"/>
              </a:rPr>
              <a:t>和任意一个点的相对位置，视作这个点的</a:t>
            </a:r>
            <a:r>
              <a:rPr lang="zh-CN" altLang="en-US" b="1">
                <a:sym typeface="+mn-ea"/>
              </a:rPr>
              <a:t>绝对位置</a:t>
            </a:r>
            <a:r>
              <a:rPr lang="zh-CN" altLang="en-US">
                <a:sym typeface="+mn-ea"/>
              </a:rPr>
              <a:t>。宇宙是没有绝对中心，人为确定一个原点只是因为绝对位置比较方便。</a:t>
            </a:r>
            <a:endParaRPr lang="en-US"/>
          </a:p>
        </p:txBody>
      </p:sp>
      <p:cxnSp>
        <p:nvCxnSpPr>
          <p:cNvPr id="7" name="Straight Arrow Connector 6"/>
          <p:cNvCxnSpPr/>
          <p:nvPr/>
        </p:nvCxnSpPr>
        <p:spPr>
          <a:xfrm flipH="1" flipV="1">
            <a:off x="3371850" y="3836670"/>
            <a:ext cx="421640" cy="109410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3036570" y="3681730"/>
            <a:ext cx="335280" cy="368300"/>
          </a:xfrm>
          <a:prstGeom prst="rect">
            <a:avLst/>
          </a:prstGeom>
          <a:noFill/>
        </p:spPr>
        <p:txBody>
          <a:bodyPr wrap="none" rtlCol="0">
            <a:spAutoFit/>
          </a:bodyPr>
          <a:p>
            <a:r>
              <a:rPr lang="en-US"/>
              <a:t>A</a:t>
            </a:r>
            <a:endParaRPr lang="en-US"/>
          </a:p>
        </p:txBody>
      </p:sp>
      <p:cxnSp>
        <p:nvCxnSpPr>
          <p:cNvPr id="9" name="Straight Arrow Connector 8"/>
          <p:cNvCxnSpPr/>
          <p:nvPr/>
        </p:nvCxnSpPr>
        <p:spPr>
          <a:xfrm flipV="1">
            <a:off x="3790950" y="3112770"/>
            <a:ext cx="259080" cy="18135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3984625" y="2737485"/>
            <a:ext cx="335280" cy="368300"/>
          </a:xfrm>
          <a:prstGeom prst="rect">
            <a:avLst/>
          </a:prstGeom>
          <a:noFill/>
        </p:spPr>
        <p:txBody>
          <a:bodyPr wrap="none" rtlCol="0">
            <a:spAutoFit/>
          </a:bodyPr>
          <a:p>
            <a:r>
              <a:rPr lang="en-US"/>
              <a:t>B</a:t>
            </a:r>
            <a:endParaRPr lang="en-US"/>
          </a:p>
        </p:txBody>
      </p:sp>
      <p:sp>
        <p:nvSpPr>
          <p:cNvPr id="5" name="Text Box 4"/>
          <p:cNvSpPr txBox="1"/>
          <p:nvPr/>
        </p:nvSpPr>
        <p:spPr>
          <a:xfrm>
            <a:off x="3623945" y="4933315"/>
            <a:ext cx="360680" cy="368300"/>
          </a:xfrm>
          <a:prstGeom prst="rect">
            <a:avLst/>
          </a:prstGeom>
          <a:noFill/>
        </p:spPr>
        <p:txBody>
          <a:bodyPr wrap="none" rtlCol="0">
            <a:spAutoFit/>
          </a:bodyPr>
          <a:p>
            <a:r>
              <a:rPr lang="en-US"/>
              <a:t>O</a:t>
            </a:r>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OpenGL </a:t>
            </a:r>
            <a:r>
              <a:rPr lang="zh-CN" altLang="en-US"/>
              <a:t>使用哪一种？</a:t>
            </a:r>
            <a:endParaRPr lang="zh-CN" altLang="en-US"/>
          </a:p>
        </p:txBody>
      </p:sp>
      <p:pic>
        <p:nvPicPr>
          <p:cNvPr id="4" name="Content Placeholder 3"/>
          <p:cNvPicPr>
            <a:picLocks noChangeAspect="1"/>
          </p:cNvPicPr>
          <p:nvPr>
            <p:ph idx="1"/>
          </p:nvPr>
        </p:nvPicPr>
        <p:blipFill>
          <a:blip r:embed="rId1"/>
          <a:stretch>
            <a:fillRect/>
          </a:stretch>
        </p:blipFill>
        <p:spPr>
          <a:xfrm>
            <a:off x="2277110" y="2150110"/>
            <a:ext cx="7255510" cy="3702050"/>
          </a:xfrm>
          <a:prstGeom prst="rect">
            <a:avLst/>
          </a:prstGeom>
        </p:spPr>
      </p:pic>
      <p:sp>
        <p:nvSpPr>
          <p:cNvPr id="60" name="Oval Callout 59"/>
          <p:cNvSpPr/>
          <p:nvPr/>
        </p:nvSpPr>
        <p:spPr>
          <a:xfrm>
            <a:off x="991235" y="1251643"/>
            <a:ext cx="2379980" cy="1241943"/>
          </a:xfrm>
          <a:prstGeom prst="wedgeEllipseCallout">
            <a:avLst>
              <a:gd name="adj1" fmla="val 22625"/>
              <a:gd name="adj2" fmla="val 8570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900">
                <a:latin typeface="HYTangMeiRen 85W" panose="00020600040101010101" charset="-122"/>
                <a:ea typeface="HYTangMeiRen 85W" panose="00020600040101010101" charset="-122"/>
              </a:rPr>
              <a:t>OpenGL </a:t>
            </a:r>
            <a:r>
              <a:rPr lang="zh-CN" altLang="en-US" sz="1900">
                <a:latin typeface="HYTangMeiRen 85W" panose="00020600040101010101" charset="-122"/>
                <a:ea typeface="HYTangMeiRen 85W" panose="00020600040101010101" charset="-122"/>
              </a:rPr>
              <a:t>在裁剪空间（</a:t>
            </a:r>
            <a:r>
              <a:rPr lang="en-US" altLang="zh-CN" sz="1900">
                <a:latin typeface="HYTangMeiRen 85W" panose="00020600040101010101" charset="-122"/>
                <a:ea typeface="HYTangMeiRen 85W" panose="00020600040101010101" charset="-122"/>
              </a:rPr>
              <a:t>NDC</a:t>
            </a:r>
            <a:r>
              <a:rPr lang="zh-CN" altLang="en-US" sz="1900">
                <a:latin typeface="HYTangMeiRen 85W" panose="00020600040101010101" charset="-122"/>
                <a:ea typeface="HYTangMeiRen 85W" panose="00020600040101010101" charset="-122"/>
              </a:rPr>
              <a:t>）中使用左手系</a:t>
            </a:r>
            <a:endParaRPr lang="zh-CN" altLang="en-US" sz="1900">
              <a:latin typeface="HYTangMeiRen 85W" panose="00020600040101010101" charset="-122"/>
              <a:ea typeface="HYTangMeiRen 85W" panose="00020600040101010101" charset="-122"/>
            </a:endParaRPr>
          </a:p>
        </p:txBody>
      </p:sp>
      <p:sp>
        <p:nvSpPr>
          <p:cNvPr id="3" name="Oval Callout 2"/>
          <p:cNvSpPr/>
          <p:nvPr/>
        </p:nvSpPr>
        <p:spPr>
          <a:xfrm>
            <a:off x="8221980" y="1369886"/>
            <a:ext cx="2862580" cy="1242949"/>
          </a:xfrm>
          <a:prstGeom prst="wedgeEllipseCallout">
            <a:avLst>
              <a:gd name="adj1" fmla="val -27614"/>
              <a:gd name="adj2" fmla="val 9060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900">
                <a:latin typeface="HYTangMeiRen 85W" panose="00020600040101010101" charset="-122"/>
                <a:ea typeface="HYTangMeiRen 85W" panose="00020600040101010101" charset="-122"/>
              </a:rPr>
              <a:t>OpenGL </a:t>
            </a:r>
            <a:r>
              <a:rPr lang="zh-CN" altLang="en-US" sz="1900">
                <a:latin typeface="HYTangMeiRen 85W" panose="00020600040101010101" charset="-122"/>
                <a:ea typeface="HYTangMeiRen 85W" panose="00020600040101010101" charset="-122"/>
              </a:rPr>
              <a:t>在世界空间（和其他空间）中均使用右手系</a:t>
            </a:r>
            <a:endParaRPr lang="zh-CN" altLang="en-US" sz="1900">
              <a:latin typeface="HYTangMeiRen 85W" panose="00020600040101010101" charset="-122"/>
              <a:ea typeface="HYTangMeiRen 85W" panose="00020600040101010101" charset="-122"/>
            </a:endParaRPr>
          </a:p>
        </p:txBody>
      </p:sp>
      <p:pic>
        <p:nvPicPr>
          <p:cNvPr id="16" name="Picture 15"/>
          <p:cNvPicPr>
            <a:picLocks noChangeAspect="1"/>
          </p:cNvPicPr>
          <p:nvPr/>
        </p:nvPicPr>
        <p:blipFill>
          <a:blip r:embed="rId2"/>
          <a:stretch>
            <a:fillRect/>
          </a:stretch>
        </p:blipFill>
        <p:spPr>
          <a:xfrm>
            <a:off x="10238740" y="4904740"/>
            <a:ext cx="1953260" cy="1953260"/>
          </a:xfrm>
          <a:prstGeom prst="rect">
            <a:avLst/>
          </a:prstGeom>
        </p:spPr>
      </p:pic>
      <p:sp>
        <p:nvSpPr>
          <p:cNvPr id="5" name="Oval Callout 4"/>
          <p:cNvSpPr/>
          <p:nvPr/>
        </p:nvSpPr>
        <p:spPr>
          <a:xfrm>
            <a:off x="9532620" y="4682228"/>
            <a:ext cx="2501265" cy="413274"/>
          </a:xfrm>
          <a:prstGeom prst="wedgeEllipseCallout">
            <a:avLst>
              <a:gd name="adj1" fmla="val 9735"/>
              <a:gd name="adj2" fmla="val 129083"/>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sz="1900">
                <a:latin typeface="HYTangMeiRen 85W" panose="00020600040101010101" charset="-122"/>
                <a:ea typeface="HYTangMeiRen 85W" panose="00020600040101010101" charset="-122"/>
              </a:rPr>
              <a:t>诶，我就是玩儿</a:t>
            </a:r>
            <a:endParaRPr lang="zh-CN" altLang="en-US" sz="1900">
              <a:latin typeface="HYTangMeiRen 85W" panose="00020600040101010101" charset="-122"/>
              <a:ea typeface="HYTangMeiRen 85W" panose="00020600040101010101" charset="-122"/>
            </a:endParaRPr>
          </a:p>
        </p:txBody>
      </p:sp>
      <p:sp>
        <p:nvSpPr>
          <p:cNvPr id="6" name="Text Box 5"/>
          <p:cNvSpPr txBox="1"/>
          <p:nvPr/>
        </p:nvSpPr>
        <p:spPr>
          <a:xfrm>
            <a:off x="0" y="6489700"/>
            <a:ext cx="4297680" cy="368300"/>
          </a:xfrm>
          <a:prstGeom prst="rect">
            <a:avLst/>
          </a:prstGeom>
          <a:noFill/>
        </p:spPr>
        <p:txBody>
          <a:bodyPr wrap="none" rtlCol="0" anchor="t">
            <a:spAutoFit/>
          </a:bodyPr>
          <a:p>
            <a:pPr algn="l"/>
            <a:r>
              <a:rPr lang="en-US"/>
              <a:t>https://zhuanlan.zhihu.com/p/464638515</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700"/>
                                  </p:stCondLst>
                                  <p:childTnLst>
                                    <p:set>
                                      <p:cBhvr>
                                        <p:cTn id="6" dur="1" fill="hold">
                                          <p:stCondLst>
                                            <p:cond delay="0"/>
                                          </p:stCondLst>
                                        </p:cTn>
                                        <p:tgtEl>
                                          <p:spTgt spid="60"/>
                                        </p:tgtEl>
                                        <p:attrNameLst>
                                          <p:attrName>style.visibility</p:attrName>
                                        </p:attrNameLst>
                                      </p:cBhvr>
                                      <p:to>
                                        <p:strVal val="visible"/>
                                      </p:to>
                                    </p:set>
                                    <p:anim calcmode="lin" valueType="num">
                                      <p:cBhvr>
                                        <p:cTn id="7" dur="1000" fill="hold"/>
                                        <p:tgtEl>
                                          <p:spTgt spid="60"/>
                                        </p:tgtEl>
                                        <p:attrNameLst>
                                          <p:attrName>ppt_w</p:attrName>
                                        </p:attrNameLst>
                                      </p:cBhvr>
                                      <p:tavLst>
                                        <p:tav tm="0">
                                          <p:val>
                                            <p:strVal val="#ppt_w*0.70"/>
                                          </p:val>
                                        </p:tav>
                                        <p:tav tm="100000">
                                          <p:val>
                                            <p:strVal val="#ppt_w"/>
                                          </p:val>
                                        </p:tav>
                                      </p:tavLst>
                                    </p:anim>
                                    <p:anim calcmode="lin" valueType="num">
                                      <p:cBhvr>
                                        <p:cTn id="8" dur="1000" fill="hold"/>
                                        <p:tgtEl>
                                          <p:spTgt spid="60"/>
                                        </p:tgtEl>
                                        <p:attrNameLst>
                                          <p:attrName>ppt_h</p:attrName>
                                        </p:attrNameLst>
                                      </p:cBhvr>
                                      <p:tavLst>
                                        <p:tav tm="0">
                                          <p:val>
                                            <p:strVal val="#ppt_h"/>
                                          </p:val>
                                        </p:tav>
                                        <p:tav tm="100000">
                                          <p:val>
                                            <p:strVal val="#ppt_h"/>
                                          </p:val>
                                        </p:tav>
                                      </p:tavLst>
                                    </p:anim>
                                    <p:animEffect transition="in" filter="fade">
                                      <p:cBhvr>
                                        <p:cTn id="9" dur="1000"/>
                                        <p:tgtEl>
                                          <p:spTgt spid="60"/>
                                        </p:tgtEl>
                                      </p:cBhvr>
                                    </p:animEffect>
                                  </p:childTnLst>
                                </p:cTn>
                              </p:par>
                            </p:childTnLst>
                          </p:cTn>
                        </p:par>
                        <p:par>
                          <p:cTn id="10" fill="hold">
                            <p:stCondLst>
                              <p:cond delay="1700"/>
                            </p:stCondLst>
                            <p:childTnLst>
                              <p:par>
                                <p:cTn id="11" presetID="55" presetClass="entr" presetSubtype="0" fill="hold" grpId="0" nodeType="afterEffect">
                                  <p:stCondLst>
                                    <p:cond delay="7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par>
                          <p:cTn id="16" fill="hold">
                            <p:stCondLst>
                              <p:cond delay="3400"/>
                            </p:stCondLst>
                            <p:childTnLst>
                              <p:par>
                                <p:cTn id="17" presetID="37" presetClass="entr" presetSubtype="0" fill="hold" nodeType="afterEffect">
                                  <p:stCondLst>
                                    <p:cond delay="4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900" decel="100000" fill="hold"/>
                                        <p:tgtEl>
                                          <p:spTgt spid="1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23" fill="hold">
                            <p:stCondLst>
                              <p:cond delay="4800"/>
                            </p:stCondLst>
                            <p:childTnLst>
                              <p:par>
                                <p:cTn id="24" presetID="55" presetClass="entr" presetSubtype="0" fill="hold" grpId="0" nodeType="afterEffect">
                                  <p:stCondLst>
                                    <p:cond delay="700"/>
                                  </p:stCondLst>
                                  <p:childTnLst>
                                    <p:set>
                                      <p:cBhvr>
                                        <p:cTn id="25" dur="1" fill="hold">
                                          <p:stCondLst>
                                            <p:cond delay="0"/>
                                          </p:stCondLst>
                                        </p:cTn>
                                        <p:tgtEl>
                                          <p:spTgt spid="5"/>
                                        </p:tgtEl>
                                        <p:attrNameLst>
                                          <p:attrName>style.visibility</p:attrName>
                                        </p:attrNameLst>
                                      </p:cBhvr>
                                      <p:to>
                                        <p:strVal val="visible"/>
                                      </p:to>
                                    </p:set>
                                    <p:anim calcmode="lin" valueType="num">
                                      <p:cBhvr>
                                        <p:cTn id="26" dur="1000" fill="hold"/>
                                        <p:tgtEl>
                                          <p:spTgt spid="5"/>
                                        </p:tgtEl>
                                        <p:attrNameLst>
                                          <p:attrName>ppt_w</p:attrName>
                                        </p:attrNameLst>
                                      </p:cBhvr>
                                      <p:tavLst>
                                        <p:tav tm="0">
                                          <p:val>
                                            <p:strVal val="#ppt_w*0.70"/>
                                          </p:val>
                                        </p:tav>
                                        <p:tav tm="100000">
                                          <p:val>
                                            <p:strVal val="#ppt_w"/>
                                          </p:val>
                                        </p:tav>
                                      </p:tavLst>
                                    </p:anim>
                                    <p:anim calcmode="lin" valueType="num">
                                      <p:cBhvr>
                                        <p:cTn id="27" dur="1000" fill="hold"/>
                                        <p:tgtEl>
                                          <p:spTgt spid="5"/>
                                        </p:tgtEl>
                                        <p:attrNameLst>
                                          <p:attrName>ppt_h</p:attrName>
                                        </p:attrNameLst>
                                      </p:cBhvr>
                                      <p:tavLst>
                                        <p:tav tm="0">
                                          <p:val>
                                            <p:strVal val="#ppt_h"/>
                                          </p:val>
                                        </p:tav>
                                        <p:tav tm="100000">
                                          <p:val>
                                            <p:strVal val="#ppt_h"/>
                                          </p:val>
                                        </p:tav>
                                      </p:tavLst>
                                    </p:anim>
                                    <p:animEffect transition="in" filter="fade">
                                      <p:cBhvr>
                                        <p:cTn id="2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3" grpId="0" bldLvl="0" animBg="1"/>
      <p:bldP spid="5"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3"/>
          <p:cNvPicPr>
            <a:picLocks noChangeAspect="1"/>
          </p:cNvPicPr>
          <p:nvPr/>
        </p:nvPicPr>
        <p:blipFill>
          <a:blip r:embed="rId1"/>
          <a:stretch>
            <a:fillRect/>
          </a:stretch>
        </p:blipFill>
        <p:spPr>
          <a:xfrm>
            <a:off x="5842635" y="1791335"/>
            <a:ext cx="6349365" cy="5066665"/>
          </a:xfrm>
          <a:prstGeom prst="rect">
            <a:avLst/>
          </a:prstGeom>
        </p:spPr>
      </p:pic>
      <p:sp>
        <p:nvSpPr>
          <p:cNvPr id="2" name="Title 1"/>
          <p:cNvSpPr>
            <a:spLocks noGrp="1"/>
          </p:cNvSpPr>
          <p:nvPr>
            <p:ph type="title"/>
          </p:nvPr>
        </p:nvSpPr>
        <p:spPr/>
        <p:txBody>
          <a:bodyPr/>
          <a:p>
            <a:r>
              <a:rPr lang="en-US" altLang="zh-CN"/>
              <a:t>OpenGL </a:t>
            </a:r>
            <a:r>
              <a:rPr lang="zh-CN" altLang="en-US"/>
              <a:t>在世界空间和大部分空间中都是右手系</a:t>
            </a:r>
            <a:endParaRPr lang="zh-CN" altLang="en-US"/>
          </a:p>
        </p:txBody>
      </p:sp>
      <p:sp>
        <p:nvSpPr>
          <p:cNvPr id="3" name="Content Placeholder 2"/>
          <p:cNvSpPr>
            <a:spLocks noGrp="1"/>
          </p:cNvSpPr>
          <p:nvPr>
            <p:ph idx="1"/>
          </p:nvPr>
        </p:nvSpPr>
        <p:spPr>
          <a:xfrm>
            <a:off x="647700" y="1825625"/>
            <a:ext cx="5473700" cy="4351655"/>
          </a:xfrm>
        </p:spPr>
        <p:txBody>
          <a:bodyPr/>
          <a:p>
            <a:r>
              <a:rPr lang="en-US" altLang="zh-CN">
                <a:sym typeface="+mn-ea"/>
              </a:rPr>
              <a:t>OpenGL </a:t>
            </a:r>
            <a:r>
              <a:rPr lang="zh-CN" altLang="en-US">
                <a:sym typeface="+mn-ea"/>
              </a:rPr>
              <a:t>渲染管线包含很多空间，在包括世界空间坐标系在内的大部分空间中都是右手系，只有在</a:t>
            </a:r>
            <a:r>
              <a:rPr lang="zh-CN" altLang="en-US" b="1">
                <a:sym typeface="+mn-ea"/>
              </a:rPr>
              <a:t>裁剪空间和</a:t>
            </a:r>
            <a:r>
              <a:rPr lang="en-US" altLang="zh-CN" b="1">
                <a:sym typeface="+mn-ea"/>
              </a:rPr>
              <a:t> NDC</a:t>
            </a:r>
            <a:r>
              <a:rPr lang="zh-CN" altLang="en-US">
                <a:sym typeface="+mn-ea"/>
              </a:rPr>
              <a:t>（归一化设备坐标，</a:t>
            </a:r>
            <a:r>
              <a:rPr lang="en-US" altLang="zh-CN">
                <a:sym typeface="+mn-ea"/>
              </a:rPr>
              <a:t>Normalized Device Coordinates</a:t>
            </a:r>
            <a:r>
              <a:rPr lang="zh-CN" altLang="en-US">
                <a:sym typeface="+mn-ea"/>
              </a:rPr>
              <a:t>）里是左手系（通常用户不会主动去动这两个空间，都是内部细节的东西），我们可以认为</a:t>
            </a:r>
            <a:r>
              <a:rPr lang="en-US" altLang="zh-CN">
                <a:sym typeface="+mn-ea"/>
              </a:rPr>
              <a:t> OpenGL </a:t>
            </a:r>
            <a:r>
              <a:rPr lang="zh-CN" altLang="en-US">
                <a:sym typeface="+mn-ea"/>
              </a:rPr>
              <a:t>就是右手系的。</a:t>
            </a:r>
            <a:endParaRPr lang="zh-CN" altLang="en-US">
              <a:sym typeface="+mn-ea"/>
            </a:endParaRPr>
          </a:p>
          <a:p>
            <a:r>
              <a:rPr lang="zh-CN" altLang="en-US">
                <a:sym typeface="+mn-ea"/>
              </a:rPr>
              <a:t>区分左右手系，对于旋转操作是非常重要的，由于我们只在世界空间内进行旋转，不会有人在</a:t>
            </a:r>
            <a:r>
              <a:rPr lang="en-US" altLang="zh-CN">
                <a:sym typeface="+mn-ea"/>
              </a:rPr>
              <a:t> NDC</a:t>
            </a:r>
            <a:r>
              <a:rPr lang="zh-CN" altLang="en-US">
                <a:sym typeface="+mn-ea"/>
              </a:rPr>
              <a:t>里做旋转，所以可以认为。均以逆时针为正旋转，顺时针为逆旋转。</a:t>
            </a:r>
            <a:endParaRPr lang="en-US" altLang="zh-CN">
              <a:sym typeface="+mn-ea"/>
            </a:endParaRPr>
          </a:p>
        </p:txBody>
      </p:sp>
      <p:sp>
        <p:nvSpPr>
          <p:cNvPr id="4" name="Rounded Rectangle 3"/>
          <p:cNvSpPr/>
          <p:nvPr/>
        </p:nvSpPr>
        <p:spPr>
          <a:xfrm>
            <a:off x="8801735" y="3769360"/>
            <a:ext cx="2028825" cy="179324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rgbClr val="C00000"/>
                </a:solidFill>
                <a:latin typeface="HYXuanSong 75S" panose="00020600040101010101" charset="-122"/>
                <a:ea typeface="HYXuanSong 75S" panose="00020600040101010101" charset="-122"/>
                <a:sym typeface="+mn-ea"/>
              </a:rPr>
              <a:t>我们很少接触的</a:t>
            </a:r>
            <a:endParaRPr lang="zh-CN" altLang="en-US">
              <a:solidFill>
                <a:srgbClr val="C00000"/>
              </a:solidFill>
              <a:latin typeface="HYXuanSong 75S" panose="00020600040101010101" charset="-122"/>
              <a:ea typeface="HYXuanSong 75S" panose="00020600040101010101" charset="-122"/>
              <a:sym typeface="+mn-ea"/>
            </a:endParaRPr>
          </a:p>
          <a:p>
            <a:pPr algn="ctr"/>
            <a:r>
              <a:rPr lang="zh-CN" altLang="en-US">
                <a:solidFill>
                  <a:srgbClr val="C00000"/>
                </a:solidFill>
                <a:latin typeface="HYXuanSong 75S" panose="00020600040101010101" charset="-122"/>
                <a:ea typeface="HYXuanSong 75S" panose="00020600040101010101" charset="-122"/>
                <a:sym typeface="+mn-ea"/>
              </a:rPr>
              <a:t>左手系</a:t>
            </a:r>
            <a:endParaRPr lang="zh-CN" altLang="en-US">
              <a:solidFill>
                <a:srgbClr val="C00000"/>
              </a:solidFill>
              <a:latin typeface="HYXuanSong 75S" panose="00020600040101010101" charset="-122"/>
              <a:ea typeface="HYXuanSong 75S" panose="00020600040101010101" charset="-122"/>
              <a:sym typeface="+mn-ea"/>
            </a:endParaRPr>
          </a:p>
        </p:txBody>
      </p:sp>
      <p:sp>
        <p:nvSpPr>
          <p:cNvPr id="6" name="Rounded Rectangle 5"/>
          <p:cNvSpPr/>
          <p:nvPr/>
        </p:nvSpPr>
        <p:spPr>
          <a:xfrm>
            <a:off x="6012180" y="1677670"/>
            <a:ext cx="4864100" cy="1731010"/>
          </a:xfrm>
          <a:prstGeom prst="round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accent6"/>
                </a:solidFill>
                <a:latin typeface="HYXuanSong 75S" panose="00020600040101010101" charset="-122"/>
                <a:ea typeface="HYXuanSong 75S" panose="00020600040101010101" charset="-122"/>
              </a:rPr>
              <a:t>我们经常接触的</a:t>
            </a:r>
            <a:endParaRPr lang="zh-CN" altLang="en-US">
              <a:solidFill>
                <a:schemeClr val="accent6"/>
              </a:solidFill>
              <a:latin typeface="HYXuanSong 75S" panose="00020600040101010101" charset="-122"/>
              <a:ea typeface="HYXuanSong 75S" panose="00020600040101010101" charset="-122"/>
            </a:endParaRPr>
          </a:p>
          <a:p>
            <a:pPr algn="ctr"/>
            <a:r>
              <a:rPr lang="zh-CN" altLang="en-US">
                <a:solidFill>
                  <a:schemeClr val="accent6"/>
                </a:solidFill>
                <a:latin typeface="HYXuanSong 75S" panose="00020600040101010101" charset="-122"/>
                <a:ea typeface="HYXuanSong 75S" panose="00020600040101010101" charset="-122"/>
              </a:rPr>
              <a:t>右手系</a:t>
            </a:r>
            <a:endParaRPr lang="zh-CN" altLang="en-US">
              <a:solidFill>
                <a:schemeClr val="accent6"/>
              </a:solidFill>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三维空间中的</a:t>
            </a:r>
            <a:r>
              <a:rPr lang="zh-CN" altLang="en-US">
                <a:sym typeface="+mn-ea"/>
              </a:rPr>
              <a:t>旋转</a:t>
            </a:r>
            <a:r>
              <a:rPr lang="zh-CN" altLang="en-US">
                <a:sym typeface="+mn-ea"/>
              </a:rPr>
              <a:t>矩阵</a:t>
            </a:r>
            <a:endParaRPr lang="en-US" altLang="zh-CN">
              <a:sym typeface="+mn-ea"/>
            </a:endParaRPr>
          </a:p>
        </p:txBody>
      </p:sp>
      <p:sp>
        <p:nvSpPr>
          <p:cNvPr id="3" name="Content Placeholder 2"/>
          <p:cNvSpPr>
            <a:spLocks noGrp="1"/>
          </p:cNvSpPr>
          <p:nvPr>
            <p:ph idx="1"/>
          </p:nvPr>
        </p:nvSpPr>
        <p:spPr>
          <a:xfrm>
            <a:off x="647700" y="1825625"/>
            <a:ext cx="10515600" cy="4519295"/>
          </a:xfrm>
        </p:spPr>
        <p:txBody>
          <a:bodyPr/>
          <a:p>
            <a:r>
              <a:rPr lang="zh-CN" altLang="en-US">
                <a:sym typeface="+mn-ea"/>
              </a:rPr>
              <a:t>如果一个矩阵只有线性部分，没有平移，那么保留线性的</a:t>
            </a:r>
            <a:r>
              <a:rPr lang="en-US" altLang="zh-CN">
                <a:sym typeface="+mn-ea"/>
              </a:rPr>
              <a:t> 3x3 </a:t>
            </a:r>
            <a:r>
              <a:rPr lang="zh-CN" altLang="en-US">
                <a:sym typeface="+mn-ea"/>
              </a:rPr>
              <a:t>部分，其余部分保持</a:t>
            </a:r>
            <a:r>
              <a:rPr lang="en-US" altLang="zh-CN">
                <a:sym typeface="+mn-ea"/>
              </a:rPr>
              <a:t> 0 </a:t>
            </a:r>
            <a:r>
              <a:rPr lang="zh-CN" altLang="en-US">
                <a:sym typeface="+mn-ea"/>
              </a:rPr>
              <a:t>和</a:t>
            </a:r>
            <a:r>
              <a:rPr lang="en-US" altLang="zh-CN">
                <a:sym typeface="+mn-ea"/>
              </a:rPr>
              <a:t> 1</a:t>
            </a:r>
            <a:r>
              <a:rPr lang="zh-CN" altLang="en-US">
                <a:sym typeface="+mn-ea"/>
              </a:rPr>
              <a:t>。</a:t>
            </a:r>
            <a:endParaRPr lang="zh-CN" altLang="en-US">
              <a:sym typeface="+mn-ea"/>
            </a:endParaRPr>
          </a:p>
          <a:p>
            <a:r>
              <a:rPr lang="zh-CN" altLang="en-US">
                <a:sym typeface="+mn-ea"/>
              </a:rPr>
              <a:t>例如一个要在</a:t>
            </a:r>
            <a:r>
              <a:rPr lang="en-US" altLang="zh-CN">
                <a:sym typeface="+mn-ea"/>
              </a:rPr>
              <a:t> x-y </a:t>
            </a:r>
            <a:r>
              <a:rPr lang="zh-CN" altLang="en-US">
                <a:sym typeface="+mn-ea"/>
              </a:rPr>
              <a:t>平面上由</a:t>
            </a:r>
            <a:r>
              <a:rPr lang="en-US" altLang="zh-CN">
                <a:sym typeface="+mn-ea"/>
              </a:rPr>
              <a:t> x </a:t>
            </a:r>
            <a:r>
              <a:rPr lang="zh-CN" altLang="en-US">
                <a:sym typeface="+mn-ea"/>
              </a:rPr>
              <a:t>向</a:t>
            </a:r>
            <a:r>
              <a:rPr lang="en-US" altLang="zh-CN">
                <a:sym typeface="+mn-ea"/>
              </a:rPr>
              <a:t> y </a:t>
            </a:r>
            <a:r>
              <a:rPr lang="zh-CN" altLang="en-US">
                <a:sym typeface="+mn-ea"/>
              </a:rPr>
              <a:t>旋转</a:t>
            </a:r>
            <a:r>
              <a:rPr lang="en-US" altLang="zh-CN">
                <a:sym typeface="+mn-ea"/>
              </a:rPr>
              <a:t> </a:t>
            </a:r>
            <a:r>
              <a:rPr lang="en-US" altLang="zh-CN">
                <a:solidFill>
                  <a:srgbClr val="0070C0"/>
                </a:solidFill>
                <a:sym typeface="+mn-ea"/>
              </a:rPr>
              <a:t>30</a:t>
            </a:r>
            <a:r>
              <a:rPr lang="en-US" altLang="zh-CN">
                <a:sym typeface="+mn-ea"/>
              </a:rPr>
              <a:t> </a:t>
            </a:r>
            <a:r>
              <a:rPr lang="zh-CN" altLang="en-US">
                <a:sym typeface="+mn-ea"/>
              </a:rPr>
              <a:t>度的旋转矩阵是：</a:t>
            </a:r>
            <a:endParaRPr lang="zh-CN" altLang="en-US">
              <a:sym typeface="+mn-ea"/>
            </a:endParaRPr>
          </a:p>
          <a:p>
            <a:r>
              <a:rPr lang="en-US">
                <a:solidFill>
                  <a:srgbClr val="C00000"/>
                </a:solidFill>
                <a:sym typeface="+mn-ea"/>
              </a:rPr>
              <a:t>cos 30</a:t>
            </a:r>
            <a:r>
              <a:rPr lang="en-US" altLang="zh-CN">
                <a:solidFill>
                  <a:srgbClr val="C00000"/>
                </a:solidFill>
                <a:sym typeface="+mn-ea"/>
              </a:rPr>
              <a:t>°</a:t>
            </a:r>
            <a:r>
              <a:rPr lang="en-US" altLang="zh-CN">
                <a:sym typeface="+mn-ea"/>
              </a:rPr>
              <a:t>,</a:t>
            </a:r>
            <a:r>
              <a:rPr lang="en-US">
                <a:sym typeface="+mn-ea"/>
              </a:rPr>
              <a:t> </a:t>
            </a:r>
            <a:r>
              <a:rPr lang="en-US">
                <a:solidFill>
                  <a:srgbClr val="00B050"/>
                </a:solidFill>
                <a:sym typeface="+mn-ea"/>
              </a:rPr>
              <a:t>-sin 30</a:t>
            </a:r>
            <a:r>
              <a:rPr lang="en-US" altLang="zh-CN">
                <a:solidFill>
                  <a:srgbClr val="00B050"/>
                </a:solidFill>
                <a:sym typeface="+mn-ea"/>
              </a:rPr>
              <a:t>°</a:t>
            </a:r>
            <a:r>
              <a:rPr lang="en-US" altLang="zh-CN">
                <a:sym typeface="+mn-ea"/>
              </a:rPr>
              <a:t>, 0, 0</a:t>
            </a:r>
            <a:endParaRPr lang="en-US" altLang="zh-CN">
              <a:sym typeface="+mn-ea"/>
            </a:endParaRPr>
          </a:p>
          <a:p>
            <a:r>
              <a:rPr lang="en-US">
                <a:solidFill>
                  <a:srgbClr val="C00000"/>
                </a:solidFill>
                <a:sym typeface="+mn-ea"/>
              </a:rPr>
              <a:t>sin 30</a:t>
            </a:r>
            <a:r>
              <a:rPr lang="en-US" altLang="zh-CN">
                <a:solidFill>
                  <a:srgbClr val="C00000"/>
                </a:solidFill>
                <a:sym typeface="+mn-ea"/>
              </a:rPr>
              <a:t>°</a:t>
            </a:r>
            <a:r>
              <a:rPr lang="en-US" altLang="zh-CN">
                <a:sym typeface="+mn-ea"/>
              </a:rPr>
              <a:t>, </a:t>
            </a:r>
            <a:r>
              <a:rPr lang="en-US" altLang="zh-CN">
                <a:solidFill>
                  <a:srgbClr val="00B050"/>
                </a:solidFill>
                <a:sym typeface="+mn-ea"/>
              </a:rPr>
              <a:t> </a:t>
            </a:r>
            <a:r>
              <a:rPr lang="en-US">
                <a:solidFill>
                  <a:srgbClr val="00B050"/>
                </a:solidFill>
                <a:sym typeface="+mn-ea"/>
              </a:rPr>
              <a:t>cos 30</a:t>
            </a:r>
            <a:r>
              <a:rPr lang="en-US" altLang="zh-CN">
                <a:solidFill>
                  <a:srgbClr val="00B050"/>
                </a:solidFill>
                <a:sym typeface="+mn-ea"/>
              </a:rPr>
              <a:t>°</a:t>
            </a:r>
            <a:r>
              <a:rPr lang="en-US" altLang="zh-CN">
                <a:sym typeface="+mn-ea"/>
              </a:rPr>
              <a:t>, 0, 0</a:t>
            </a:r>
            <a:endParaRPr lang="en-US" altLang="zh-CN">
              <a:sym typeface="+mn-ea"/>
            </a:endParaRPr>
          </a:p>
          <a:p>
            <a:r>
              <a:rPr lang="en-US" altLang="zh-CN">
                <a:sym typeface="+mn-ea"/>
              </a:rPr>
              <a:t>0,           0,          1, 0</a:t>
            </a:r>
            <a:endParaRPr lang="en-US" altLang="zh-CN">
              <a:sym typeface="+mn-ea"/>
            </a:endParaRPr>
          </a:p>
          <a:p>
            <a:r>
              <a:rPr lang="en-US" altLang="zh-CN">
                <a:sym typeface="+mn-ea"/>
              </a:rPr>
              <a:t>0,           0,          0, 1</a:t>
            </a:r>
            <a:endParaRPr lang="zh-CN" altLang="en-US">
              <a:sym typeface="+mn-ea"/>
            </a:endParaRPr>
          </a:p>
          <a:p>
            <a:r>
              <a:rPr lang="zh-CN" altLang="en-US">
                <a:sym typeface="+mn-ea"/>
              </a:rPr>
              <a:t>一般而言在</a:t>
            </a:r>
            <a:r>
              <a:rPr lang="en-US" altLang="zh-CN">
                <a:sym typeface="+mn-ea"/>
              </a:rPr>
              <a:t> x-y </a:t>
            </a:r>
            <a:r>
              <a:rPr lang="zh-CN" altLang="en-US">
                <a:sym typeface="+mn-ea"/>
              </a:rPr>
              <a:t>平面上由</a:t>
            </a:r>
            <a:r>
              <a:rPr lang="en-US" altLang="zh-CN">
                <a:sym typeface="+mn-ea"/>
              </a:rPr>
              <a:t> x</a:t>
            </a:r>
            <a:r>
              <a:rPr lang="en-US">
                <a:sym typeface="+mn-ea"/>
              </a:rPr>
              <a:t> </a:t>
            </a:r>
            <a:r>
              <a:rPr lang="zh-CN" altLang="en-US">
                <a:sym typeface="+mn-ea"/>
              </a:rPr>
              <a:t>向</a:t>
            </a:r>
            <a:r>
              <a:rPr lang="en-US" altLang="zh-CN">
                <a:sym typeface="+mn-ea"/>
              </a:rPr>
              <a:t> y </a:t>
            </a:r>
            <a:r>
              <a:rPr lang="zh-CN" altLang="en-US">
                <a:sym typeface="+mn-ea"/>
              </a:rPr>
              <a:t>的逆时针旋转会说成是绕</a:t>
            </a:r>
            <a:r>
              <a:rPr lang="en-US" altLang="zh-CN">
                <a:sym typeface="+mn-ea"/>
              </a:rPr>
              <a:t> z </a:t>
            </a:r>
            <a:r>
              <a:rPr lang="zh-CN" altLang="en-US">
                <a:sym typeface="+mn-ea"/>
              </a:rPr>
              <a:t>轴逆时针旋转，因为</a:t>
            </a:r>
            <a:r>
              <a:rPr lang="en-US" altLang="zh-CN">
                <a:sym typeface="+mn-ea"/>
              </a:rPr>
              <a:t> z </a:t>
            </a:r>
            <a:r>
              <a:rPr lang="zh-CN" altLang="en-US">
                <a:sym typeface="+mn-ea"/>
              </a:rPr>
              <a:t>轴垂直于</a:t>
            </a:r>
            <a:r>
              <a:rPr lang="en-US" altLang="zh-CN">
                <a:sym typeface="+mn-ea"/>
              </a:rPr>
              <a:t> x-y </a:t>
            </a:r>
            <a:r>
              <a:rPr lang="zh-CN" altLang="en-US">
                <a:sym typeface="+mn-ea"/>
              </a:rPr>
              <a:t>平面，且从</a:t>
            </a:r>
            <a:r>
              <a:rPr lang="en-US" altLang="zh-CN">
                <a:sym typeface="+mn-ea"/>
              </a:rPr>
              <a:t> z </a:t>
            </a:r>
            <a:r>
              <a:rPr lang="zh-CN" altLang="en-US">
                <a:sym typeface="+mn-ea"/>
              </a:rPr>
              <a:t>轴正方向看过去，是逆时针的</a:t>
            </a:r>
            <a:r>
              <a:rPr lang="zh-CN" altLang="en-US">
                <a:sym typeface="+mn-ea"/>
              </a:rPr>
              <a:t>。</a:t>
            </a:r>
            <a:endParaRPr lang="en-US" altLang="zh-CN">
              <a:sym typeface="+mn-ea"/>
            </a:endParaRPr>
          </a:p>
          <a:p>
            <a:r>
              <a:rPr lang="zh-CN" altLang="en-US">
                <a:sym typeface="+mn-ea"/>
              </a:rPr>
              <a:t>以上均为协变矩阵，若需旋转操作的逆变矩阵，转置矩阵即可（对角线元素互换）。</a:t>
            </a:r>
            <a:endParaRPr lang="en-US" altLang="zh-CN">
              <a:sym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三维空间中的</a:t>
            </a:r>
            <a:r>
              <a:rPr lang="zh-CN" altLang="en-US">
                <a:sym typeface="+mn-ea"/>
              </a:rPr>
              <a:t>旋转</a:t>
            </a:r>
            <a:r>
              <a:rPr lang="zh-CN" altLang="en-US">
                <a:sym typeface="+mn-ea"/>
              </a:rPr>
              <a:t>矩阵</a:t>
            </a:r>
            <a:endParaRPr lang="en-US" altLang="zh-CN">
              <a:sym typeface="+mn-ea"/>
            </a:endParaRPr>
          </a:p>
        </p:txBody>
      </p:sp>
      <p:sp>
        <p:nvSpPr>
          <p:cNvPr id="3" name="Content Placeholder 2"/>
          <p:cNvSpPr>
            <a:spLocks noGrp="1"/>
          </p:cNvSpPr>
          <p:nvPr>
            <p:ph idx="1"/>
          </p:nvPr>
        </p:nvSpPr>
        <p:spPr>
          <a:xfrm>
            <a:off x="647700" y="1825625"/>
            <a:ext cx="10515600" cy="4519295"/>
          </a:xfrm>
        </p:spPr>
        <p:txBody>
          <a:bodyPr/>
          <a:p>
            <a:r>
              <a:rPr lang="zh-CN" altLang="en-US">
                <a:sym typeface="+mn-ea"/>
              </a:rPr>
              <a:t>如果一个矩阵只有线性部分，没有平移，那么保留线性的</a:t>
            </a:r>
            <a:r>
              <a:rPr lang="en-US" altLang="zh-CN">
                <a:sym typeface="+mn-ea"/>
              </a:rPr>
              <a:t> 3x3 </a:t>
            </a:r>
            <a:r>
              <a:rPr lang="zh-CN" altLang="en-US">
                <a:sym typeface="+mn-ea"/>
              </a:rPr>
              <a:t>部分，其余部分保持</a:t>
            </a:r>
            <a:r>
              <a:rPr lang="en-US" altLang="zh-CN">
                <a:sym typeface="+mn-ea"/>
              </a:rPr>
              <a:t> 0 </a:t>
            </a:r>
            <a:r>
              <a:rPr lang="zh-CN" altLang="en-US">
                <a:sym typeface="+mn-ea"/>
              </a:rPr>
              <a:t>和</a:t>
            </a:r>
            <a:r>
              <a:rPr lang="en-US" altLang="zh-CN">
                <a:sym typeface="+mn-ea"/>
              </a:rPr>
              <a:t> 1</a:t>
            </a:r>
            <a:r>
              <a:rPr lang="zh-CN" altLang="en-US">
                <a:sym typeface="+mn-ea"/>
              </a:rPr>
              <a:t>。</a:t>
            </a:r>
            <a:endParaRPr lang="zh-CN" altLang="en-US">
              <a:sym typeface="+mn-ea"/>
            </a:endParaRPr>
          </a:p>
          <a:p>
            <a:r>
              <a:rPr lang="zh-CN" altLang="en-US">
                <a:sym typeface="+mn-ea"/>
              </a:rPr>
              <a:t>例如一个要在</a:t>
            </a:r>
            <a:r>
              <a:rPr lang="en-US" altLang="zh-CN">
                <a:sym typeface="+mn-ea"/>
              </a:rPr>
              <a:t> </a:t>
            </a:r>
            <a:r>
              <a:rPr lang="en-US">
                <a:sym typeface="+mn-ea"/>
              </a:rPr>
              <a:t>x</a:t>
            </a:r>
            <a:r>
              <a:rPr lang="en-US" altLang="zh-CN">
                <a:sym typeface="+mn-ea"/>
              </a:rPr>
              <a:t>-z </a:t>
            </a:r>
            <a:r>
              <a:rPr lang="zh-CN" altLang="en-US">
                <a:sym typeface="+mn-ea"/>
              </a:rPr>
              <a:t>平面上</a:t>
            </a:r>
            <a:r>
              <a:rPr lang="zh-CN" altLang="en-US">
                <a:sym typeface="+mn-ea"/>
              </a:rPr>
              <a:t>由</a:t>
            </a:r>
            <a:r>
              <a:rPr lang="en-US" altLang="zh-CN">
                <a:sym typeface="+mn-ea"/>
              </a:rPr>
              <a:t> x</a:t>
            </a:r>
            <a:r>
              <a:rPr lang="en-US">
                <a:sym typeface="+mn-ea"/>
              </a:rPr>
              <a:t> </a:t>
            </a:r>
            <a:r>
              <a:rPr lang="zh-CN" altLang="en-US">
                <a:sym typeface="+mn-ea"/>
              </a:rPr>
              <a:t>向</a:t>
            </a:r>
            <a:r>
              <a:rPr lang="en-US" altLang="zh-CN">
                <a:sym typeface="+mn-ea"/>
              </a:rPr>
              <a:t> z </a:t>
            </a:r>
            <a:r>
              <a:rPr lang="zh-CN" altLang="en-US">
                <a:sym typeface="+mn-ea"/>
              </a:rPr>
              <a:t>旋转</a:t>
            </a:r>
            <a:r>
              <a:rPr lang="en-US" altLang="zh-CN">
                <a:sym typeface="+mn-ea"/>
              </a:rPr>
              <a:t> </a:t>
            </a:r>
            <a:r>
              <a:rPr lang="en-US" altLang="zh-CN">
                <a:solidFill>
                  <a:srgbClr val="00B050"/>
                </a:solidFill>
                <a:sym typeface="+mn-ea"/>
              </a:rPr>
              <a:t>30</a:t>
            </a:r>
            <a:r>
              <a:rPr lang="en-US" altLang="zh-CN">
                <a:sym typeface="+mn-ea"/>
              </a:rPr>
              <a:t> </a:t>
            </a:r>
            <a:r>
              <a:rPr lang="zh-CN" altLang="en-US">
                <a:sym typeface="+mn-ea"/>
              </a:rPr>
              <a:t>度的旋转矩阵是：</a:t>
            </a:r>
            <a:endParaRPr lang="zh-CN" altLang="en-US">
              <a:sym typeface="+mn-ea"/>
            </a:endParaRPr>
          </a:p>
          <a:p>
            <a:r>
              <a:rPr lang="en-US">
                <a:solidFill>
                  <a:srgbClr val="C00000"/>
                </a:solidFill>
                <a:sym typeface="+mn-ea"/>
              </a:rPr>
              <a:t>cos 30</a:t>
            </a:r>
            <a:r>
              <a:rPr lang="en-US" altLang="zh-CN">
                <a:solidFill>
                  <a:srgbClr val="C00000"/>
                </a:solidFill>
                <a:sym typeface="+mn-ea"/>
              </a:rPr>
              <a:t>°</a:t>
            </a:r>
            <a:r>
              <a:rPr lang="en-US" altLang="zh-CN">
                <a:sym typeface="+mn-ea"/>
              </a:rPr>
              <a:t>, </a:t>
            </a:r>
            <a:r>
              <a:rPr lang="en-US" altLang="zh-CN">
                <a:sym typeface="+mn-ea"/>
              </a:rPr>
              <a:t>0,</a:t>
            </a:r>
            <a:r>
              <a:rPr lang="en-US">
                <a:sym typeface="+mn-ea"/>
              </a:rPr>
              <a:t> </a:t>
            </a:r>
            <a:r>
              <a:rPr lang="en-US">
                <a:solidFill>
                  <a:srgbClr val="0070C0"/>
                </a:solidFill>
                <a:sym typeface="+mn-ea"/>
              </a:rPr>
              <a:t>-sin 30</a:t>
            </a:r>
            <a:r>
              <a:rPr lang="en-US" altLang="zh-CN">
                <a:solidFill>
                  <a:srgbClr val="0070C0"/>
                </a:solidFill>
                <a:sym typeface="+mn-ea"/>
              </a:rPr>
              <a:t>°</a:t>
            </a:r>
            <a:r>
              <a:rPr lang="en-US" altLang="zh-CN">
                <a:sym typeface="+mn-ea"/>
              </a:rPr>
              <a:t>, 0</a:t>
            </a:r>
            <a:endParaRPr lang="en-US" altLang="zh-CN">
              <a:sym typeface="+mn-ea"/>
            </a:endParaRPr>
          </a:p>
          <a:p>
            <a:r>
              <a:rPr lang="en-US" altLang="zh-CN">
                <a:sym typeface="+mn-ea"/>
              </a:rPr>
              <a:t>0,          1,  0,          0</a:t>
            </a:r>
            <a:endParaRPr lang="en-US" altLang="zh-CN">
              <a:sym typeface="+mn-ea"/>
            </a:endParaRPr>
          </a:p>
          <a:p>
            <a:r>
              <a:rPr lang="en-US">
                <a:solidFill>
                  <a:srgbClr val="C00000"/>
                </a:solidFill>
                <a:sym typeface="+mn-ea"/>
              </a:rPr>
              <a:t>sin 30</a:t>
            </a:r>
            <a:r>
              <a:rPr lang="en-US" altLang="zh-CN">
                <a:solidFill>
                  <a:srgbClr val="C00000"/>
                </a:solidFill>
                <a:sym typeface="+mn-ea"/>
              </a:rPr>
              <a:t>°</a:t>
            </a:r>
            <a:r>
              <a:rPr lang="en-US" altLang="zh-CN">
                <a:sym typeface="+mn-ea"/>
              </a:rPr>
              <a:t>, </a:t>
            </a:r>
            <a:r>
              <a:rPr lang="en-US" altLang="zh-CN">
                <a:sym typeface="+mn-ea"/>
              </a:rPr>
              <a:t>0, </a:t>
            </a:r>
            <a:r>
              <a:rPr lang="en-US" altLang="zh-CN">
                <a:solidFill>
                  <a:srgbClr val="00B050"/>
                </a:solidFill>
                <a:sym typeface="+mn-ea"/>
              </a:rPr>
              <a:t> </a:t>
            </a:r>
            <a:r>
              <a:rPr lang="en-US">
                <a:solidFill>
                  <a:srgbClr val="0070C0"/>
                </a:solidFill>
                <a:sym typeface="+mn-ea"/>
              </a:rPr>
              <a:t>cos 30</a:t>
            </a:r>
            <a:r>
              <a:rPr lang="en-US" altLang="zh-CN">
                <a:solidFill>
                  <a:srgbClr val="0070C0"/>
                </a:solidFill>
                <a:sym typeface="+mn-ea"/>
              </a:rPr>
              <a:t>°</a:t>
            </a:r>
            <a:r>
              <a:rPr lang="en-US" altLang="zh-CN">
                <a:sym typeface="+mn-ea"/>
              </a:rPr>
              <a:t>, 0</a:t>
            </a:r>
            <a:endParaRPr lang="en-US" altLang="zh-CN">
              <a:sym typeface="+mn-ea"/>
            </a:endParaRPr>
          </a:p>
          <a:p>
            <a:r>
              <a:rPr lang="en-US" altLang="zh-CN">
                <a:sym typeface="+mn-ea"/>
              </a:rPr>
              <a:t>0,           0,          0, 1</a:t>
            </a:r>
            <a:endParaRPr lang="en-US" altLang="zh-CN">
              <a:sym typeface="+mn-ea"/>
            </a:endParaRPr>
          </a:p>
          <a:p>
            <a:r>
              <a:rPr lang="zh-CN" altLang="en-US">
                <a:sym typeface="+mn-ea"/>
              </a:rPr>
              <a:t>一般而言在</a:t>
            </a:r>
            <a:r>
              <a:rPr lang="en-US" altLang="zh-CN">
                <a:sym typeface="+mn-ea"/>
              </a:rPr>
              <a:t> x-z </a:t>
            </a:r>
            <a:r>
              <a:rPr lang="zh-CN" altLang="en-US">
                <a:sym typeface="+mn-ea"/>
              </a:rPr>
              <a:t>平面上由</a:t>
            </a:r>
            <a:r>
              <a:rPr lang="en-US" altLang="zh-CN">
                <a:sym typeface="+mn-ea"/>
              </a:rPr>
              <a:t> x</a:t>
            </a:r>
            <a:r>
              <a:rPr lang="en-US">
                <a:sym typeface="+mn-ea"/>
              </a:rPr>
              <a:t> </a:t>
            </a:r>
            <a:r>
              <a:rPr lang="zh-CN" altLang="en-US">
                <a:sym typeface="+mn-ea"/>
              </a:rPr>
              <a:t>向</a:t>
            </a:r>
            <a:r>
              <a:rPr lang="en-US" altLang="zh-CN">
                <a:sym typeface="+mn-ea"/>
              </a:rPr>
              <a:t> z </a:t>
            </a:r>
            <a:r>
              <a:rPr lang="zh-CN" altLang="en-US">
                <a:sym typeface="+mn-ea"/>
              </a:rPr>
              <a:t>的旋转会说成是绕</a:t>
            </a:r>
            <a:r>
              <a:rPr lang="en-US" altLang="zh-CN">
                <a:sym typeface="+mn-ea"/>
              </a:rPr>
              <a:t> y </a:t>
            </a:r>
            <a:r>
              <a:rPr lang="zh-CN" altLang="en-US">
                <a:sym typeface="+mn-ea"/>
              </a:rPr>
              <a:t>轴</a:t>
            </a:r>
            <a:r>
              <a:rPr lang="zh-CN" altLang="en-US" b="1">
                <a:sym typeface="+mn-ea"/>
              </a:rPr>
              <a:t>顺时针</a:t>
            </a:r>
            <a:r>
              <a:rPr lang="zh-CN" altLang="en-US">
                <a:sym typeface="+mn-ea"/>
              </a:rPr>
              <a:t>旋转，因为</a:t>
            </a:r>
            <a:r>
              <a:rPr lang="en-US" altLang="zh-CN">
                <a:sym typeface="+mn-ea"/>
              </a:rPr>
              <a:t> y </a:t>
            </a:r>
            <a:r>
              <a:rPr lang="zh-CN" altLang="en-US">
                <a:sym typeface="+mn-ea"/>
              </a:rPr>
              <a:t>轴垂直于</a:t>
            </a:r>
            <a:r>
              <a:rPr lang="en-US" altLang="zh-CN">
                <a:sym typeface="+mn-ea"/>
              </a:rPr>
              <a:t> x-z </a:t>
            </a:r>
            <a:r>
              <a:rPr lang="zh-CN" altLang="en-US">
                <a:sym typeface="+mn-ea"/>
              </a:rPr>
              <a:t>平面，且从</a:t>
            </a:r>
            <a:r>
              <a:rPr lang="en-US" altLang="zh-CN">
                <a:sym typeface="+mn-ea"/>
              </a:rPr>
              <a:t> y </a:t>
            </a:r>
            <a:r>
              <a:rPr lang="zh-CN" altLang="en-US">
                <a:sym typeface="+mn-ea"/>
              </a:rPr>
              <a:t>轴正方向看过去，是顺时针的（由</a:t>
            </a:r>
            <a:r>
              <a:rPr lang="en-US" altLang="zh-CN">
                <a:sym typeface="+mn-ea"/>
              </a:rPr>
              <a:t> z </a:t>
            </a:r>
            <a:r>
              <a:rPr lang="zh-CN" altLang="en-US">
                <a:sym typeface="+mn-ea"/>
              </a:rPr>
              <a:t>向</a:t>
            </a:r>
            <a:r>
              <a:rPr lang="en-US" altLang="zh-CN">
                <a:sym typeface="+mn-ea"/>
              </a:rPr>
              <a:t> x </a:t>
            </a:r>
            <a:r>
              <a:rPr lang="zh-CN" altLang="en-US">
                <a:sym typeface="+mn-ea"/>
              </a:rPr>
              <a:t>的旋转才是逆时针）。</a:t>
            </a:r>
            <a:endParaRPr lang="en-US" altLang="zh-CN">
              <a:sym typeface="+mn-ea"/>
            </a:endParaRPr>
          </a:p>
          <a:p>
            <a:r>
              <a:rPr lang="zh-CN" altLang="en-US">
                <a:sym typeface="+mn-ea"/>
              </a:rPr>
              <a:t>以上均为协变矩阵，若需旋转操作的逆变矩阵，转置矩阵即可（对角线元素互换）。</a:t>
            </a:r>
            <a:endParaRPr lang="en-US" altLang="zh-CN">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三维空间中的旋转矩阵</a:t>
            </a:r>
            <a:endParaRPr lang="en-US"/>
          </a:p>
        </p:txBody>
      </p:sp>
      <p:sp>
        <p:nvSpPr>
          <p:cNvPr id="3" name="Content Placeholder 2"/>
          <p:cNvSpPr>
            <a:spLocks noGrp="1"/>
          </p:cNvSpPr>
          <p:nvPr>
            <p:ph idx="1"/>
          </p:nvPr>
        </p:nvSpPr>
        <p:spPr/>
        <p:txBody>
          <a:bodyPr/>
          <a:p>
            <a:r>
              <a:rPr lang="zh-CN" altLang="en-US"/>
              <a:t>总结，如果要绕着某个轴，比如</a:t>
            </a:r>
            <a:r>
              <a:rPr lang="en-US" altLang="zh-CN"/>
              <a:t> y </a:t>
            </a:r>
            <a:r>
              <a:rPr lang="zh-CN" altLang="en-US"/>
              <a:t>轴旋转，那么就把</a:t>
            </a:r>
            <a:r>
              <a:rPr lang="en-US" altLang="zh-CN"/>
              <a:t> 3x3 </a:t>
            </a:r>
            <a:r>
              <a:rPr lang="zh-CN" altLang="en-US"/>
              <a:t>矩阵中除了</a:t>
            </a:r>
            <a:r>
              <a:rPr lang="zh-CN" altLang="en-US" b="1">
                <a:solidFill>
                  <a:schemeClr val="accent3"/>
                </a:solidFill>
              </a:rPr>
              <a:t>第</a:t>
            </a:r>
            <a:r>
              <a:rPr lang="en-US" altLang="zh-CN" b="1">
                <a:solidFill>
                  <a:schemeClr val="accent3"/>
                </a:solidFill>
              </a:rPr>
              <a:t> 2 </a:t>
            </a:r>
            <a:r>
              <a:rPr lang="zh-CN" altLang="en-US" b="1">
                <a:solidFill>
                  <a:schemeClr val="accent3"/>
                </a:solidFill>
              </a:rPr>
              <a:t>行或</a:t>
            </a:r>
            <a:r>
              <a:rPr lang="zh-CN" altLang="en-US" b="1">
                <a:solidFill>
                  <a:schemeClr val="accent3"/>
                </a:solidFill>
                <a:sym typeface="+mn-ea"/>
              </a:rPr>
              <a:t>第</a:t>
            </a:r>
            <a:r>
              <a:rPr lang="en-US" altLang="zh-CN" b="1">
                <a:solidFill>
                  <a:schemeClr val="accent3"/>
                </a:solidFill>
                <a:sym typeface="+mn-ea"/>
              </a:rPr>
              <a:t> 2 </a:t>
            </a:r>
            <a:r>
              <a:rPr lang="zh-CN" altLang="en-US" b="1">
                <a:solidFill>
                  <a:schemeClr val="accent3"/>
                </a:solidFill>
                <a:sym typeface="+mn-ea"/>
              </a:rPr>
              <a:t>列的元素</a:t>
            </a:r>
            <a:r>
              <a:rPr lang="zh-CN" altLang="en-US"/>
              <a:t>外的四个元素填入</a:t>
            </a:r>
            <a:r>
              <a:rPr lang="en-US" altLang="zh-CN">
                <a:sym typeface="+mn-ea"/>
              </a:rPr>
              <a:t> 2x2 </a:t>
            </a:r>
            <a:r>
              <a:rPr lang="zh-CN" altLang="en-US">
                <a:sym typeface="+mn-ea"/>
              </a:rPr>
              <a:t>的二维旋转矩阵</a:t>
            </a:r>
            <a:r>
              <a:rPr lang="zh-CN" altLang="en-US"/>
              <a:t>。绕</a:t>
            </a:r>
            <a:r>
              <a:rPr lang="en-US" altLang="zh-CN"/>
              <a:t> x </a:t>
            </a:r>
            <a:r>
              <a:rPr lang="zh-CN" altLang="en-US"/>
              <a:t>轴则是跳过</a:t>
            </a:r>
            <a:r>
              <a:rPr lang="zh-CN" altLang="en-US" b="1">
                <a:solidFill>
                  <a:schemeClr val="accent3"/>
                </a:solidFill>
                <a:sym typeface="+mn-ea"/>
              </a:rPr>
              <a:t>第</a:t>
            </a:r>
            <a:r>
              <a:rPr lang="en-US" altLang="zh-CN" b="1">
                <a:solidFill>
                  <a:schemeClr val="accent3"/>
                </a:solidFill>
                <a:sym typeface="+mn-ea"/>
              </a:rPr>
              <a:t> 1 </a:t>
            </a:r>
            <a:r>
              <a:rPr lang="zh-CN" altLang="en-US" b="1">
                <a:solidFill>
                  <a:schemeClr val="accent3"/>
                </a:solidFill>
                <a:sym typeface="+mn-ea"/>
              </a:rPr>
              <a:t>行或</a:t>
            </a:r>
            <a:r>
              <a:rPr lang="zh-CN" altLang="en-US" b="1">
                <a:solidFill>
                  <a:schemeClr val="accent3"/>
                </a:solidFill>
                <a:sym typeface="+mn-ea"/>
              </a:rPr>
              <a:t>第</a:t>
            </a:r>
            <a:r>
              <a:rPr lang="en-US" altLang="zh-CN" b="1">
                <a:solidFill>
                  <a:schemeClr val="accent3"/>
                </a:solidFill>
                <a:sym typeface="+mn-ea"/>
              </a:rPr>
              <a:t> 1 </a:t>
            </a:r>
            <a:r>
              <a:rPr lang="zh-CN" altLang="en-US" b="1">
                <a:solidFill>
                  <a:schemeClr val="accent3"/>
                </a:solidFill>
                <a:sym typeface="+mn-ea"/>
              </a:rPr>
              <a:t>列的元素</a:t>
            </a:r>
            <a:r>
              <a:rPr lang="zh-CN" altLang="en-US">
                <a:sym typeface="+mn-ea"/>
              </a:rPr>
              <a:t>。</a:t>
            </a:r>
            <a:endParaRPr lang="zh-CN" altLang="en-US"/>
          </a:p>
          <a:p>
            <a:r>
              <a:rPr lang="zh-CN"/>
              <a:t>对于</a:t>
            </a:r>
            <a:r>
              <a:rPr lang="zh-CN" altLang="en-US">
                <a:sym typeface="+mn-ea"/>
              </a:rPr>
              <a:t>绕</a:t>
            </a:r>
            <a:r>
              <a:rPr lang="en-US" altLang="zh-CN"/>
              <a:t> y </a:t>
            </a:r>
            <a:r>
              <a:rPr lang="zh-CN" altLang="en-US"/>
              <a:t>轴这个特例情况，那么逆时针时左下角为负，</a:t>
            </a:r>
            <a:r>
              <a:rPr lang="zh-CN" altLang="en-US">
                <a:sym typeface="+mn-ea"/>
              </a:rPr>
              <a:t>顺时针时右上角为负</a:t>
            </a:r>
            <a:r>
              <a:rPr lang="zh-CN" altLang="en-US"/>
              <a:t>；对于</a:t>
            </a:r>
            <a:r>
              <a:rPr lang="zh-CN" altLang="en-US">
                <a:sym typeface="+mn-ea"/>
              </a:rPr>
              <a:t>绕</a:t>
            </a:r>
            <a:r>
              <a:rPr lang="en-US" altLang="zh-CN"/>
              <a:t> x </a:t>
            </a:r>
            <a:r>
              <a:rPr lang="zh-CN" altLang="en-US"/>
              <a:t>和</a:t>
            </a:r>
            <a:r>
              <a:rPr lang="en-US" altLang="zh-CN"/>
              <a:t> z </a:t>
            </a:r>
            <a:r>
              <a:rPr lang="zh-CN" altLang="en-US"/>
              <a:t>轴，逆时针时</a:t>
            </a:r>
            <a:r>
              <a:rPr lang="zh-CN" altLang="en-US">
                <a:sym typeface="+mn-ea"/>
              </a:rPr>
              <a:t>左下</a:t>
            </a:r>
            <a:r>
              <a:rPr lang="zh-CN" altLang="en-US"/>
              <a:t>角为负，</a:t>
            </a:r>
            <a:r>
              <a:rPr lang="zh-CN" altLang="en-US">
                <a:sym typeface="+mn-ea"/>
              </a:rPr>
              <a:t>顺</a:t>
            </a:r>
            <a:r>
              <a:rPr lang="zh-CN" altLang="en-US">
                <a:sym typeface="+mn-ea"/>
              </a:rPr>
              <a:t>时针时</a:t>
            </a:r>
            <a:r>
              <a:rPr lang="zh-CN" altLang="en-US">
                <a:sym typeface="+mn-ea"/>
              </a:rPr>
              <a:t>右上</a:t>
            </a:r>
            <a:r>
              <a:rPr lang="zh-CN" altLang="en-US">
                <a:sym typeface="+mn-ea"/>
              </a:rPr>
              <a:t>角为负</a:t>
            </a:r>
            <a:r>
              <a:rPr lang="zh-CN" altLang="en-US"/>
              <a:t>。</a:t>
            </a:r>
            <a:endParaRPr lang="zh-CN" altLang="en-US"/>
          </a:p>
          <a:p>
            <a:r>
              <a:rPr lang="en-US">
                <a:solidFill>
                  <a:srgbClr val="C00000"/>
                </a:solidFill>
                <a:sym typeface="+mn-ea"/>
              </a:rPr>
              <a:t> cos y</a:t>
            </a:r>
            <a:r>
              <a:rPr lang="en-US" altLang="zh-CN">
                <a:sym typeface="+mn-ea"/>
              </a:rPr>
              <a:t>, </a:t>
            </a:r>
            <a:r>
              <a:rPr lang="en-US" altLang="zh-CN">
                <a:solidFill>
                  <a:schemeClr val="accent3"/>
                </a:solidFill>
                <a:sym typeface="+mn-ea"/>
              </a:rPr>
              <a:t>0</a:t>
            </a:r>
            <a:r>
              <a:rPr lang="en-US" altLang="zh-CN">
                <a:sym typeface="+mn-ea"/>
              </a:rPr>
              <a:t>,</a:t>
            </a:r>
            <a:r>
              <a:rPr lang="en-US">
                <a:sym typeface="+mn-ea"/>
              </a:rPr>
              <a:t> </a:t>
            </a:r>
            <a:r>
              <a:rPr lang="en-US">
                <a:solidFill>
                  <a:srgbClr val="0070C0"/>
                </a:solidFill>
                <a:sym typeface="+mn-ea"/>
              </a:rPr>
              <a:t>sin y</a:t>
            </a:r>
            <a:r>
              <a:rPr lang="en-US" altLang="zh-CN">
                <a:sym typeface="+mn-ea"/>
              </a:rPr>
              <a:t>, 0</a:t>
            </a:r>
            <a:endParaRPr lang="en-US" altLang="zh-CN">
              <a:sym typeface="+mn-ea"/>
            </a:endParaRPr>
          </a:p>
          <a:p>
            <a:r>
              <a:rPr lang="en-US" altLang="zh-CN">
                <a:solidFill>
                  <a:schemeClr val="accent3"/>
                </a:solidFill>
                <a:sym typeface="+mn-ea"/>
              </a:rPr>
              <a:t>0</a:t>
            </a:r>
            <a:r>
              <a:rPr lang="en-US" altLang="zh-CN">
                <a:sym typeface="+mn-ea"/>
              </a:rPr>
              <a:t>,       </a:t>
            </a:r>
            <a:r>
              <a:rPr lang="en-US" altLang="zh-CN">
                <a:solidFill>
                  <a:schemeClr val="accent3"/>
                </a:solidFill>
                <a:sym typeface="+mn-ea"/>
              </a:rPr>
              <a:t>1</a:t>
            </a:r>
            <a:r>
              <a:rPr lang="en-US" altLang="zh-CN">
                <a:sym typeface="+mn-ea"/>
              </a:rPr>
              <a:t>, </a:t>
            </a:r>
            <a:r>
              <a:rPr lang="en-US" altLang="zh-CN">
                <a:solidFill>
                  <a:schemeClr val="accent3"/>
                </a:solidFill>
                <a:sym typeface="+mn-ea"/>
              </a:rPr>
              <a:t>0</a:t>
            </a:r>
            <a:r>
              <a:rPr lang="en-US" altLang="zh-CN">
                <a:sym typeface="+mn-ea"/>
              </a:rPr>
              <a:t>,       0</a:t>
            </a:r>
            <a:endParaRPr lang="en-US" altLang="zh-CN">
              <a:sym typeface="+mn-ea"/>
            </a:endParaRPr>
          </a:p>
          <a:p>
            <a:r>
              <a:rPr lang="en-US">
                <a:solidFill>
                  <a:srgbClr val="C00000"/>
                </a:solidFill>
                <a:sym typeface="+mn-ea"/>
              </a:rPr>
              <a:t>-sin y</a:t>
            </a:r>
            <a:r>
              <a:rPr lang="en-US" altLang="zh-CN">
                <a:sym typeface="+mn-ea"/>
              </a:rPr>
              <a:t>, </a:t>
            </a:r>
            <a:r>
              <a:rPr lang="en-US" altLang="zh-CN">
                <a:solidFill>
                  <a:schemeClr val="accent3"/>
                </a:solidFill>
                <a:sym typeface="+mn-ea"/>
              </a:rPr>
              <a:t>0</a:t>
            </a:r>
            <a:r>
              <a:rPr lang="en-US" altLang="zh-CN">
                <a:sym typeface="+mn-ea"/>
              </a:rPr>
              <a:t>, </a:t>
            </a:r>
            <a:r>
              <a:rPr lang="en-US">
                <a:solidFill>
                  <a:srgbClr val="0070C0"/>
                </a:solidFill>
                <a:sym typeface="+mn-ea"/>
              </a:rPr>
              <a:t>cos y</a:t>
            </a:r>
            <a:r>
              <a:rPr lang="en-US" altLang="zh-CN">
                <a:sym typeface="+mn-ea"/>
              </a:rPr>
              <a:t>, 0</a:t>
            </a:r>
            <a:endParaRPr lang="en-US" altLang="zh-CN">
              <a:sym typeface="+mn-ea"/>
            </a:endParaRPr>
          </a:p>
          <a:p>
            <a:r>
              <a:rPr lang="en-US" altLang="zh-CN">
                <a:sym typeface="+mn-ea"/>
              </a:rPr>
              <a:t>0,        0, 0,      1</a:t>
            </a:r>
            <a:endParaRPr lang="en-US" altLang="zh-CN">
              <a:sym typeface="+mn-ea"/>
            </a:endParaRPr>
          </a:p>
          <a:p>
            <a:r>
              <a:rPr lang="zh-CN" altLang="en-US"/>
              <a:t>最后，得到的</a:t>
            </a:r>
            <a:r>
              <a:rPr lang="en-US" altLang="zh-CN"/>
              <a:t> 3x3 </a:t>
            </a:r>
            <a:r>
              <a:rPr lang="zh-CN" altLang="en-US"/>
              <a:t>矩阵外面一圈填入</a:t>
            </a:r>
            <a:r>
              <a:rPr lang="en-US" altLang="zh-CN"/>
              <a:t> 0 </a:t>
            </a:r>
            <a:r>
              <a:rPr lang="zh-CN" altLang="en-US"/>
              <a:t>和</a:t>
            </a:r>
            <a:r>
              <a:rPr lang="en-US" altLang="zh-CN"/>
              <a:t> 1 </a:t>
            </a:r>
            <a:r>
              <a:rPr lang="zh-CN" altLang="en-US"/>
              <a:t>扩充为</a:t>
            </a:r>
            <a:r>
              <a:rPr lang="en-US" altLang="zh-CN"/>
              <a:t> 4x4 </a:t>
            </a:r>
            <a:r>
              <a:rPr lang="zh-CN" altLang="en-US"/>
              <a:t>的仿射矩阵。</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绕任意轴旋转</a:t>
            </a:r>
            <a:endParaRPr lang="zh-CN" altLang="en-US"/>
          </a:p>
        </p:txBody>
      </p:sp>
      <p:sp>
        <p:nvSpPr>
          <p:cNvPr id="3" name="Content Placeholder 2"/>
          <p:cNvSpPr>
            <a:spLocks noGrp="1"/>
          </p:cNvSpPr>
          <p:nvPr>
            <p:ph idx="1"/>
          </p:nvPr>
        </p:nvSpPr>
        <p:spPr/>
        <p:txBody>
          <a:bodyPr/>
          <a:p>
            <a:r>
              <a:rPr lang="zh-CN" altLang="en-US">
                <a:sym typeface="+mn-ea"/>
              </a:rPr>
              <a:t>如果不是绕着</a:t>
            </a:r>
            <a:r>
              <a:rPr lang="en-US" altLang="zh-CN">
                <a:sym typeface="+mn-ea"/>
              </a:rPr>
              <a:t> x</a:t>
            </a:r>
            <a:r>
              <a:rPr lang="zh-CN" altLang="en-US">
                <a:sym typeface="+mn-ea"/>
              </a:rPr>
              <a:t>、</a:t>
            </a:r>
            <a:r>
              <a:rPr lang="en-US" altLang="zh-CN">
                <a:sym typeface="+mn-ea"/>
              </a:rPr>
              <a:t>y</a:t>
            </a:r>
            <a:r>
              <a:rPr lang="zh-CN" altLang="en-US">
                <a:sym typeface="+mn-ea"/>
              </a:rPr>
              <a:t>、</a:t>
            </a:r>
            <a:r>
              <a:rPr lang="en-US" altLang="zh-CN">
                <a:sym typeface="+mn-ea"/>
              </a:rPr>
              <a:t>z </a:t>
            </a:r>
            <a:r>
              <a:rPr lang="zh-CN" altLang="en-US">
                <a:sym typeface="+mn-ea"/>
              </a:rPr>
              <a:t>轴，而是绕着特定的一根轴旋转呢？</a:t>
            </a:r>
            <a:endParaRPr lang="zh-CN" altLang="en-US">
              <a:sym typeface="+mn-ea"/>
            </a:endParaRPr>
          </a:p>
          <a:p>
            <a:r>
              <a:rPr lang="zh-CN" altLang="en-US"/>
              <a:t>例如地球的自转，绕着一根倾斜</a:t>
            </a:r>
            <a:r>
              <a:rPr lang="zh-CN" altLang="en-US">
                <a:sym typeface="+mn-ea"/>
              </a:rPr>
              <a:t>了</a:t>
            </a:r>
            <a:r>
              <a:rPr lang="en-US" altLang="zh-CN">
                <a:sym typeface="+mn-ea"/>
              </a:rPr>
              <a:t> 23.4 </a:t>
            </a:r>
            <a:r>
              <a:rPr lang="zh-CN" altLang="en-US">
                <a:sym typeface="+mn-ea"/>
              </a:rPr>
              <a:t>度</a:t>
            </a:r>
            <a:r>
              <a:rPr lang="zh-CN" altLang="en-US"/>
              <a:t>的地轴旋转，不是正直的</a:t>
            </a:r>
            <a:r>
              <a:rPr lang="en-US" altLang="zh-CN"/>
              <a:t> y </a:t>
            </a:r>
            <a:r>
              <a:rPr lang="zh-CN" altLang="en-US"/>
              <a:t>轴。</a:t>
            </a:r>
            <a:endParaRPr lang="zh-CN" altLang="en-US"/>
          </a:p>
        </p:txBody>
      </p:sp>
      <p:pic>
        <p:nvPicPr>
          <p:cNvPr id="4" name="Picture 3"/>
          <p:cNvPicPr>
            <a:picLocks noChangeAspect="1"/>
          </p:cNvPicPr>
          <p:nvPr/>
        </p:nvPicPr>
        <p:blipFill>
          <a:blip r:embed="rId1"/>
          <a:stretch>
            <a:fillRect/>
          </a:stretch>
        </p:blipFill>
        <p:spPr>
          <a:xfrm>
            <a:off x="123190" y="3200400"/>
            <a:ext cx="2750820" cy="3657600"/>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绕任意轴旋转</a:t>
            </a:r>
            <a:endParaRPr lang="zh-CN" altLang="en-US"/>
          </a:p>
        </p:txBody>
      </p:sp>
      <p:sp>
        <p:nvSpPr>
          <p:cNvPr id="3" name="Content Placeholder 2"/>
          <p:cNvSpPr>
            <a:spLocks noGrp="1"/>
          </p:cNvSpPr>
          <p:nvPr>
            <p:ph idx="1"/>
          </p:nvPr>
        </p:nvSpPr>
        <p:spPr/>
        <p:txBody>
          <a:bodyPr/>
          <a:p>
            <a:r>
              <a:rPr lang="zh-CN" altLang="en-US">
                <a:sym typeface="+mn-ea"/>
              </a:rPr>
              <a:t>如果不是绕着</a:t>
            </a:r>
            <a:r>
              <a:rPr lang="en-US" altLang="zh-CN">
                <a:sym typeface="+mn-ea"/>
              </a:rPr>
              <a:t> x</a:t>
            </a:r>
            <a:r>
              <a:rPr lang="zh-CN" altLang="en-US">
                <a:sym typeface="+mn-ea"/>
              </a:rPr>
              <a:t>、</a:t>
            </a:r>
            <a:r>
              <a:rPr lang="en-US" altLang="zh-CN">
                <a:sym typeface="+mn-ea"/>
              </a:rPr>
              <a:t>y</a:t>
            </a:r>
            <a:r>
              <a:rPr lang="zh-CN" altLang="en-US">
                <a:sym typeface="+mn-ea"/>
              </a:rPr>
              <a:t>、</a:t>
            </a:r>
            <a:r>
              <a:rPr lang="en-US" altLang="zh-CN">
                <a:sym typeface="+mn-ea"/>
              </a:rPr>
              <a:t>z </a:t>
            </a:r>
            <a:r>
              <a:rPr lang="zh-CN" altLang="en-US">
                <a:sym typeface="+mn-ea"/>
              </a:rPr>
              <a:t>轴，而是绕着特定的一根轴旋转呢？</a:t>
            </a:r>
            <a:endParaRPr lang="zh-CN" altLang="en-US">
              <a:sym typeface="+mn-ea"/>
            </a:endParaRPr>
          </a:p>
          <a:p>
            <a:r>
              <a:rPr lang="zh-CN" altLang="en-US"/>
              <a:t>例如地球的自转，绕着一根倾斜了</a:t>
            </a:r>
            <a:r>
              <a:rPr lang="en-US" altLang="zh-CN"/>
              <a:t> 23.4 </a:t>
            </a:r>
            <a:r>
              <a:rPr lang="zh-CN" altLang="en-US"/>
              <a:t>度的地轴旋转，不是正直的</a:t>
            </a:r>
            <a:r>
              <a:rPr lang="en-US" altLang="zh-CN"/>
              <a:t> y </a:t>
            </a:r>
            <a:r>
              <a:rPr lang="zh-CN" altLang="en-US"/>
              <a:t>轴。</a:t>
            </a:r>
            <a:endParaRPr lang="zh-CN" altLang="en-US"/>
          </a:p>
        </p:txBody>
      </p:sp>
      <p:pic>
        <p:nvPicPr>
          <p:cNvPr id="4" name="Picture 3"/>
          <p:cNvPicPr>
            <a:picLocks noChangeAspect="1"/>
          </p:cNvPicPr>
          <p:nvPr/>
        </p:nvPicPr>
        <p:blipFill>
          <a:blip r:embed="rId1"/>
          <a:stretch>
            <a:fillRect/>
          </a:stretch>
        </p:blipFill>
        <p:spPr>
          <a:xfrm>
            <a:off x="107950" y="3200400"/>
            <a:ext cx="2750820" cy="3657600"/>
          </a:xfrm>
          <a:prstGeom prst="rect">
            <a:avLst/>
          </a:prstGeom>
        </p:spPr>
      </p:pic>
      <p:pic>
        <p:nvPicPr>
          <p:cNvPr id="5" name="Picture 4"/>
          <p:cNvPicPr>
            <a:picLocks noChangeAspect="1"/>
          </p:cNvPicPr>
          <p:nvPr/>
        </p:nvPicPr>
        <p:blipFill>
          <a:blip r:embed="rId1"/>
          <a:stretch>
            <a:fillRect/>
          </a:stretch>
        </p:blipFill>
        <p:spPr>
          <a:xfrm rot="20160000">
            <a:off x="3246120" y="3265805"/>
            <a:ext cx="2750820" cy="3657600"/>
          </a:xfrm>
          <a:prstGeom prst="rect">
            <a:avLst/>
          </a:prstGeom>
        </p:spPr>
      </p:pic>
      <p:pic>
        <p:nvPicPr>
          <p:cNvPr id="6" name="Picture 5"/>
          <p:cNvPicPr>
            <a:picLocks noChangeAspect="1"/>
          </p:cNvPicPr>
          <p:nvPr/>
        </p:nvPicPr>
        <p:blipFill>
          <a:blip r:embed="rId1"/>
          <a:stretch>
            <a:fillRect/>
          </a:stretch>
        </p:blipFill>
        <p:spPr>
          <a:xfrm rot="20160000">
            <a:off x="6338570" y="3200400"/>
            <a:ext cx="2750820" cy="3657600"/>
          </a:xfrm>
          <a:prstGeom prst="rect">
            <a:avLst/>
          </a:prstGeom>
        </p:spPr>
      </p:pic>
      <p:pic>
        <p:nvPicPr>
          <p:cNvPr id="8" name="Picture 7"/>
          <p:cNvPicPr>
            <a:picLocks noChangeAspect="1"/>
          </p:cNvPicPr>
          <p:nvPr/>
        </p:nvPicPr>
        <p:blipFill>
          <a:blip r:embed="rId1"/>
          <a:stretch>
            <a:fillRect/>
          </a:stretch>
        </p:blipFill>
        <p:spPr>
          <a:xfrm>
            <a:off x="9279890" y="3265805"/>
            <a:ext cx="2750820" cy="3657600"/>
          </a:xfrm>
          <a:prstGeom prst="rect">
            <a:avLst/>
          </a:prstGeom>
        </p:spPr>
      </p:pic>
      <mc:AlternateContent xmlns:mc="http://schemas.openxmlformats.org/markup-compatibility/2006" xmlns:p14="http://schemas.microsoft.com/office/powerpoint/2010/main">
        <mc:Choice Requires="p14">
          <p:contentPart r:id="rId2" p14:bwMode="auto">
            <p14:nvContentPartPr>
              <p14:cNvPr id="7" name="Ink 6"/>
              <p14:cNvContentPartPr/>
              <p14:nvPr/>
            </p14:nvContentPartPr>
            <p14:xfrm>
              <a:off x="1214120" y="3495675"/>
              <a:ext cx="767080" cy="90170"/>
            </p14:xfrm>
          </p:contentPart>
        </mc:Choice>
        <mc:Fallback xmlns="">
          <p:pic>
            <p:nvPicPr>
              <p:cNvPr id="7" name="Ink 6"/>
            </p:nvPicPr>
            <p:blipFill>
              <a:blip r:embed="rId3"/>
            </p:blipFill>
            <p:spPr>
              <a:xfrm>
                <a:off x="1214120" y="3495675"/>
                <a:ext cx="767080" cy="9017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9" name="Ink 8"/>
              <p14:cNvContentPartPr/>
              <p14:nvPr/>
            </p14:nvContentPartPr>
            <p14:xfrm>
              <a:off x="1085850" y="3390900"/>
              <a:ext cx="352425" cy="209550"/>
            </p14:xfrm>
          </p:contentPart>
        </mc:Choice>
        <mc:Fallback xmlns="">
          <p:pic>
            <p:nvPicPr>
              <p:cNvPr id="9" name="Ink 8"/>
            </p:nvPicPr>
            <p:blipFill>
              <a:blip r:embed="rId5"/>
            </p:blipFill>
            <p:spPr>
              <a:xfrm>
                <a:off x="1085850" y="3390900"/>
                <a:ext cx="352425" cy="2095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 name="Ink 9"/>
              <p14:cNvContentPartPr/>
              <p14:nvPr/>
            </p14:nvContentPartPr>
            <p14:xfrm>
              <a:off x="4676775" y="3505200"/>
              <a:ext cx="142875" cy="147320"/>
            </p14:xfrm>
          </p:contentPart>
        </mc:Choice>
        <mc:Fallback xmlns="">
          <p:pic>
            <p:nvPicPr>
              <p:cNvPr id="10" name="Ink 9"/>
            </p:nvPicPr>
            <p:blipFill>
              <a:blip r:embed="rId7"/>
            </p:blipFill>
            <p:spPr>
              <a:xfrm>
                <a:off x="4676775" y="3505200"/>
                <a:ext cx="142875" cy="1473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Ink 10"/>
              <p14:cNvContentPartPr/>
              <p14:nvPr/>
            </p14:nvContentPartPr>
            <p14:xfrm>
              <a:off x="4867275" y="3362325"/>
              <a:ext cx="90170" cy="223520"/>
            </p14:xfrm>
          </p:contentPart>
        </mc:Choice>
        <mc:Fallback xmlns="">
          <p:pic>
            <p:nvPicPr>
              <p:cNvPr id="11" name="Ink 10"/>
            </p:nvPicPr>
            <p:blipFill>
              <a:blip r:embed="rId9"/>
            </p:blipFill>
            <p:spPr>
              <a:xfrm>
                <a:off x="4867275" y="3362325"/>
                <a:ext cx="90170" cy="22352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Ink 11"/>
              <p14:cNvContentPartPr/>
              <p14:nvPr/>
            </p14:nvContentPartPr>
            <p14:xfrm>
              <a:off x="7662545" y="3528695"/>
              <a:ext cx="314325" cy="233680"/>
            </p14:xfrm>
          </p:contentPart>
        </mc:Choice>
        <mc:Fallback xmlns="">
          <p:pic>
            <p:nvPicPr>
              <p:cNvPr id="12" name="Ink 11"/>
            </p:nvPicPr>
            <p:blipFill>
              <a:blip r:embed="rId11"/>
            </p:blipFill>
            <p:spPr>
              <a:xfrm>
                <a:off x="7662545" y="3528695"/>
                <a:ext cx="314325" cy="23368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Ink 12"/>
              <p14:cNvContentPartPr/>
              <p14:nvPr/>
            </p14:nvContentPartPr>
            <p14:xfrm>
              <a:off x="7919720" y="3476625"/>
              <a:ext cx="128905" cy="104775"/>
            </p14:xfrm>
          </p:contentPart>
        </mc:Choice>
        <mc:Fallback xmlns="">
          <p:pic>
            <p:nvPicPr>
              <p:cNvPr id="13" name="Ink 12"/>
            </p:nvPicPr>
            <p:blipFill>
              <a:blip r:embed="rId13"/>
            </p:blipFill>
            <p:spPr>
              <a:xfrm>
                <a:off x="7919720" y="3476625"/>
                <a:ext cx="128905" cy="10477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4" name="Ink 13"/>
              <p14:cNvContentPartPr/>
              <p14:nvPr/>
            </p14:nvContentPartPr>
            <p14:xfrm>
              <a:off x="10334625" y="3581400"/>
              <a:ext cx="895350" cy="142875"/>
            </p14:xfrm>
          </p:contentPart>
        </mc:Choice>
        <mc:Fallback xmlns="">
          <p:pic>
            <p:nvPicPr>
              <p:cNvPr id="14" name="Ink 13"/>
            </p:nvPicPr>
            <p:blipFill>
              <a:blip r:embed="rId15"/>
            </p:blipFill>
            <p:spPr>
              <a:xfrm>
                <a:off x="10334625" y="3581400"/>
                <a:ext cx="895350" cy="1428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5" name="Ink 14"/>
              <p14:cNvContentPartPr/>
              <p14:nvPr/>
            </p14:nvContentPartPr>
            <p14:xfrm>
              <a:off x="10948670" y="3505200"/>
              <a:ext cx="314325" cy="318770"/>
            </p14:xfrm>
          </p:contentPart>
        </mc:Choice>
        <mc:Fallback xmlns="">
          <p:pic>
            <p:nvPicPr>
              <p:cNvPr id="15" name="Ink 14"/>
            </p:nvPicPr>
            <p:blipFill>
              <a:blip r:embed="rId17"/>
            </p:blipFill>
            <p:spPr>
              <a:xfrm>
                <a:off x="10948670" y="3505200"/>
                <a:ext cx="314325" cy="318770"/>
              </a:xfrm>
              <a:prstGeom prst="rect"/>
            </p:spPr>
          </p:pic>
        </mc:Fallback>
      </mc:AlternateContent>
      <p:sp>
        <p:nvSpPr>
          <p:cNvPr id="16" name="Oval Callout 15"/>
          <p:cNvSpPr/>
          <p:nvPr/>
        </p:nvSpPr>
        <p:spPr>
          <a:xfrm>
            <a:off x="2072005" y="5604488"/>
            <a:ext cx="1887855" cy="826180"/>
          </a:xfrm>
          <a:prstGeom prst="wedgeEllipseCallout">
            <a:avLst>
              <a:gd name="adj1" fmla="val 50"/>
              <a:gd name="adj2" fmla="val -11701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先把地轴掰正成</a:t>
            </a:r>
            <a:r>
              <a:rPr lang="en-US" altLang="zh-CN" sz="1900">
                <a:latin typeface="HYTangMeiRen 85W" panose="00020600040101010101" charset="-122"/>
                <a:ea typeface="HYTangMeiRen 85W" panose="00020600040101010101" charset="-122"/>
              </a:rPr>
              <a:t> y </a:t>
            </a:r>
            <a:r>
              <a:rPr lang="zh-CN" altLang="en-US" sz="1900">
                <a:latin typeface="HYTangMeiRen 85W" panose="00020600040101010101" charset="-122"/>
                <a:ea typeface="HYTangMeiRen 85W" panose="00020600040101010101" charset="-122"/>
              </a:rPr>
              <a:t>轴</a:t>
            </a:r>
            <a:r>
              <a:rPr lang="zh-CN" sz="1900">
                <a:latin typeface="HYTangMeiRen 85W" panose="00020600040101010101" charset="-122"/>
                <a:ea typeface="HYTangMeiRen 85W" panose="00020600040101010101" charset="-122"/>
              </a:rPr>
              <a:t>！</a:t>
            </a:r>
            <a:endParaRPr lang="zh-CN" sz="1900">
              <a:latin typeface="HYTangMeiRen 85W" panose="00020600040101010101" charset="-122"/>
              <a:ea typeface="HYTangMeiRen 85W" panose="00020600040101010101" charset="-122"/>
            </a:endParaRPr>
          </a:p>
        </p:txBody>
      </p:sp>
      <p:sp>
        <p:nvSpPr>
          <p:cNvPr id="18" name="Oval Callout 17"/>
          <p:cNvSpPr/>
          <p:nvPr/>
        </p:nvSpPr>
        <p:spPr>
          <a:xfrm>
            <a:off x="5255895" y="5474231"/>
            <a:ext cx="2019300" cy="1240363"/>
          </a:xfrm>
          <a:prstGeom prst="wedgeEllipseCallout">
            <a:avLst>
              <a:gd name="adj1" fmla="val 62"/>
              <a:gd name="adj2" fmla="val -8804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900">
                <a:latin typeface="HYTangMeiRen 85W" panose="00020600040101010101" charset="-122"/>
                <a:ea typeface="HYTangMeiRen 85W" panose="00020600040101010101" charset="-122"/>
              </a:rPr>
              <a:t>绕</a:t>
            </a:r>
            <a:r>
              <a:rPr lang="en-US" altLang="zh-CN" sz="1900">
                <a:latin typeface="HYTangMeiRen 85W" panose="00020600040101010101" charset="-122"/>
                <a:ea typeface="HYTangMeiRen 85W" panose="00020600040101010101" charset="-122"/>
              </a:rPr>
              <a:t> y </a:t>
            </a:r>
            <a:r>
              <a:rPr lang="zh-CN" altLang="en-US" sz="1900">
                <a:latin typeface="HYTangMeiRen 85W" panose="00020600040101010101" charset="-122"/>
                <a:ea typeface="HYTangMeiRen 85W" panose="00020600040101010101" charset="-122"/>
              </a:rPr>
              <a:t>轴旋转（套用我们刚刚的公式）</a:t>
            </a:r>
            <a:endParaRPr lang="zh-CN" sz="1900">
              <a:latin typeface="HYTangMeiRen 85W" panose="00020600040101010101" charset="-122"/>
              <a:ea typeface="HYTangMeiRen 85W" panose="00020600040101010101" charset="-122"/>
            </a:endParaRPr>
          </a:p>
        </p:txBody>
      </p:sp>
      <p:sp>
        <p:nvSpPr>
          <p:cNvPr id="19" name="Oval Callout 18"/>
          <p:cNvSpPr/>
          <p:nvPr/>
        </p:nvSpPr>
        <p:spPr>
          <a:xfrm>
            <a:off x="8359775" y="5604487"/>
            <a:ext cx="1887855" cy="826182"/>
          </a:xfrm>
          <a:prstGeom prst="wedgeEllipseCallout">
            <a:avLst>
              <a:gd name="adj1" fmla="val 50"/>
              <a:gd name="adj2" fmla="val -11701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再把地轴掰回原位！</a:t>
            </a:r>
            <a:endParaRPr lang="zh-CN" sz="1900">
              <a:latin typeface="HYTangMeiRen 85W" panose="00020600040101010101" charset="-122"/>
              <a:ea typeface="HYTangMeiRen 85W" panose="00020600040101010101" charset="-122"/>
            </a:endParaRPr>
          </a:p>
        </p:txBody>
      </p:sp>
      <p:pic>
        <p:nvPicPr>
          <p:cNvPr id="20" name="Picture 19"/>
          <p:cNvPicPr>
            <a:picLocks noChangeAspect="1"/>
          </p:cNvPicPr>
          <p:nvPr/>
        </p:nvPicPr>
        <p:blipFill>
          <a:blip r:embed="rId18"/>
          <a:srcRect l="5556" t="5660" r="6652" b="10104"/>
          <a:stretch>
            <a:fillRect/>
          </a:stretch>
        </p:blipFill>
        <p:spPr>
          <a:xfrm>
            <a:off x="10505440" y="258445"/>
            <a:ext cx="1525270" cy="1540510"/>
          </a:xfrm>
          <a:prstGeom prst="rect">
            <a:avLst/>
          </a:prstGeom>
        </p:spPr>
      </p:pic>
      <p:sp>
        <p:nvSpPr>
          <p:cNvPr id="21" name="Oval Callout 20"/>
          <p:cNvSpPr/>
          <p:nvPr/>
        </p:nvSpPr>
        <p:spPr>
          <a:xfrm>
            <a:off x="9645650" y="1825852"/>
            <a:ext cx="2019300" cy="823142"/>
          </a:xfrm>
          <a:prstGeom prst="wedgeEllipseCallout">
            <a:avLst>
              <a:gd name="adj1" fmla="val 11446"/>
              <a:gd name="adj2" fmla="val -81456"/>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魔方公式直呼内行</a:t>
            </a:r>
            <a:endParaRPr lang="zh-CN" sz="19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2000"/>
                            </p:stCondLst>
                            <p:childTnLst>
                              <p:par>
                                <p:cTn id="11" presetID="55" presetClass="entr" presetSubtype="0" fill="hold" grpId="0" nodeType="afterEffect">
                                  <p:stCondLst>
                                    <p:cond delay="1000"/>
                                  </p:stCondLst>
                                  <p:childTnLst>
                                    <p:set>
                                      <p:cBhvr>
                                        <p:cTn id="12" dur="1" fill="hold">
                                          <p:stCondLst>
                                            <p:cond delay="0"/>
                                          </p:stCondLst>
                                        </p:cTn>
                                        <p:tgtEl>
                                          <p:spTgt spid="18"/>
                                        </p:tgtEl>
                                        <p:attrNameLst>
                                          <p:attrName>style.visibility</p:attrName>
                                        </p:attrNameLst>
                                      </p:cBhvr>
                                      <p:to>
                                        <p:strVal val="visible"/>
                                      </p:to>
                                    </p:set>
                                    <p:anim calcmode="lin" valueType="num">
                                      <p:cBhvr>
                                        <p:cTn id="13" dur="1000" fill="hold"/>
                                        <p:tgtEl>
                                          <p:spTgt spid="18"/>
                                        </p:tgtEl>
                                        <p:attrNameLst>
                                          <p:attrName>ppt_w</p:attrName>
                                        </p:attrNameLst>
                                      </p:cBhvr>
                                      <p:tavLst>
                                        <p:tav tm="0">
                                          <p:val>
                                            <p:strVal val="#ppt_w*0.70"/>
                                          </p:val>
                                        </p:tav>
                                        <p:tav tm="100000">
                                          <p:val>
                                            <p:strVal val="#ppt_w"/>
                                          </p:val>
                                        </p:tav>
                                      </p:tavLst>
                                    </p:anim>
                                    <p:anim calcmode="lin" valueType="num">
                                      <p:cBhvr>
                                        <p:cTn id="14" dur="1000" fill="hold"/>
                                        <p:tgtEl>
                                          <p:spTgt spid="18"/>
                                        </p:tgtEl>
                                        <p:attrNameLst>
                                          <p:attrName>ppt_h</p:attrName>
                                        </p:attrNameLst>
                                      </p:cBhvr>
                                      <p:tavLst>
                                        <p:tav tm="0">
                                          <p:val>
                                            <p:strVal val="#ppt_h"/>
                                          </p:val>
                                        </p:tav>
                                        <p:tav tm="100000">
                                          <p:val>
                                            <p:strVal val="#ppt_h"/>
                                          </p:val>
                                        </p:tav>
                                      </p:tavLst>
                                    </p:anim>
                                    <p:animEffect transition="in" filter="fade">
                                      <p:cBhvr>
                                        <p:cTn id="15" dur="1000"/>
                                        <p:tgtEl>
                                          <p:spTgt spid="18"/>
                                        </p:tgtEl>
                                      </p:cBhvr>
                                    </p:animEffect>
                                  </p:childTnLst>
                                </p:cTn>
                              </p:par>
                            </p:childTnLst>
                          </p:cTn>
                        </p:par>
                        <p:par>
                          <p:cTn id="16" fill="hold">
                            <p:stCondLst>
                              <p:cond delay="4000"/>
                            </p:stCondLst>
                            <p:childTnLst>
                              <p:par>
                                <p:cTn id="17" presetID="55" presetClass="entr" presetSubtype="0" fill="hold" grpId="0" nodeType="afterEffect">
                                  <p:stCondLst>
                                    <p:cond delay="1000"/>
                                  </p:stCondLst>
                                  <p:childTnLst>
                                    <p:set>
                                      <p:cBhvr>
                                        <p:cTn id="18" dur="1" fill="hold">
                                          <p:stCondLst>
                                            <p:cond delay="0"/>
                                          </p:stCondLst>
                                        </p:cTn>
                                        <p:tgtEl>
                                          <p:spTgt spid="19"/>
                                        </p:tgtEl>
                                        <p:attrNameLst>
                                          <p:attrName>style.visibility</p:attrName>
                                        </p:attrNameLst>
                                      </p:cBhvr>
                                      <p:to>
                                        <p:strVal val="visible"/>
                                      </p:to>
                                    </p:set>
                                    <p:anim calcmode="lin" valueType="num">
                                      <p:cBhvr>
                                        <p:cTn id="19" dur="1000" fill="hold"/>
                                        <p:tgtEl>
                                          <p:spTgt spid="19"/>
                                        </p:tgtEl>
                                        <p:attrNameLst>
                                          <p:attrName>ppt_w</p:attrName>
                                        </p:attrNameLst>
                                      </p:cBhvr>
                                      <p:tavLst>
                                        <p:tav tm="0">
                                          <p:val>
                                            <p:strVal val="#ppt_w*0.70"/>
                                          </p:val>
                                        </p:tav>
                                        <p:tav tm="100000">
                                          <p:val>
                                            <p:strVal val="#ppt_w"/>
                                          </p:val>
                                        </p:tav>
                                      </p:tavLst>
                                    </p:anim>
                                    <p:anim calcmode="lin" valueType="num">
                                      <p:cBhvr>
                                        <p:cTn id="20" dur="1000" fill="hold"/>
                                        <p:tgtEl>
                                          <p:spTgt spid="19"/>
                                        </p:tgtEl>
                                        <p:attrNameLst>
                                          <p:attrName>ppt_h</p:attrName>
                                        </p:attrNameLst>
                                      </p:cBhvr>
                                      <p:tavLst>
                                        <p:tav tm="0">
                                          <p:val>
                                            <p:strVal val="#ppt_h"/>
                                          </p:val>
                                        </p:tav>
                                        <p:tav tm="100000">
                                          <p:val>
                                            <p:strVal val="#ppt_h"/>
                                          </p:val>
                                        </p:tav>
                                      </p:tavLst>
                                    </p:anim>
                                    <p:animEffect transition="in" filter="fade">
                                      <p:cBhvr>
                                        <p:cTn id="21" dur="10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inVertical)">
                                      <p:cBhvr>
                                        <p:cTn id="26" dur="500"/>
                                        <p:tgtEl>
                                          <p:spTgt spid="20"/>
                                        </p:tgtEl>
                                      </p:cBhvr>
                                    </p:animEffect>
                                  </p:childTnLst>
                                </p:cTn>
                              </p:par>
                            </p:childTnLst>
                          </p:cTn>
                        </p:par>
                        <p:par>
                          <p:cTn id="27" fill="hold">
                            <p:stCondLst>
                              <p:cond delay="500"/>
                            </p:stCondLst>
                            <p:childTnLst>
                              <p:par>
                                <p:cTn id="28" presetID="55" presetClass="entr" presetSubtype="0" fill="hold" grpId="0" nodeType="afterEffect">
                                  <p:stCondLst>
                                    <p:cond delay="400"/>
                                  </p:stCondLst>
                                  <p:childTnLst>
                                    <p:set>
                                      <p:cBhvr>
                                        <p:cTn id="29" dur="1" fill="hold">
                                          <p:stCondLst>
                                            <p:cond delay="0"/>
                                          </p:stCondLst>
                                        </p:cTn>
                                        <p:tgtEl>
                                          <p:spTgt spid="21"/>
                                        </p:tgtEl>
                                        <p:attrNameLst>
                                          <p:attrName>style.visibility</p:attrName>
                                        </p:attrNameLst>
                                      </p:cBhvr>
                                      <p:to>
                                        <p:strVal val="visible"/>
                                      </p:to>
                                    </p:set>
                                    <p:anim calcmode="lin" valueType="num">
                                      <p:cBhvr>
                                        <p:cTn id="30" dur="1000" fill="hold"/>
                                        <p:tgtEl>
                                          <p:spTgt spid="21"/>
                                        </p:tgtEl>
                                        <p:attrNameLst>
                                          <p:attrName>ppt_w</p:attrName>
                                        </p:attrNameLst>
                                      </p:cBhvr>
                                      <p:tavLst>
                                        <p:tav tm="0">
                                          <p:val>
                                            <p:strVal val="#ppt_w*0.70"/>
                                          </p:val>
                                        </p:tav>
                                        <p:tav tm="100000">
                                          <p:val>
                                            <p:strVal val="#ppt_w"/>
                                          </p:val>
                                        </p:tav>
                                      </p:tavLst>
                                    </p:anim>
                                    <p:anim calcmode="lin" valueType="num">
                                      <p:cBhvr>
                                        <p:cTn id="31" dur="1000" fill="hold"/>
                                        <p:tgtEl>
                                          <p:spTgt spid="21"/>
                                        </p:tgtEl>
                                        <p:attrNameLst>
                                          <p:attrName>ppt_h</p:attrName>
                                        </p:attrNameLst>
                                      </p:cBhvr>
                                      <p:tavLst>
                                        <p:tav tm="0">
                                          <p:val>
                                            <p:strVal val="#ppt_h"/>
                                          </p:val>
                                        </p:tav>
                                        <p:tav tm="100000">
                                          <p:val>
                                            <p:strVal val="#ppt_h"/>
                                          </p:val>
                                        </p:tav>
                                      </p:tavLst>
                                    </p:anim>
                                    <p:animEffect transition="in" filter="fade">
                                      <p:cBhvr>
                                        <p:cTn id="3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19" grpId="0" bldLvl="0" animBg="1"/>
      <p:bldP spid="21"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glm </a:t>
            </a:r>
            <a:r>
              <a:rPr lang="zh-CN" altLang="en-US">
                <a:sym typeface="+mn-ea"/>
              </a:rPr>
              <a:t>创建旋转矩阵的函数</a:t>
            </a:r>
            <a:endParaRPr lang="en-US"/>
          </a:p>
        </p:txBody>
      </p:sp>
      <p:sp>
        <p:nvSpPr>
          <p:cNvPr id="3" name="Content Placeholder 2"/>
          <p:cNvSpPr>
            <a:spLocks noGrp="1"/>
          </p:cNvSpPr>
          <p:nvPr>
            <p:ph idx="1"/>
          </p:nvPr>
        </p:nvSpPr>
        <p:spPr/>
        <p:txBody>
          <a:bodyPr/>
          <a:p>
            <a:r>
              <a:rPr lang="en-US" altLang="zh-CN">
                <a:sym typeface="+mn-ea"/>
              </a:rPr>
              <a:t>函数签名：glm::mat4x4 </a:t>
            </a:r>
            <a:r>
              <a:rPr lang="en-US">
                <a:sym typeface="+mn-ea"/>
              </a:rPr>
              <a:t>glm::rotate(float rad, glm::vec3 axis)</a:t>
            </a:r>
            <a:endParaRPr lang="en-US">
              <a:sym typeface="+mn-ea"/>
            </a:endParaRPr>
          </a:p>
          <a:p>
            <a:r>
              <a:rPr lang="zh-CN" altLang="en-US">
                <a:sym typeface="+mn-ea"/>
              </a:rPr>
              <a:t>矩阵效果：沿着</a:t>
            </a:r>
            <a:r>
              <a:rPr lang="en-US" altLang="zh-CN">
                <a:sym typeface="+mn-ea"/>
              </a:rPr>
              <a:t> axis </a:t>
            </a:r>
            <a:r>
              <a:rPr lang="zh-CN" altLang="en-US">
                <a:sym typeface="+mn-ea"/>
              </a:rPr>
              <a:t>这根指定的轴，旋转</a:t>
            </a:r>
            <a:r>
              <a:rPr lang="en-US" altLang="zh-CN">
                <a:sym typeface="+mn-ea"/>
              </a:rPr>
              <a:t> rad </a:t>
            </a:r>
            <a:r>
              <a:rPr lang="zh-CN" altLang="en-US">
                <a:sym typeface="+mn-ea"/>
              </a:rPr>
              <a:t>弧度。</a:t>
            </a:r>
            <a:endParaRPr lang="zh-CN" altLang="en-US">
              <a:sym typeface="+mn-ea"/>
            </a:endParaRPr>
          </a:p>
          <a:p>
            <a:r>
              <a:rPr lang="zh-CN" altLang="en-US">
                <a:sym typeface="+mn-ea"/>
              </a:rPr>
              <a:t>高贵的</a:t>
            </a:r>
            <a:r>
              <a:rPr lang="zh-CN" altLang="en-US" b="1">
                <a:solidFill>
                  <a:schemeClr val="accent2"/>
                </a:solidFill>
                <a:sym typeface="+mn-ea"/>
              </a:rPr>
              <a:t>弧度制</a:t>
            </a:r>
            <a:r>
              <a:rPr lang="zh-CN" altLang="en-US">
                <a:sym typeface="+mn-ea"/>
              </a:rPr>
              <a:t>是为了方便</a:t>
            </a:r>
            <a:r>
              <a:rPr lang="en-US" altLang="zh-CN">
                <a:sym typeface="+mn-ea"/>
              </a:rPr>
              <a:t> sin </a:t>
            </a:r>
            <a:r>
              <a:rPr lang="zh-CN" altLang="en-US">
                <a:sym typeface="+mn-ea"/>
              </a:rPr>
              <a:t>和</a:t>
            </a:r>
            <a:r>
              <a:rPr lang="en-US" altLang="zh-CN">
                <a:sym typeface="+mn-ea"/>
              </a:rPr>
              <a:t> cos </a:t>
            </a:r>
            <a:r>
              <a:rPr lang="zh-CN" altLang="en-US">
                <a:sym typeface="+mn-ea"/>
              </a:rPr>
              <a:t>函数的计算，为了以我们熟悉的</a:t>
            </a:r>
            <a:r>
              <a:rPr lang="zh-CN" altLang="en-US" b="1">
                <a:solidFill>
                  <a:schemeClr val="accent6"/>
                </a:solidFill>
                <a:sym typeface="+mn-ea"/>
              </a:rPr>
              <a:t>角度制</a:t>
            </a:r>
            <a:r>
              <a:rPr lang="zh-CN" altLang="en-US">
                <a:sym typeface="+mn-ea"/>
              </a:rPr>
              <a:t>书写，我们可以把角度乘以</a:t>
            </a:r>
            <a:r>
              <a:rPr lang="en-US" altLang="zh-CN">
                <a:sym typeface="+mn-ea"/>
              </a:rPr>
              <a:t> π / 180 </a:t>
            </a:r>
            <a:r>
              <a:rPr lang="zh-CN" altLang="en-US">
                <a:sym typeface="+mn-ea"/>
              </a:rPr>
              <a:t>转换成弧度，但是</a:t>
            </a:r>
            <a:r>
              <a:rPr lang="en-US" altLang="zh-CN">
                <a:sym typeface="+mn-ea"/>
              </a:rPr>
              <a:t> glm </a:t>
            </a:r>
            <a:r>
              <a:rPr lang="zh-CN" altLang="en-US">
                <a:sym typeface="+mn-ea"/>
              </a:rPr>
              <a:t>已经提供了一个做这件事的函数：</a:t>
            </a:r>
            <a:endParaRPr lang="zh-CN" altLang="en-US">
              <a:sym typeface="+mn-ea"/>
            </a:endParaRPr>
          </a:p>
          <a:p>
            <a:r>
              <a:rPr lang="en-US" altLang="zh-CN">
                <a:sym typeface="+mn-ea"/>
              </a:rPr>
              <a:t>glm::radians(</a:t>
            </a:r>
            <a:r>
              <a:rPr lang="en-US" altLang="zh-CN" b="1">
                <a:solidFill>
                  <a:schemeClr val="accent6"/>
                </a:solidFill>
                <a:sym typeface="+mn-ea"/>
              </a:rPr>
              <a:t>60</a:t>
            </a:r>
            <a:r>
              <a:rPr lang="en-US" altLang="zh-CN">
                <a:sym typeface="+mn-ea"/>
              </a:rPr>
              <a:t>) = </a:t>
            </a:r>
            <a:r>
              <a:rPr lang="en-US" altLang="zh-CN" b="1">
                <a:solidFill>
                  <a:schemeClr val="accent2"/>
                </a:solidFill>
                <a:sym typeface="+mn-ea"/>
              </a:rPr>
              <a:t>π / 3</a:t>
            </a:r>
            <a:endParaRPr lang="en-US" altLang="zh-CN">
              <a:sym typeface="+mn-ea"/>
            </a:endParaRPr>
          </a:p>
          <a:p>
            <a:r>
              <a:rPr lang="zh-CN" altLang="en-US">
                <a:sym typeface="+mn-ea"/>
              </a:rPr>
              <a:t>所以要绕</a:t>
            </a:r>
            <a:r>
              <a:rPr lang="en-US" altLang="zh-CN">
                <a:sym typeface="+mn-ea"/>
              </a:rPr>
              <a:t> </a:t>
            </a:r>
            <a:r>
              <a:rPr lang="en-US" altLang="zh-CN" b="1">
                <a:solidFill>
                  <a:schemeClr val="accent5"/>
                </a:solidFill>
                <a:sym typeface="+mn-ea"/>
              </a:rPr>
              <a:t>z</a:t>
            </a:r>
            <a:r>
              <a:rPr lang="en-US" altLang="zh-CN">
                <a:sym typeface="+mn-ea"/>
              </a:rPr>
              <a:t> </a:t>
            </a:r>
            <a:r>
              <a:rPr lang="zh-CN" altLang="en-US">
                <a:sym typeface="+mn-ea"/>
              </a:rPr>
              <a:t>轴旋转</a:t>
            </a:r>
            <a:r>
              <a:rPr lang="en-US" altLang="zh-CN">
                <a:sym typeface="+mn-ea"/>
              </a:rPr>
              <a:t> </a:t>
            </a:r>
            <a:r>
              <a:rPr lang="en-US" altLang="zh-CN" b="1">
                <a:solidFill>
                  <a:srgbClr val="C00000"/>
                </a:solidFill>
                <a:sym typeface="+mn-ea"/>
              </a:rPr>
              <a:t>60</a:t>
            </a:r>
            <a:r>
              <a:rPr lang="en-US" altLang="zh-CN">
                <a:sym typeface="+mn-ea"/>
              </a:rPr>
              <a:t> </a:t>
            </a:r>
            <a:r>
              <a:rPr lang="zh-CN" altLang="en-US">
                <a:sym typeface="+mn-ea"/>
              </a:rPr>
              <a:t>度我们可以写：</a:t>
            </a:r>
            <a:endParaRPr lang="zh-CN" altLang="en-US">
              <a:sym typeface="+mn-ea"/>
            </a:endParaRPr>
          </a:p>
          <a:p>
            <a:r>
              <a:rPr lang="en-US" altLang="zh-CN">
                <a:sym typeface="+mn-ea"/>
              </a:rPr>
              <a:t>glm::rotate(glm::radians(</a:t>
            </a:r>
            <a:r>
              <a:rPr lang="en-US" altLang="zh-CN" b="1">
                <a:solidFill>
                  <a:srgbClr val="C00000"/>
                </a:solidFill>
                <a:sym typeface="+mn-ea"/>
              </a:rPr>
              <a:t>60</a:t>
            </a:r>
            <a:r>
              <a:rPr lang="en-US" altLang="zh-CN">
                <a:sym typeface="+mn-ea"/>
              </a:rPr>
              <a:t>), glm::vec3(0, 0, </a:t>
            </a:r>
            <a:r>
              <a:rPr lang="en-US" altLang="zh-CN" b="1">
                <a:solidFill>
                  <a:schemeClr val="accent5"/>
                </a:solidFill>
                <a:sym typeface="+mn-ea"/>
              </a:rPr>
              <a:t>1</a:t>
            </a:r>
            <a:r>
              <a:rPr lang="en-US" altLang="zh-CN">
                <a:sym typeface="+mn-ea"/>
              </a:rPr>
              <a:t>))</a:t>
            </a:r>
            <a:endParaRPr lang="en-US">
              <a:sym typeface="+mn-ea"/>
            </a:endParaRPr>
          </a:p>
          <a:p>
            <a:endParaRPr lang="en-US">
              <a:sym typeface="+mn-ea"/>
            </a:endParaRPr>
          </a:p>
          <a:p>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创建缩放矩阵的函数</a:t>
            </a:r>
            <a:endParaRPr lang="zh-CN" altLang="en-US"/>
          </a:p>
        </p:txBody>
      </p:sp>
      <p:sp>
        <p:nvSpPr>
          <p:cNvPr id="3" name="Content Placeholder 2"/>
          <p:cNvSpPr>
            <a:spLocks noGrp="1"/>
          </p:cNvSpPr>
          <p:nvPr>
            <p:ph idx="1"/>
          </p:nvPr>
        </p:nvSpPr>
        <p:spPr>
          <a:xfrm>
            <a:off x="647700" y="1673860"/>
            <a:ext cx="10845165" cy="4992370"/>
          </a:xfrm>
        </p:spPr>
        <p:txBody>
          <a:bodyPr/>
          <a:p>
            <a:r>
              <a:rPr lang="en-US" altLang="zh-CN">
                <a:sym typeface="+mn-ea"/>
              </a:rPr>
              <a:t>函数签名：glm::mat4x4 </a:t>
            </a:r>
            <a:r>
              <a:rPr lang="en-US">
                <a:sym typeface="+mn-ea"/>
              </a:rPr>
              <a:t>glm::scale(glm::vec3 scales)</a:t>
            </a:r>
            <a:endParaRPr lang="en-US">
              <a:sym typeface="+mn-ea"/>
            </a:endParaRPr>
          </a:p>
          <a:p>
            <a:r>
              <a:rPr lang="zh-CN" altLang="en-US">
                <a:sym typeface="+mn-ea"/>
              </a:rPr>
              <a:t>矩阵效果：沿着</a:t>
            </a:r>
            <a:r>
              <a:rPr lang="en-US" altLang="zh-CN">
                <a:sym typeface="+mn-ea"/>
              </a:rPr>
              <a:t> x</a:t>
            </a:r>
            <a:r>
              <a:rPr lang="zh-CN" altLang="en-US">
                <a:sym typeface="+mn-ea"/>
              </a:rPr>
              <a:t>、</a:t>
            </a:r>
            <a:r>
              <a:rPr lang="en-US" altLang="zh-CN">
                <a:sym typeface="+mn-ea"/>
              </a:rPr>
              <a:t>y</a:t>
            </a:r>
            <a:r>
              <a:rPr lang="zh-CN" altLang="en-US">
                <a:sym typeface="+mn-ea"/>
              </a:rPr>
              <a:t>、</a:t>
            </a:r>
            <a:r>
              <a:rPr lang="en-US" altLang="zh-CN">
                <a:sym typeface="+mn-ea"/>
              </a:rPr>
              <a:t>z </a:t>
            </a:r>
            <a:r>
              <a:rPr lang="zh-CN" altLang="en-US">
                <a:sym typeface="+mn-ea"/>
              </a:rPr>
              <a:t>三个轴，分别放大</a:t>
            </a:r>
            <a:r>
              <a:rPr lang="en-US" altLang="zh-CN">
                <a:sym typeface="+mn-ea"/>
              </a:rPr>
              <a:t> scales.x </a:t>
            </a:r>
            <a:r>
              <a:rPr lang="zh-CN" altLang="en-US">
                <a:sym typeface="+mn-ea"/>
              </a:rPr>
              <a:t>倍、</a:t>
            </a:r>
            <a:r>
              <a:rPr lang="en-US" altLang="zh-CN">
                <a:sym typeface="+mn-ea"/>
              </a:rPr>
              <a:t>scales.y </a:t>
            </a:r>
            <a:r>
              <a:rPr lang="zh-CN" altLang="en-US">
                <a:sym typeface="+mn-ea"/>
              </a:rPr>
              <a:t>倍、</a:t>
            </a:r>
            <a:r>
              <a:rPr lang="en-US" altLang="zh-CN">
                <a:sym typeface="+mn-ea"/>
              </a:rPr>
              <a:t>scales.z </a:t>
            </a:r>
            <a:r>
              <a:rPr lang="zh-CN" altLang="en-US">
                <a:sym typeface="+mn-ea"/>
              </a:rPr>
              <a:t>倍</a:t>
            </a:r>
            <a:endParaRPr lang="en-US">
              <a:sym typeface="+mn-ea"/>
            </a:endParaRPr>
          </a:p>
          <a:p>
            <a:r>
              <a:rPr lang="en-US">
                <a:sym typeface="+mn-ea"/>
              </a:rPr>
              <a:t>glm::scale(glm::vec3(</a:t>
            </a:r>
            <a:r>
              <a:rPr lang="en-US" b="1">
                <a:sym typeface="+mn-ea"/>
              </a:rPr>
              <a:t>2.0f</a:t>
            </a:r>
            <a:r>
              <a:rPr lang="en-US">
                <a:sym typeface="+mn-ea"/>
              </a:rPr>
              <a:t>))</a:t>
            </a:r>
            <a:r>
              <a:rPr lang="en-US">
                <a:solidFill>
                  <a:schemeClr val="accent3"/>
                </a:solidFill>
                <a:sym typeface="+mn-ea"/>
              </a:rPr>
              <a:t> // </a:t>
            </a:r>
            <a:r>
              <a:rPr lang="zh-CN" altLang="en-US">
                <a:solidFill>
                  <a:schemeClr val="accent3"/>
                </a:solidFill>
                <a:sym typeface="+mn-ea"/>
              </a:rPr>
              <a:t>等比例地放大</a:t>
            </a:r>
            <a:r>
              <a:rPr lang="en-US" altLang="zh-CN">
                <a:solidFill>
                  <a:schemeClr val="accent3"/>
                </a:solidFill>
                <a:sym typeface="+mn-ea"/>
              </a:rPr>
              <a:t> 2 </a:t>
            </a:r>
            <a:r>
              <a:rPr lang="zh-CN" altLang="en-US">
                <a:solidFill>
                  <a:schemeClr val="accent3"/>
                </a:solidFill>
                <a:sym typeface="+mn-ea"/>
              </a:rPr>
              <a:t>倍，利用</a:t>
            </a:r>
            <a:r>
              <a:rPr lang="en-US" altLang="zh-CN">
                <a:solidFill>
                  <a:schemeClr val="accent3"/>
                </a:solidFill>
                <a:sym typeface="+mn-ea"/>
              </a:rPr>
              <a:t> vec3(x) </a:t>
            </a:r>
            <a:r>
              <a:rPr lang="zh-CN" altLang="en-US">
                <a:solidFill>
                  <a:schemeClr val="accent3"/>
                </a:solidFill>
                <a:sym typeface="+mn-ea"/>
              </a:rPr>
              <a:t>等价于</a:t>
            </a:r>
            <a:r>
              <a:rPr lang="en-US" altLang="zh-CN">
                <a:solidFill>
                  <a:schemeClr val="accent3"/>
                </a:solidFill>
                <a:sym typeface="+mn-ea"/>
              </a:rPr>
              <a:t> vec3(x,x,x) </a:t>
            </a:r>
            <a:r>
              <a:rPr lang="zh-CN" altLang="en-US">
                <a:solidFill>
                  <a:schemeClr val="accent3"/>
                </a:solidFill>
                <a:sym typeface="+mn-ea"/>
              </a:rPr>
              <a:t>的特性</a:t>
            </a:r>
            <a:endParaRPr lang="en-US">
              <a:sym typeface="+mn-ea"/>
            </a:endParaRPr>
          </a:p>
          <a:p>
            <a:r>
              <a:rPr lang="en-US">
                <a:sym typeface="+mn-ea"/>
              </a:rPr>
              <a:t>glm::scale(glm::vec3(1.0f, </a:t>
            </a:r>
            <a:r>
              <a:rPr lang="en-US" b="1">
                <a:sym typeface="+mn-ea"/>
              </a:rPr>
              <a:t>2.0f</a:t>
            </a:r>
            <a:r>
              <a:rPr lang="en-US">
                <a:sym typeface="+mn-ea"/>
              </a:rPr>
              <a:t>, 1.0f))</a:t>
            </a:r>
            <a:r>
              <a:rPr lang="en-US">
                <a:solidFill>
                  <a:schemeClr val="accent3"/>
                </a:solidFill>
                <a:sym typeface="+mn-ea"/>
              </a:rPr>
              <a:t> // y </a:t>
            </a:r>
            <a:r>
              <a:rPr lang="zh-CN" altLang="en-US">
                <a:solidFill>
                  <a:schemeClr val="accent3"/>
                </a:solidFill>
                <a:sym typeface="+mn-ea"/>
              </a:rPr>
              <a:t>轴方向上放大</a:t>
            </a:r>
            <a:r>
              <a:rPr lang="en-US" altLang="zh-CN">
                <a:solidFill>
                  <a:schemeClr val="accent3"/>
                </a:solidFill>
                <a:sym typeface="+mn-ea"/>
              </a:rPr>
              <a:t> 2 </a:t>
            </a:r>
            <a:r>
              <a:rPr lang="zh-CN" altLang="en-US">
                <a:solidFill>
                  <a:schemeClr val="accent3"/>
                </a:solidFill>
                <a:sym typeface="+mn-ea"/>
              </a:rPr>
              <a:t>倍</a:t>
            </a:r>
            <a:endParaRPr lang="zh-CN" altLang="en-US">
              <a:solidFill>
                <a:schemeClr val="accent3"/>
              </a:solidFill>
              <a:sym typeface="+mn-ea"/>
            </a:endParaRPr>
          </a:p>
          <a:p>
            <a:r>
              <a:rPr lang="en-US">
                <a:sym typeface="+mn-ea"/>
              </a:rPr>
              <a:t>glm::scale(glm::vec3(1.0f, </a:t>
            </a:r>
            <a:r>
              <a:rPr lang="en-US" b="1">
                <a:sym typeface="+mn-ea"/>
              </a:rPr>
              <a:t>0.5f</a:t>
            </a:r>
            <a:r>
              <a:rPr lang="en-US">
                <a:sym typeface="+mn-ea"/>
              </a:rPr>
              <a:t>, 1.0f))</a:t>
            </a:r>
            <a:r>
              <a:rPr lang="en-US">
                <a:solidFill>
                  <a:schemeClr val="accent3"/>
                </a:solidFill>
                <a:sym typeface="+mn-ea"/>
              </a:rPr>
              <a:t> // y </a:t>
            </a:r>
            <a:r>
              <a:rPr lang="zh-CN" altLang="en-US">
                <a:solidFill>
                  <a:schemeClr val="accent3"/>
                </a:solidFill>
                <a:sym typeface="+mn-ea"/>
              </a:rPr>
              <a:t>轴方向上</a:t>
            </a:r>
            <a:r>
              <a:rPr lang="zh-CN">
                <a:solidFill>
                  <a:schemeClr val="accent3"/>
                </a:solidFill>
                <a:sym typeface="+mn-ea"/>
              </a:rPr>
              <a:t>缩小</a:t>
            </a:r>
            <a:r>
              <a:rPr lang="en-US" altLang="zh-CN">
                <a:solidFill>
                  <a:schemeClr val="accent3"/>
                </a:solidFill>
                <a:sym typeface="+mn-ea"/>
              </a:rPr>
              <a:t> 2 </a:t>
            </a:r>
            <a:r>
              <a:rPr lang="zh-CN" altLang="en-US">
                <a:solidFill>
                  <a:schemeClr val="accent3"/>
                </a:solidFill>
                <a:sym typeface="+mn-ea"/>
              </a:rPr>
              <a:t>倍</a:t>
            </a:r>
            <a:endParaRPr lang="en-US">
              <a:sym typeface="+mn-ea"/>
            </a:endParaRPr>
          </a:p>
          <a:p>
            <a:r>
              <a:rPr lang="en-US">
                <a:sym typeface="+mn-ea"/>
              </a:rPr>
              <a:t>glm::scale(glm::vec3(</a:t>
            </a:r>
            <a:r>
              <a:rPr lang="en-US" b="1">
                <a:sym typeface="+mn-ea"/>
              </a:rPr>
              <a:t>2.0f</a:t>
            </a:r>
            <a:r>
              <a:rPr lang="en-US">
                <a:sym typeface="+mn-ea"/>
              </a:rPr>
              <a:t>, 1.0f, 1.0f))</a:t>
            </a:r>
            <a:r>
              <a:rPr lang="en-US">
                <a:solidFill>
                  <a:schemeClr val="accent3"/>
                </a:solidFill>
                <a:sym typeface="+mn-ea"/>
              </a:rPr>
              <a:t> // x </a:t>
            </a:r>
            <a:r>
              <a:rPr lang="zh-CN" altLang="en-US">
                <a:solidFill>
                  <a:schemeClr val="accent3"/>
                </a:solidFill>
                <a:sym typeface="+mn-ea"/>
              </a:rPr>
              <a:t>轴</a:t>
            </a:r>
            <a:r>
              <a:rPr lang="zh-CN" altLang="en-US">
                <a:solidFill>
                  <a:schemeClr val="accent3"/>
                </a:solidFill>
                <a:sym typeface="+mn-ea"/>
              </a:rPr>
              <a:t>方向上</a:t>
            </a:r>
            <a:r>
              <a:rPr lang="zh-CN" altLang="en-US">
                <a:solidFill>
                  <a:schemeClr val="accent3"/>
                </a:solidFill>
                <a:sym typeface="+mn-ea"/>
              </a:rPr>
              <a:t>放大</a:t>
            </a:r>
            <a:r>
              <a:rPr lang="en-US" altLang="zh-CN">
                <a:solidFill>
                  <a:schemeClr val="accent3"/>
                </a:solidFill>
                <a:sym typeface="+mn-ea"/>
              </a:rPr>
              <a:t> 2 </a:t>
            </a:r>
            <a:r>
              <a:rPr lang="zh-CN" altLang="en-US">
                <a:solidFill>
                  <a:schemeClr val="accent3"/>
                </a:solidFill>
                <a:sym typeface="+mn-ea"/>
              </a:rPr>
              <a:t>倍</a:t>
            </a:r>
            <a:endParaRPr lang="zh-CN" altLang="en-US">
              <a:solidFill>
                <a:schemeClr val="accent3"/>
              </a:solidFill>
              <a:sym typeface="+mn-ea"/>
            </a:endParaRPr>
          </a:p>
          <a:p>
            <a:r>
              <a:rPr lang="en-US" altLang="zh-CN">
                <a:solidFill>
                  <a:schemeClr val="accent3"/>
                </a:solidFill>
              </a:rPr>
              <a:t>// </a:t>
            </a:r>
            <a:r>
              <a:rPr lang="zh-CN" altLang="en-US">
                <a:solidFill>
                  <a:schemeClr val="accent3"/>
                </a:solidFill>
              </a:rPr>
              <a:t>最后一个</a:t>
            </a:r>
            <a:r>
              <a:rPr lang="en-US" altLang="zh-CN">
                <a:solidFill>
                  <a:schemeClr val="accent3"/>
                </a:solidFill>
              </a:rPr>
              <a:t> </a:t>
            </a:r>
            <a:r>
              <a:rPr lang="zh-CN" altLang="en-US">
                <a:solidFill>
                  <a:schemeClr val="accent3"/>
                </a:solidFill>
              </a:rPr>
              <a:t>x 轴方向上放大 2 倍的代码，他等价于：</a:t>
            </a:r>
            <a:endParaRPr lang="en-US"/>
          </a:p>
          <a:p>
            <a:r>
              <a:rPr lang="en-US">
                <a:sym typeface="+mn-ea"/>
              </a:rPr>
              <a:t>glm::mat4x4(</a:t>
            </a:r>
            <a:endParaRPr lang="en-US">
              <a:sym typeface="+mn-ea"/>
            </a:endParaRPr>
          </a:p>
          <a:p>
            <a:r>
              <a:rPr lang="en-US">
                <a:sym typeface="+mn-ea"/>
              </a:rPr>
              <a:t>2.0f, 0.0f, 0.0f, 0.0f,</a:t>
            </a:r>
            <a:endParaRPr lang="en-US">
              <a:sym typeface="+mn-ea"/>
            </a:endParaRPr>
          </a:p>
          <a:p>
            <a:r>
              <a:rPr lang="en-US">
                <a:sym typeface="+mn-ea"/>
              </a:rPr>
              <a:t>0.0f, 1.0f, 0.0f, 0.0f,</a:t>
            </a:r>
            <a:endParaRPr lang="en-US">
              <a:sym typeface="+mn-ea"/>
            </a:endParaRPr>
          </a:p>
          <a:p>
            <a:r>
              <a:rPr lang="en-US">
                <a:sym typeface="+mn-ea"/>
              </a:rPr>
              <a:t>0.0f, 0.0f, 1.0f, 0.0f,</a:t>
            </a:r>
            <a:endParaRPr lang="en-US">
              <a:sym typeface="+mn-ea"/>
            </a:endParaRPr>
          </a:p>
          <a:p>
            <a:r>
              <a:rPr lang="en-US">
                <a:sym typeface="+mn-ea"/>
              </a:rPr>
              <a:t>0.0f, 0.0f, 0.0f, 1.0f);</a:t>
            </a:r>
            <a:endParaRPr lang="en-US">
              <a:sym typeface="+mn-ea"/>
            </a:endParaRPr>
          </a:p>
          <a:p>
            <a:endParaRPr lang="en-US"/>
          </a:p>
        </p:txBody>
      </p:sp>
      <p:pic>
        <p:nvPicPr>
          <p:cNvPr id="20" name="Picture 19"/>
          <p:cNvPicPr>
            <a:picLocks noChangeAspect="1"/>
          </p:cNvPicPr>
          <p:nvPr/>
        </p:nvPicPr>
        <p:blipFill>
          <a:blip r:embed="rId1"/>
          <a:srcRect l="5556" t="5660" r="6652" b="10104"/>
          <a:stretch>
            <a:fillRect/>
          </a:stretch>
        </p:blipFill>
        <p:spPr>
          <a:xfrm>
            <a:off x="10528300" y="43815"/>
            <a:ext cx="1525270" cy="1540510"/>
          </a:xfrm>
          <a:prstGeom prst="rect">
            <a:avLst/>
          </a:prstGeom>
        </p:spPr>
      </p:pic>
      <p:sp>
        <p:nvSpPr>
          <p:cNvPr id="21" name="Oval Callout 20"/>
          <p:cNvSpPr/>
          <p:nvPr/>
        </p:nvSpPr>
        <p:spPr>
          <a:xfrm>
            <a:off x="7738110" y="194484"/>
            <a:ext cx="2502535" cy="1240443"/>
          </a:xfrm>
          <a:prstGeom prst="wedgeEllipseCallout">
            <a:avLst>
              <a:gd name="adj1" fmla="val 71014"/>
              <a:gd name="adj2" fmla="val 7867"/>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思考题：如何实现</a:t>
            </a:r>
            <a:r>
              <a:rPr lang="zh-CN" sz="1900" b="1">
                <a:latin typeface="HYTangMeiRen 85W" panose="00020600040101010101" charset="-122"/>
                <a:ea typeface="HYTangMeiRen 85W" panose="00020600040101010101" charset="-122"/>
              </a:rPr>
              <a:t>沿任意轴方向</a:t>
            </a:r>
            <a:r>
              <a:rPr lang="zh-CN" sz="1900">
                <a:latin typeface="HYTangMeiRen 85W" panose="00020600040101010101" charset="-122"/>
                <a:ea typeface="HYTangMeiRen 85W" panose="00020600040101010101" charset="-122"/>
              </a:rPr>
              <a:t>放大</a:t>
            </a:r>
            <a:r>
              <a:rPr lang="en-US" altLang="zh-CN" sz="1900">
                <a:latin typeface="HYTangMeiRen 85W" panose="00020600040101010101" charset="-122"/>
                <a:ea typeface="HYTangMeiRen 85W" panose="00020600040101010101" charset="-122"/>
              </a:rPr>
              <a:t> 2 </a:t>
            </a:r>
            <a:r>
              <a:rPr lang="zh-CN" altLang="en-US" sz="1900">
                <a:latin typeface="HYTangMeiRen 85W" panose="00020600040101010101" charset="-122"/>
                <a:ea typeface="HYTangMeiRen 85W" panose="00020600040101010101" charset="-122"/>
              </a:rPr>
              <a:t>倍？</a:t>
            </a:r>
            <a:endParaRPr lang="zh-CN" altLang="en-US" sz="19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21"/>
                                        </p:tgtEl>
                                        <p:attrNameLst>
                                          <p:attrName>style.visibility</p:attrName>
                                        </p:attrNameLst>
                                      </p:cBhvr>
                                      <p:to>
                                        <p:strVal val="visible"/>
                                      </p:to>
                                    </p:set>
                                    <p:anim calcmode="lin" valueType="num">
                                      <p:cBhvr>
                                        <p:cTn id="11" dur="1000" fill="hold"/>
                                        <p:tgtEl>
                                          <p:spTgt spid="21"/>
                                        </p:tgtEl>
                                        <p:attrNameLst>
                                          <p:attrName>ppt_w</p:attrName>
                                        </p:attrNameLst>
                                      </p:cBhvr>
                                      <p:tavLst>
                                        <p:tav tm="0">
                                          <p:val>
                                            <p:strVal val="#ppt_w*0.70"/>
                                          </p:val>
                                        </p:tav>
                                        <p:tav tm="100000">
                                          <p:val>
                                            <p:strVal val="#ppt_w"/>
                                          </p:val>
                                        </p:tav>
                                      </p:tavLst>
                                    </p:anim>
                                    <p:anim calcmode="lin" valueType="num">
                                      <p:cBhvr>
                                        <p:cTn id="12" dur="1000" fill="hold"/>
                                        <p:tgtEl>
                                          <p:spTgt spid="21"/>
                                        </p:tgtEl>
                                        <p:attrNameLst>
                                          <p:attrName>ppt_h</p:attrName>
                                        </p:attrNameLst>
                                      </p:cBhvr>
                                      <p:tavLst>
                                        <p:tav tm="0">
                                          <p:val>
                                            <p:strVal val="#ppt_h"/>
                                          </p:val>
                                        </p:tav>
                                        <p:tav tm="100000">
                                          <p:val>
                                            <p:strVal val="#ppt_h"/>
                                          </p:val>
                                        </p:tav>
                                      </p:tavLst>
                                    </p:anim>
                                    <p:animEffect transition="in" filter="fade">
                                      <p:cBhvr>
                                        <p:cTn id="13"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glm </a:t>
            </a:r>
            <a:r>
              <a:rPr lang="zh-CN" altLang="en-US">
                <a:sym typeface="+mn-ea"/>
              </a:rPr>
              <a:t>创建</a:t>
            </a:r>
            <a:r>
              <a:rPr lang="zh-CN" altLang="en-US">
                <a:sym typeface="+mn-ea"/>
              </a:rPr>
              <a:t>平移矩阵的函数</a:t>
            </a:r>
            <a:endParaRPr lang="zh-CN" altLang="en-US"/>
          </a:p>
        </p:txBody>
      </p:sp>
      <p:sp>
        <p:nvSpPr>
          <p:cNvPr id="3" name="Content Placeholder 2"/>
          <p:cNvSpPr>
            <a:spLocks noGrp="1"/>
          </p:cNvSpPr>
          <p:nvPr>
            <p:ph idx="1"/>
          </p:nvPr>
        </p:nvSpPr>
        <p:spPr/>
        <p:txBody>
          <a:bodyPr/>
          <a:p>
            <a:r>
              <a:rPr lang="zh-CN" altLang="en-US"/>
              <a:t>总之，为了三维空间的仿射变换，我们统一用</a:t>
            </a:r>
            <a:r>
              <a:rPr lang="en-US" altLang="zh-CN"/>
              <a:t> 4x4 </a:t>
            </a:r>
            <a:r>
              <a:rPr lang="zh-CN" altLang="en-US"/>
              <a:t>矩阵表示空间坐标系之间的变换。</a:t>
            </a:r>
            <a:endParaRPr lang="zh-CN" altLang="en-US"/>
          </a:p>
          <a:p>
            <a:r>
              <a:rPr lang="zh-CN" altLang="en-US"/>
              <a:t>如何用</a:t>
            </a:r>
            <a:r>
              <a:rPr lang="en-US" altLang="zh-CN"/>
              <a:t> glm </a:t>
            </a:r>
            <a:r>
              <a:rPr lang="zh-CN" altLang="en-US"/>
              <a:t>库创建一个</a:t>
            </a:r>
            <a:r>
              <a:rPr lang="en-US" altLang="zh-CN"/>
              <a:t> 4x4 </a:t>
            </a:r>
            <a:r>
              <a:rPr lang="zh-CN" altLang="en-US"/>
              <a:t>的平移矩阵呢？</a:t>
            </a:r>
            <a:endParaRPr lang="en-US"/>
          </a:p>
          <a:p>
            <a:r>
              <a:rPr lang="en-US"/>
              <a:t>glm::mat4x4 </a:t>
            </a:r>
            <a:r>
              <a:rPr lang="en-US" b="1"/>
              <a:t>l2w</a:t>
            </a:r>
            <a:r>
              <a:rPr lang="en-US"/>
              <a:t> =</a:t>
            </a:r>
            <a:r>
              <a:rPr lang="en-US">
                <a:solidFill>
                  <a:schemeClr val="accent3"/>
                </a:solidFill>
              </a:rPr>
              <a:t> </a:t>
            </a:r>
            <a:r>
              <a:rPr lang="en-US">
                <a:sym typeface="+mn-ea"/>
              </a:rPr>
              <a:t>glm::translate(glm::vec3(0.0f, </a:t>
            </a:r>
            <a:r>
              <a:rPr lang="en-US" b="1">
                <a:sym typeface="+mn-ea"/>
              </a:rPr>
              <a:t>0.5f</a:t>
            </a:r>
            <a:r>
              <a:rPr lang="en-US">
                <a:sym typeface="+mn-ea"/>
              </a:rPr>
              <a:t>, </a:t>
            </a:r>
            <a:r>
              <a:rPr lang="en-US">
                <a:sym typeface="+mn-ea"/>
              </a:rPr>
              <a:t>0.0f));</a:t>
            </a:r>
            <a:r>
              <a:rPr lang="en-US">
                <a:solidFill>
                  <a:schemeClr val="accent3"/>
                </a:solidFill>
                <a:sym typeface="+mn-ea"/>
              </a:rPr>
              <a:t> // </a:t>
            </a:r>
            <a:r>
              <a:rPr lang="zh-CN" altLang="en-US">
                <a:solidFill>
                  <a:schemeClr val="accent3"/>
                </a:solidFill>
                <a:sym typeface="+mn-ea"/>
              </a:rPr>
              <a:t>往下平移</a:t>
            </a:r>
            <a:r>
              <a:rPr lang="en-US" altLang="zh-CN">
                <a:solidFill>
                  <a:schemeClr val="accent3"/>
                </a:solidFill>
                <a:sym typeface="+mn-ea"/>
              </a:rPr>
              <a:t> 0.5 </a:t>
            </a:r>
            <a:r>
              <a:rPr lang="zh-CN" altLang="en-US">
                <a:solidFill>
                  <a:schemeClr val="accent3"/>
                </a:solidFill>
                <a:sym typeface="+mn-ea"/>
              </a:rPr>
              <a:t>米</a:t>
            </a:r>
            <a:endParaRPr lang="en-US">
              <a:sym typeface="+mn-ea"/>
            </a:endParaRPr>
          </a:p>
          <a:p>
            <a:r>
              <a:rPr lang="zh-CN" altLang="en-US">
                <a:sym typeface="+mn-ea"/>
              </a:rPr>
              <a:t>这里的矩阵变量名</a:t>
            </a:r>
            <a:r>
              <a:rPr lang="en-US" altLang="zh-CN">
                <a:sym typeface="+mn-ea"/>
              </a:rPr>
              <a:t> l2w </a:t>
            </a:r>
            <a:r>
              <a:rPr lang="zh-CN" altLang="en-US">
                <a:sym typeface="+mn-ea"/>
              </a:rPr>
              <a:t>是</a:t>
            </a:r>
            <a:r>
              <a:rPr lang="en-US" altLang="zh-CN">
                <a:sym typeface="+mn-ea"/>
              </a:rPr>
              <a:t> local-to-world</a:t>
            </a:r>
            <a:r>
              <a:rPr lang="zh-CN" altLang="en-US">
                <a:sym typeface="+mn-ea"/>
              </a:rPr>
              <a:t>（局部到世界）的简写，用到了一个有趣的双关：</a:t>
            </a:r>
            <a:endParaRPr lang="zh-CN" altLang="en-US">
              <a:sym typeface="+mn-ea"/>
            </a:endParaRPr>
          </a:p>
          <a:p>
            <a:r>
              <a:rPr lang="en-US" altLang="zh-CN">
                <a:sym typeface="+mn-ea"/>
              </a:rPr>
              <a:t>two </a:t>
            </a:r>
            <a:r>
              <a:rPr lang="zh-CN" altLang="en-US">
                <a:sym typeface="+mn-ea"/>
              </a:rPr>
              <a:t>同音</a:t>
            </a:r>
            <a:r>
              <a:rPr lang="en-US" altLang="zh-CN">
                <a:sym typeface="+mn-ea"/>
              </a:rPr>
              <a:t> to</a:t>
            </a:r>
            <a:r>
              <a:rPr lang="zh-CN" altLang="en-US">
                <a:sym typeface="+mn-ea"/>
              </a:rPr>
              <a:t>，所以</a:t>
            </a:r>
            <a:r>
              <a:rPr lang="en-US" altLang="zh-CN">
                <a:sym typeface="+mn-ea"/>
              </a:rPr>
              <a:t> local to world </a:t>
            </a:r>
            <a:r>
              <a:rPr lang="zh-CN" altLang="en-US">
                <a:sym typeface="+mn-ea"/>
              </a:rPr>
              <a:t>就是</a:t>
            </a:r>
            <a:r>
              <a:rPr lang="en-US" altLang="zh-CN">
                <a:sym typeface="+mn-ea"/>
              </a:rPr>
              <a:t> local two world </a:t>
            </a:r>
            <a:r>
              <a:rPr lang="zh-CN" altLang="en-US">
                <a:sym typeface="+mn-ea"/>
              </a:rPr>
              <a:t>也就是</a:t>
            </a:r>
            <a:r>
              <a:rPr lang="en-US" altLang="zh-CN">
                <a:sym typeface="+mn-ea"/>
              </a:rPr>
              <a:t> local 2 world </a:t>
            </a:r>
            <a:r>
              <a:rPr lang="zh-CN" altLang="en-US">
                <a:sym typeface="+mn-ea"/>
              </a:rPr>
              <a:t>了。</a:t>
            </a:r>
            <a:endParaRPr lang="zh-CN" altLang="en-US">
              <a:sym typeface="+mn-ea"/>
            </a:endParaRPr>
          </a:p>
          <a:p>
            <a:r>
              <a:rPr lang="zh-CN" altLang="en-US">
                <a:sym typeface="+mn-ea"/>
              </a:rPr>
              <a:t>顺便一提，这里的</a:t>
            </a:r>
            <a:r>
              <a:rPr lang="en-US" altLang="zh-CN">
                <a:sym typeface="+mn-ea"/>
              </a:rPr>
              <a:t> </a:t>
            </a:r>
            <a:r>
              <a:rPr lang="en-US">
                <a:sym typeface="+mn-ea"/>
              </a:rPr>
              <a:t>glm::mat4x4 </a:t>
            </a:r>
            <a:r>
              <a:rPr lang="zh-CN" altLang="en-US">
                <a:sym typeface="+mn-ea"/>
              </a:rPr>
              <a:t>也可以简写为</a:t>
            </a:r>
            <a:r>
              <a:rPr lang="en-US" altLang="zh-CN">
                <a:sym typeface="+mn-ea"/>
              </a:rPr>
              <a:t> </a:t>
            </a:r>
            <a:r>
              <a:rPr lang="en-US" altLang="zh-CN">
                <a:sym typeface="+mn-ea"/>
              </a:rPr>
              <a:t> </a:t>
            </a:r>
            <a:r>
              <a:rPr lang="en-US">
                <a:sym typeface="+mn-ea"/>
              </a:rPr>
              <a:t>glm::mat4</a:t>
            </a:r>
            <a:r>
              <a:rPr lang="zh-CN" altLang="en-US">
                <a:sym typeface="+mn-ea"/>
              </a:rPr>
              <a:t>，都是等价的，都表示由</a:t>
            </a:r>
            <a:r>
              <a:rPr lang="en-US" altLang="zh-CN">
                <a:sym typeface="+mn-ea"/>
              </a:rPr>
              <a:t> 4*4 = 16 </a:t>
            </a:r>
            <a:r>
              <a:rPr lang="zh-CN" altLang="en-US">
                <a:sym typeface="+mn-ea"/>
              </a:rPr>
              <a:t>个</a:t>
            </a:r>
            <a:r>
              <a:rPr lang="en-US" altLang="zh-CN">
                <a:sym typeface="+mn-ea"/>
              </a:rPr>
              <a:t> float </a:t>
            </a:r>
            <a:r>
              <a:rPr lang="zh-CN" altLang="en-US">
                <a:sym typeface="+mn-ea"/>
              </a:rPr>
              <a:t>元素构成的矩阵。</a:t>
            </a:r>
            <a:endParaRPr lang="zh-CN" altLang="en-US">
              <a:solidFill>
                <a:schemeClr val="accent3"/>
              </a:solidFill>
              <a:sym typeface="+mn-ea"/>
            </a:endParaRPr>
          </a:p>
        </p:txBody>
      </p:sp>
      <p:pic>
        <p:nvPicPr>
          <p:cNvPr id="5" name="Picture 4"/>
          <p:cNvPicPr>
            <a:picLocks noChangeAspect="1"/>
          </p:cNvPicPr>
          <p:nvPr/>
        </p:nvPicPr>
        <p:blipFill>
          <a:blip r:embed="rId1"/>
          <a:stretch>
            <a:fillRect/>
          </a:stretch>
        </p:blipFill>
        <p:spPr>
          <a:xfrm>
            <a:off x="8900160" y="5006340"/>
            <a:ext cx="3291840" cy="1851660"/>
          </a:xfrm>
          <a:prstGeom prst="rect">
            <a:avLst/>
          </a:prstGeom>
        </p:spPr>
      </p:pic>
      <p:sp>
        <p:nvSpPr>
          <p:cNvPr id="60" name="Oval Callout 59"/>
          <p:cNvSpPr/>
          <p:nvPr/>
        </p:nvSpPr>
        <p:spPr>
          <a:xfrm>
            <a:off x="8999220" y="4478799"/>
            <a:ext cx="1460500" cy="413098"/>
          </a:xfrm>
          <a:prstGeom prst="wedgeEllipseCallout">
            <a:avLst>
              <a:gd name="adj1" fmla="val 33565"/>
              <a:gd name="adj2" fmla="val 1029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直呼内行</a:t>
            </a:r>
            <a:endParaRPr lang="zh-CN" sz="19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2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3400"/>
                            </p:stCondLst>
                            <p:childTnLst>
                              <p:par>
                                <p:cTn id="12" presetID="55" presetClass="entr" presetSubtype="0" fill="hold" grpId="0" nodeType="afterEffect">
                                  <p:stCondLst>
                                    <p:cond delay="700"/>
                                  </p:stCondLst>
                                  <p:childTnLst>
                                    <p:set>
                                      <p:cBhvr>
                                        <p:cTn id="13" dur="1" fill="hold">
                                          <p:stCondLst>
                                            <p:cond delay="0"/>
                                          </p:stCondLst>
                                        </p:cTn>
                                        <p:tgtEl>
                                          <p:spTgt spid="60"/>
                                        </p:tgtEl>
                                        <p:attrNameLst>
                                          <p:attrName>style.visibility</p:attrName>
                                        </p:attrNameLst>
                                      </p:cBhvr>
                                      <p:to>
                                        <p:strVal val="visible"/>
                                      </p:to>
                                    </p:set>
                                    <p:anim calcmode="lin" valueType="num">
                                      <p:cBhvr>
                                        <p:cTn id="14" dur="1000" fill="hold"/>
                                        <p:tgtEl>
                                          <p:spTgt spid="60"/>
                                        </p:tgtEl>
                                        <p:attrNameLst>
                                          <p:attrName>ppt_w</p:attrName>
                                        </p:attrNameLst>
                                      </p:cBhvr>
                                      <p:tavLst>
                                        <p:tav tm="0">
                                          <p:val>
                                            <p:strVal val="#ppt_w*0.70"/>
                                          </p:val>
                                        </p:tav>
                                        <p:tav tm="100000">
                                          <p:val>
                                            <p:strVal val="#ppt_w"/>
                                          </p:val>
                                        </p:tav>
                                      </p:tavLst>
                                    </p:anim>
                                    <p:anim calcmode="lin" valueType="num">
                                      <p:cBhvr>
                                        <p:cTn id="15" dur="1000" fill="hold"/>
                                        <p:tgtEl>
                                          <p:spTgt spid="60"/>
                                        </p:tgtEl>
                                        <p:attrNameLst>
                                          <p:attrName>ppt_h</p:attrName>
                                        </p:attrNameLst>
                                      </p:cBhvr>
                                      <p:tavLst>
                                        <p:tav tm="0">
                                          <p:val>
                                            <p:strVal val="#ppt_h"/>
                                          </p:val>
                                        </p:tav>
                                        <p:tav tm="100000">
                                          <p:val>
                                            <p:strVal val="#ppt_h"/>
                                          </p:val>
                                        </p:tav>
                                      </p:tavLst>
                                    </p:anim>
                                    <p:animEffect transition="in" filter="fade">
                                      <p:cBhvr>
                                        <p:cTn id="16"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矢量在图形学中的应用</a:t>
            </a:r>
            <a:r>
              <a:rPr lang="en-US" altLang="zh-CN"/>
              <a:t> - </a:t>
            </a:r>
            <a:r>
              <a:rPr lang="zh-CN" altLang="en-US">
                <a:sym typeface="+mn-ea"/>
              </a:rPr>
              <a:t>用于表示</a:t>
            </a:r>
            <a:r>
              <a:rPr lang="zh-CN" altLang="en-US">
                <a:sym typeface="+mn-ea"/>
              </a:rPr>
              <a:t>绝对位置</a:t>
            </a:r>
            <a:endParaRPr lang="en-US" altLang="zh-CN"/>
          </a:p>
        </p:txBody>
      </p:sp>
      <p:sp>
        <p:nvSpPr>
          <p:cNvPr id="3" name="Content Placeholder 2"/>
          <p:cNvSpPr>
            <a:spLocks noGrp="1"/>
          </p:cNvSpPr>
          <p:nvPr>
            <p:ph idx="1"/>
          </p:nvPr>
        </p:nvSpPr>
        <p:spPr/>
        <p:txBody>
          <a:bodyPr/>
          <a:p>
            <a:r>
              <a:rPr lang="zh-CN" altLang="en-US"/>
              <a:t>位于</a:t>
            </a:r>
            <a:r>
              <a:rPr lang="en-US" altLang="zh-CN"/>
              <a:t> A </a:t>
            </a:r>
            <a:r>
              <a:rPr lang="zh-CN" altLang="en-US"/>
              <a:t>点上的物体，</a:t>
            </a:r>
            <a:r>
              <a:rPr lang="zh-CN"/>
              <a:t>要表示他的绝对位置，就可以用矢量</a:t>
            </a:r>
            <a:r>
              <a:rPr lang="en-US" altLang="zh-CN"/>
              <a:t> OA </a:t>
            </a:r>
            <a:r>
              <a:rPr lang="zh-CN" altLang="en-US"/>
              <a:t>来表示。</a:t>
            </a:r>
            <a:endParaRPr lang="zh-CN" altLang="en-US"/>
          </a:p>
          <a:p>
            <a:r>
              <a:rPr lang="zh-CN">
                <a:sym typeface="+mn-ea"/>
              </a:rPr>
              <a:t>在上下文中有确定的坐标原点时，</a:t>
            </a:r>
            <a:r>
              <a:rPr lang="zh-CN" altLang="en-US">
                <a:sym typeface="+mn-ea"/>
              </a:rPr>
              <a:t>矢量</a:t>
            </a:r>
            <a:r>
              <a:rPr lang="en-US" altLang="zh-CN">
                <a:sym typeface="+mn-ea"/>
              </a:rPr>
              <a:t> OA </a:t>
            </a:r>
            <a:r>
              <a:rPr lang="zh-CN" altLang="en-US">
                <a:sym typeface="+mn-ea"/>
              </a:rPr>
              <a:t>也可以直接简写为矢量</a:t>
            </a:r>
            <a:r>
              <a:rPr lang="en-US" altLang="zh-CN">
                <a:sym typeface="+mn-ea"/>
              </a:rPr>
              <a:t> A</a:t>
            </a:r>
            <a:r>
              <a:rPr lang="zh-CN" altLang="en-US">
                <a:sym typeface="+mn-ea"/>
              </a:rPr>
              <a:t>。</a:t>
            </a:r>
            <a:endParaRPr lang="zh-CN" altLang="en-US"/>
          </a:p>
        </p:txBody>
      </p:sp>
      <p:cxnSp>
        <p:nvCxnSpPr>
          <p:cNvPr id="7" name="Straight Arrow Connector 6"/>
          <p:cNvCxnSpPr/>
          <p:nvPr/>
        </p:nvCxnSpPr>
        <p:spPr>
          <a:xfrm flipH="1" flipV="1">
            <a:off x="3371850" y="3836670"/>
            <a:ext cx="421640" cy="109410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3036570" y="3681730"/>
            <a:ext cx="335280" cy="368300"/>
          </a:xfrm>
          <a:prstGeom prst="rect">
            <a:avLst/>
          </a:prstGeom>
          <a:noFill/>
        </p:spPr>
        <p:txBody>
          <a:bodyPr wrap="none" rtlCol="0">
            <a:spAutoFit/>
          </a:bodyPr>
          <a:p>
            <a:r>
              <a:rPr lang="en-US"/>
              <a:t>A</a:t>
            </a:r>
            <a:endParaRPr lang="en-US"/>
          </a:p>
        </p:txBody>
      </p:sp>
      <p:cxnSp>
        <p:nvCxnSpPr>
          <p:cNvPr id="9" name="Straight Arrow Connector 8"/>
          <p:cNvCxnSpPr/>
          <p:nvPr/>
        </p:nvCxnSpPr>
        <p:spPr>
          <a:xfrm flipV="1">
            <a:off x="3790950" y="3112770"/>
            <a:ext cx="259080" cy="18135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3984625" y="2737485"/>
            <a:ext cx="335280" cy="368300"/>
          </a:xfrm>
          <a:prstGeom prst="rect">
            <a:avLst/>
          </a:prstGeom>
          <a:noFill/>
        </p:spPr>
        <p:txBody>
          <a:bodyPr wrap="none" rtlCol="0">
            <a:spAutoFit/>
          </a:bodyPr>
          <a:p>
            <a:r>
              <a:rPr lang="en-US"/>
              <a:t>B</a:t>
            </a:r>
            <a:endParaRPr lang="en-US"/>
          </a:p>
        </p:txBody>
      </p:sp>
      <p:sp>
        <p:nvSpPr>
          <p:cNvPr id="5" name="Text Box 4"/>
          <p:cNvSpPr txBox="1"/>
          <p:nvPr/>
        </p:nvSpPr>
        <p:spPr>
          <a:xfrm>
            <a:off x="3623945" y="4933315"/>
            <a:ext cx="360680" cy="368300"/>
          </a:xfrm>
          <a:prstGeom prst="rect">
            <a:avLst/>
          </a:prstGeom>
          <a:noFill/>
        </p:spPr>
        <p:txBody>
          <a:bodyPr wrap="none" rtlCol="0">
            <a:spAutoFit/>
          </a:bodyPr>
          <a:p>
            <a:r>
              <a:rPr lang="en-US"/>
              <a:t>O</a:t>
            </a:r>
            <a:endParaRPr lang="en-US"/>
          </a:p>
        </p:txBody>
      </p:sp>
      <p:sp>
        <p:nvSpPr>
          <p:cNvPr id="4" name="Text Box 3"/>
          <p:cNvSpPr txBox="1"/>
          <p:nvPr/>
        </p:nvSpPr>
        <p:spPr>
          <a:xfrm>
            <a:off x="3110865" y="4199890"/>
            <a:ext cx="513080" cy="368300"/>
          </a:xfrm>
          <a:prstGeom prst="rect">
            <a:avLst/>
          </a:prstGeom>
          <a:noFill/>
        </p:spPr>
        <p:txBody>
          <a:bodyPr wrap="none" rtlCol="0" anchor="t">
            <a:spAutoFit/>
          </a:bodyPr>
          <a:p>
            <a:r>
              <a:rPr lang="en-US">
                <a:sym typeface="+mn-ea"/>
              </a:rPr>
              <a:t>OA</a:t>
            </a:r>
            <a:endParaRPr lang="en-US"/>
          </a:p>
        </p:txBody>
      </p:sp>
      <p:sp>
        <p:nvSpPr>
          <p:cNvPr id="6" name="Text Box 5"/>
          <p:cNvSpPr txBox="1"/>
          <p:nvPr/>
        </p:nvSpPr>
        <p:spPr>
          <a:xfrm>
            <a:off x="3895725" y="3835400"/>
            <a:ext cx="513080" cy="368300"/>
          </a:xfrm>
          <a:prstGeom prst="rect">
            <a:avLst/>
          </a:prstGeom>
          <a:noFill/>
        </p:spPr>
        <p:txBody>
          <a:bodyPr wrap="none" rtlCol="0" anchor="t">
            <a:spAutoFit/>
          </a:bodyPr>
          <a:p>
            <a:r>
              <a:rPr lang="en-US">
                <a:sym typeface="+mn-ea"/>
              </a:rPr>
              <a:t>OB</a:t>
            </a:r>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矩阵乘法不满足交换律</a:t>
            </a:r>
            <a:endParaRPr lang="zh-CN" altLang="en-US"/>
          </a:p>
        </p:txBody>
      </p:sp>
      <p:sp>
        <p:nvSpPr>
          <p:cNvPr id="3" name="Content Placeholder 2"/>
          <p:cNvSpPr>
            <a:spLocks noGrp="1"/>
          </p:cNvSpPr>
          <p:nvPr>
            <p:ph idx="1"/>
          </p:nvPr>
        </p:nvSpPr>
        <p:spPr/>
        <p:txBody>
          <a:bodyPr/>
          <a:p>
            <a:r>
              <a:rPr lang="zh-CN" altLang="en-US">
                <a:sym typeface="+mn-ea"/>
              </a:rPr>
              <a:t>矩阵乘法只满足结合律，不满足交换律，</a:t>
            </a:r>
            <a:r>
              <a:rPr lang="en-US"/>
              <a:t>AB </a:t>
            </a:r>
            <a:r>
              <a:rPr lang="zh-CN" altLang="en-US"/>
              <a:t>不一定等于</a:t>
            </a:r>
            <a:r>
              <a:rPr lang="en-US" altLang="zh-CN"/>
              <a:t> BA</a:t>
            </a:r>
            <a:r>
              <a:rPr lang="zh-CN" altLang="en-US"/>
              <a:t>！</a:t>
            </a:r>
            <a:endParaRPr lang="zh-CN" altLang="en-US"/>
          </a:p>
          <a:p>
            <a:r>
              <a:rPr lang="zh-CN" altLang="en-US"/>
              <a:t>翻译成坐标系的语言来说，举个例子：</a:t>
            </a:r>
            <a:endParaRPr lang="zh-CN" altLang="en-US"/>
          </a:p>
          <a:p>
            <a:r>
              <a:rPr lang="zh-CN" altLang="en-US"/>
              <a:t>同样是绕原点旋转</a:t>
            </a:r>
            <a:r>
              <a:rPr lang="en-US" altLang="zh-CN"/>
              <a:t> 60 </a:t>
            </a:r>
            <a:r>
              <a:rPr lang="zh-CN" altLang="en-US"/>
              <a:t>度，向上平移</a:t>
            </a:r>
            <a:r>
              <a:rPr lang="en-US" altLang="zh-CN"/>
              <a:t> 1 </a:t>
            </a:r>
            <a:r>
              <a:rPr lang="zh-CN" altLang="en-US"/>
              <a:t>米。先后顺序不同，得到的结果完全不同。</a:t>
            </a:r>
            <a:endParaRPr lang="zh-CN" altLang="en-US"/>
          </a:p>
        </p:txBody>
      </p:sp>
      <p:grpSp>
        <p:nvGrpSpPr>
          <p:cNvPr id="23" name="Group 22"/>
          <p:cNvGrpSpPr/>
          <p:nvPr/>
        </p:nvGrpSpPr>
        <p:grpSpPr>
          <a:xfrm>
            <a:off x="3837305" y="5210175"/>
            <a:ext cx="568960" cy="99187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3225800" y="6333490"/>
            <a:ext cx="1783080" cy="368300"/>
          </a:xfrm>
          <a:prstGeom prst="rect">
            <a:avLst/>
          </a:prstGeom>
          <a:noFill/>
        </p:spPr>
        <p:txBody>
          <a:bodyPr wrap="none" rtlCol="0" anchor="t">
            <a:spAutoFit/>
          </a:bodyPr>
          <a:p>
            <a:r>
              <a:rPr lang="zh-CN" altLang="en-US">
                <a:sym typeface="+mn-ea"/>
              </a:rPr>
              <a:t>先平移，后旋转</a:t>
            </a:r>
            <a:endParaRPr lang="en-US"/>
          </a:p>
        </p:txBody>
      </p:sp>
      <p:sp>
        <p:nvSpPr>
          <p:cNvPr id="5" name="Text Box 4"/>
          <p:cNvSpPr txBox="1"/>
          <p:nvPr/>
        </p:nvSpPr>
        <p:spPr>
          <a:xfrm>
            <a:off x="8874760" y="6318250"/>
            <a:ext cx="1783080" cy="368300"/>
          </a:xfrm>
          <a:prstGeom prst="rect">
            <a:avLst/>
          </a:prstGeom>
          <a:noFill/>
        </p:spPr>
        <p:txBody>
          <a:bodyPr wrap="none" rtlCol="0" anchor="t">
            <a:spAutoFit/>
          </a:bodyPr>
          <a:p>
            <a:r>
              <a:rPr lang="zh-CN" altLang="en-US">
                <a:sym typeface="+mn-ea"/>
              </a:rPr>
              <a:t>先旋转，后平移</a:t>
            </a:r>
            <a:endParaRPr lang="en-US"/>
          </a:p>
        </p:txBody>
      </p:sp>
      <p:grpSp>
        <p:nvGrpSpPr>
          <p:cNvPr id="13" name="Group 12"/>
          <p:cNvGrpSpPr/>
          <p:nvPr/>
        </p:nvGrpSpPr>
        <p:grpSpPr>
          <a:xfrm>
            <a:off x="9486265" y="5151120"/>
            <a:ext cx="568960" cy="991870"/>
            <a:chOff x="14865" y="6201"/>
            <a:chExt cx="2126" cy="3706"/>
          </a:xfrm>
        </p:grpSpPr>
        <p:sp>
          <p:nvSpPr>
            <p:cNvPr id="14" name="Smiley Face 13"/>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6" name="Straight Connector 15"/>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4080510" y="5671185"/>
            <a:ext cx="393065" cy="368300"/>
            <a:chOff x="12795" y="8554"/>
            <a:chExt cx="619" cy="580"/>
          </a:xfrm>
        </p:grpSpPr>
        <p:sp>
          <p:nvSpPr>
            <p:cNvPr id="32" name="Text Box 31"/>
            <p:cNvSpPr txBox="1"/>
            <p:nvPr/>
          </p:nvSpPr>
          <p:spPr>
            <a:xfrm>
              <a:off x="12846" y="8554"/>
              <a:ext cx="568" cy="580"/>
            </a:xfrm>
            <a:prstGeom prst="rect">
              <a:avLst/>
            </a:prstGeom>
            <a:noFill/>
          </p:spPr>
          <p:txBody>
            <a:bodyPr wrap="none" rtlCol="0" anchor="t">
              <a:spAutoFit/>
            </a:bodyPr>
            <a:p>
              <a:r>
                <a:rPr lang="en-US"/>
                <a:t>O</a:t>
              </a:r>
              <a:endParaRPr lang="en-US"/>
            </a:p>
          </p:txBody>
        </p:sp>
        <p:sp>
          <p:nvSpPr>
            <p:cNvPr id="33" name="Oval 32"/>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27" name="Group 26"/>
          <p:cNvGrpSpPr/>
          <p:nvPr/>
        </p:nvGrpSpPr>
        <p:grpSpPr>
          <a:xfrm>
            <a:off x="9730740" y="5609590"/>
            <a:ext cx="393065" cy="368300"/>
            <a:chOff x="12795" y="8554"/>
            <a:chExt cx="619" cy="580"/>
          </a:xfrm>
        </p:grpSpPr>
        <p:sp>
          <p:nvSpPr>
            <p:cNvPr id="28" name="Text Box 27"/>
            <p:cNvSpPr txBox="1"/>
            <p:nvPr/>
          </p:nvSpPr>
          <p:spPr>
            <a:xfrm>
              <a:off x="12846" y="8554"/>
              <a:ext cx="568" cy="580"/>
            </a:xfrm>
            <a:prstGeom prst="rect">
              <a:avLst/>
            </a:prstGeom>
            <a:noFill/>
          </p:spPr>
          <p:txBody>
            <a:bodyPr wrap="none" rtlCol="0" anchor="t">
              <a:spAutoFit/>
            </a:bodyPr>
            <a:p>
              <a:r>
                <a:rPr lang="en-US"/>
                <a:t>O</a:t>
              </a:r>
              <a:endParaRPr lang="en-US"/>
            </a:p>
          </p:txBody>
        </p:sp>
        <p:sp>
          <p:nvSpPr>
            <p:cNvPr id="29" name="Oval 28"/>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 -0.344167 " pathEditMode="relative" ptsTypes="">
                                      <p:cBhvr>
                                        <p:cTn id="6" dur="2000" fill="hold"/>
                                        <p:tgtEl>
                                          <p:spTgt spid="23"/>
                                        </p:tgtEl>
                                        <p:attrNameLst>
                                          <p:attrName>ppt_x</p:attrName>
                                          <p:attrName>ppt_y</p:attrName>
                                        </p:attrNameLst>
                                      </p:cBhvr>
                                    </p:animMotion>
                                  </p:childTnLst>
                                </p:cTn>
                              </p:par>
                            </p:childTnLst>
                          </p:cTn>
                        </p:par>
                        <p:par>
                          <p:cTn id="7" fill="hold">
                            <p:stCondLst>
                              <p:cond delay="2000"/>
                            </p:stCondLst>
                            <p:childTnLst>
                              <p:par>
                                <p:cTn id="8" presetID="37" presetClass="path" presetSubtype="0" accel="50000" decel="50000" fill="hold" nodeType="afterEffect">
                                  <p:stCondLst>
                                    <p:cond delay="0"/>
                                  </p:stCondLst>
                                  <p:childTnLst>
                                    <p:animMotion origin="layout" path="M -1.64202e-05 -0.343172 L -0.054433 -0.344658 C -0.0699029 -0.343993 -0.105475 -0.328703 -0.124824 -0.310466 C -0.146724 -0.289742 -0.171516 -0.246943 -0.180541 -0.224276 L -0.211457 -0.142721 " pathEditMode="relative" rAng="-1159200720" ptsTypes="aaaaa">
                                      <p:cBhvr>
                                        <p:cTn id="9" dur="2000" fill="hold"/>
                                        <p:tgtEl>
                                          <p:spTgt spid="23"/>
                                        </p:tgtEl>
                                        <p:attrNameLst>
                                          <p:attrName>ppt_x</p:attrName>
                                          <p:attrName>ppt_y</p:attrName>
                                        </p:attrNameLst>
                                      </p:cBhvr>
                                      <p:rCtr x="-110" y="66"/>
                                    </p:animMotion>
                                  </p:childTnLst>
                                </p:cTn>
                              </p:par>
                              <p:par>
                                <p:cTn id="10" presetID="8" presetClass="emph" presetSubtype="0" accel="50000" decel="50000" fill="hold" nodeType="withEffect">
                                  <p:stCondLst>
                                    <p:cond delay="0"/>
                                  </p:stCondLst>
                                  <p:childTnLst>
                                    <p:animRot by="-3600000">
                                      <p:cBhvr>
                                        <p:cTn id="11" dur="2000" fill="hold"/>
                                        <p:tgtEl>
                                          <p:spTgt spid="23"/>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8" presetClass="emph" presetSubtype="0" accel="50000" decel="50000" fill="hold" nodeType="clickEffect">
                                  <p:stCondLst>
                                    <p:cond delay="0"/>
                                  </p:stCondLst>
                                  <p:childTnLst>
                                    <p:animRot by="-3600000">
                                      <p:cBhvr>
                                        <p:cTn id="15" dur="2000" fill="hold"/>
                                        <p:tgtEl>
                                          <p:spTgt spid="13"/>
                                        </p:tgtEl>
                                        <p:attrNameLst>
                                          <p:attrName>r</p:attrName>
                                        </p:attrNameLst>
                                      </p:cBhvr>
                                    </p:animRot>
                                  </p:childTnLst>
                                </p:cTn>
                              </p:par>
                            </p:childTnLst>
                          </p:cTn>
                        </p:par>
                        <p:par>
                          <p:cTn id="16" fill="hold">
                            <p:stCondLst>
                              <p:cond delay="2000"/>
                            </p:stCondLst>
                            <p:childTnLst>
                              <p:par>
                                <p:cTn id="17" presetID="0" presetClass="path" presetSubtype="0" accel="50000" decel="50000" fill="hold" nodeType="afterEffect">
                                  <p:stCondLst>
                                    <p:cond delay="0"/>
                                  </p:stCondLst>
                                  <p:childTnLst>
                                    <p:animMotion origin="layout" path="M 0 0 L 0 -0.344167 " pathEditMode="relative" ptsTypes="">
                                      <p:cBhvr>
                                        <p:cTn id="18"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矩阵的乘法：多个变换先后组合在一起</a:t>
            </a:r>
            <a:endParaRPr lang="en-US" altLang="zh-CN"/>
          </a:p>
        </p:txBody>
      </p:sp>
      <p:sp>
        <p:nvSpPr>
          <p:cNvPr id="3" name="Content Placeholder 2"/>
          <p:cNvSpPr>
            <a:spLocks noGrp="1"/>
          </p:cNvSpPr>
          <p:nvPr>
            <p:ph idx="1"/>
          </p:nvPr>
        </p:nvSpPr>
        <p:spPr/>
        <p:txBody>
          <a:bodyPr/>
          <a:p>
            <a:r>
              <a:rPr lang="zh-CN" altLang="en-US"/>
              <a:t>例如以下为旋转矩阵</a:t>
            </a:r>
            <a:r>
              <a:rPr lang="en-US" altLang="zh-CN"/>
              <a:t> R </a:t>
            </a:r>
            <a:r>
              <a:rPr lang="zh-CN" altLang="en-US"/>
              <a:t>与缩放矩阵</a:t>
            </a:r>
            <a:r>
              <a:rPr lang="en-US" altLang="zh-CN"/>
              <a:t> S </a:t>
            </a:r>
            <a:r>
              <a:rPr lang="zh-CN" altLang="en-US"/>
              <a:t>相乘。</a:t>
            </a:r>
            <a:endParaRPr lang="zh-CN" altLang="en-US"/>
          </a:p>
          <a:p>
            <a:r>
              <a:rPr lang="zh-CN" altLang="en-US"/>
              <a:t>刚才说了矩阵乘法的顺序很重要，由于矢量是右边相乘，</a:t>
            </a:r>
            <a:r>
              <a:rPr lang="zh-CN" altLang="en-US">
                <a:sym typeface="+mn-ea"/>
              </a:rPr>
              <a:t>右边优先结合，</a:t>
            </a:r>
            <a:r>
              <a:rPr lang="zh-CN" altLang="en-US"/>
              <a:t>要反过来，其实是，先缩放后旋转</a:t>
            </a:r>
            <a:r>
              <a:rPr lang="en-US" altLang="zh-CN"/>
              <a:t> A = R*S</a:t>
            </a:r>
            <a:r>
              <a:rPr lang="zh-CN" altLang="en-US"/>
              <a:t>。</a:t>
            </a:r>
            <a:endParaRPr lang="zh-CN" altLang="en-US"/>
          </a:p>
        </p:txBody>
      </p:sp>
      <p:grpSp>
        <p:nvGrpSpPr>
          <p:cNvPr id="5" name="Group 4"/>
          <p:cNvGrpSpPr/>
          <p:nvPr/>
        </p:nvGrpSpPr>
        <p:grpSpPr>
          <a:xfrm>
            <a:off x="625475" y="3162300"/>
            <a:ext cx="2999740" cy="2766060"/>
            <a:chOff x="623" y="5528"/>
            <a:chExt cx="4724" cy="4356"/>
          </a:xfrm>
        </p:grpSpPr>
        <p:grpSp>
          <p:nvGrpSpPr>
            <p:cNvPr id="98" name="Group 97"/>
            <p:cNvGrpSpPr/>
            <p:nvPr/>
          </p:nvGrpSpPr>
          <p:grpSpPr>
            <a:xfrm>
              <a:off x="623" y="7336"/>
              <a:ext cx="4724" cy="683"/>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2727" y="5528"/>
              <a:ext cx="893" cy="4356"/>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grpSp>
        <p:nvGrpSpPr>
          <p:cNvPr id="47" name="Group 46"/>
          <p:cNvGrpSpPr/>
          <p:nvPr/>
        </p:nvGrpSpPr>
        <p:grpSpPr>
          <a:xfrm>
            <a:off x="3815715" y="3305810"/>
            <a:ext cx="4747630" cy="2766060"/>
            <a:chOff x="623" y="5528"/>
            <a:chExt cx="4725" cy="4356"/>
          </a:xfrm>
        </p:grpSpPr>
        <p:grpSp>
          <p:nvGrpSpPr>
            <p:cNvPr id="48" name="Group 47"/>
            <p:cNvGrpSpPr/>
            <p:nvPr/>
          </p:nvGrpSpPr>
          <p:grpSpPr>
            <a:xfrm>
              <a:off x="623" y="7336"/>
              <a:ext cx="4725" cy="683"/>
              <a:chOff x="13011" y="6247"/>
              <a:chExt cx="4725" cy="683"/>
            </a:xfrm>
          </p:grpSpPr>
          <p:cxnSp>
            <p:nvCxnSpPr>
              <p:cNvPr id="49" name="Straight Arrow Connector 4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0" name="Text Box 49"/>
              <p:cNvSpPr txBox="1"/>
              <p:nvPr/>
            </p:nvSpPr>
            <p:spPr>
              <a:xfrm>
                <a:off x="13011" y="6350"/>
                <a:ext cx="657"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51" name="Text Box 50"/>
              <p:cNvSpPr txBox="1"/>
              <p:nvPr/>
            </p:nvSpPr>
            <p:spPr>
              <a:xfrm>
                <a:off x="17255" y="6339"/>
                <a:ext cx="481"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52" name="Text Box 51"/>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53" name="Text Box 52"/>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54" name="Text Box 53"/>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55" name="Text Box 54"/>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56" name="Text Box 55"/>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57" name="Text Box 56"/>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58" name="Group 57"/>
            <p:cNvGrpSpPr/>
            <p:nvPr/>
          </p:nvGrpSpPr>
          <p:grpSpPr>
            <a:xfrm>
              <a:off x="2727" y="5528"/>
              <a:ext cx="893" cy="4356"/>
              <a:chOff x="15115" y="4439"/>
              <a:chExt cx="893" cy="4356"/>
            </a:xfrm>
          </p:grpSpPr>
          <p:cxnSp>
            <p:nvCxnSpPr>
              <p:cNvPr id="59" name="Straight Arrow Connector 5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0" name="Text Box 59"/>
              <p:cNvSpPr txBox="1"/>
              <p:nvPr/>
            </p:nvSpPr>
            <p:spPr>
              <a:xfrm>
                <a:off x="15187" y="4439"/>
                <a:ext cx="507"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61" name="Text Box 60"/>
              <p:cNvSpPr txBox="1"/>
              <p:nvPr/>
            </p:nvSpPr>
            <p:spPr>
              <a:xfrm>
                <a:off x="15115" y="8215"/>
                <a:ext cx="68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62" name="Text Box 61"/>
              <p:cNvSpPr txBox="1"/>
              <p:nvPr/>
            </p:nvSpPr>
            <p:spPr>
              <a:xfrm>
                <a:off x="15505" y="7643"/>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63" name="Text Box 62"/>
              <p:cNvSpPr txBox="1"/>
              <p:nvPr/>
            </p:nvSpPr>
            <p:spPr>
              <a:xfrm>
                <a:off x="15512" y="7257"/>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64" name="Text Box 63"/>
              <p:cNvSpPr txBox="1"/>
              <p:nvPr/>
            </p:nvSpPr>
            <p:spPr>
              <a:xfrm>
                <a:off x="15519" y="6871"/>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65" name="Text Box 64"/>
              <p:cNvSpPr txBox="1"/>
              <p:nvPr/>
            </p:nvSpPr>
            <p:spPr>
              <a:xfrm>
                <a:off x="15543" y="5945"/>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66" name="Text Box 65"/>
              <p:cNvSpPr txBox="1"/>
              <p:nvPr/>
            </p:nvSpPr>
            <p:spPr>
              <a:xfrm>
                <a:off x="15526" y="5559"/>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67" name="Text Box 66"/>
              <p:cNvSpPr txBox="1"/>
              <p:nvPr/>
            </p:nvSpPr>
            <p:spPr>
              <a:xfrm>
                <a:off x="15533" y="5173"/>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grpSp>
        <p:nvGrpSpPr>
          <p:cNvPr id="68" name="Group 67"/>
          <p:cNvGrpSpPr/>
          <p:nvPr/>
        </p:nvGrpSpPr>
        <p:grpSpPr>
          <a:xfrm rot="17700000">
            <a:off x="7621905" y="3039110"/>
            <a:ext cx="4747630" cy="2766060"/>
            <a:chOff x="623" y="5528"/>
            <a:chExt cx="4725" cy="4356"/>
          </a:xfrm>
        </p:grpSpPr>
        <p:grpSp>
          <p:nvGrpSpPr>
            <p:cNvPr id="69" name="Group 68"/>
            <p:cNvGrpSpPr/>
            <p:nvPr/>
          </p:nvGrpSpPr>
          <p:grpSpPr>
            <a:xfrm>
              <a:off x="623" y="7336"/>
              <a:ext cx="4725" cy="683"/>
              <a:chOff x="13011" y="6247"/>
              <a:chExt cx="4725" cy="683"/>
            </a:xfrm>
          </p:grpSpPr>
          <p:cxnSp>
            <p:nvCxnSpPr>
              <p:cNvPr id="70" name="Straight Arrow Connector 69"/>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1" name="Text Box 70"/>
              <p:cNvSpPr txBox="1"/>
              <p:nvPr/>
            </p:nvSpPr>
            <p:spPr>
              <a:xfrm>
                <a:off x="13011" y="6350"/>
                <a:ext cx="657"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2" name="Text Box 71"/>
              <p:cNvSpPr txBox="1"/>
              <p:nvPr/>
            </p:nvSpPr>
            <p:spPr>
              <a:xfrm>
                <a:off x="17255" y="6339"/>
                <a:ext cx="481"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3" name="Text Box 72"/>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4" name="Text Box 73"/>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5" name="Text Box 74"/>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76" name="Text Box 75"/>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7" name="Text Box 76"/>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8" name="Text Box 77"/>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79" name="Group 78"/>
            <p:cNvGrpSpPr/>
            <p:nvPr/>
          </p:nvGrpSpPr>
          <p:grpSpPr>
            <a:xfrm>
              <a:off x="2727" y="5528"/>
              <a:ext cx="893" cy="4356"/>
              <a:chOff x="15115" y="4439"/>
              <a:chExt cx="893" cy="4356"/>
            </a:xfrm>
          </p:grpSpPr>
          <p:cxnSp>
            <p:nvCxnSpPr>
              <p:cNvPr id="80" name="Straight Arrow Connector 79"/>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1" name="Text Box 80"/>
              <p:cNvSpPr txBox="1"/>
              <p:nvPr/>
            </p:nvSpPr>
            <p:spPr>
              <a:xfrm>
                <a:off x="15187" y="4439"/>
                <a:ext cx="507"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2" name="Text Box 81"/>
              <p:cNvSpPr txBox="1"/>
              <p:nvPr/>
            </p:nvSpPr>
            <p:spPr>
              <a:xfrm>
                <a:off x="15115" y="8215"/>
                <a:ext cx="68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3" name="Text Box 82"/>
              <p:cNvSpPr txBox="1"/>
              <p:nvPr/>
            </p:nvSpPr>
            <p:spPr>
              <a:xfrm>
                <a:off x="15505" y="7643"/>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4" name="Text Box 83"/>
              <p:cNvSpPr txBox="1"/>
              <p:nvPr/>
            </p:nvSpPr>
            <p:spPr>
              <a:xfrm>
                <a:off x="15512" y="7257"/>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5" name="Text Box 84"/>
              <p:cNvSpPr txBox="1"/>
              <p:nvPr/>
            </p:nvSpPr>
            <p:spPr>
              <a:xfrm>
                <a:off x="15519" y="6871"/>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6" name="Text Box 85"/>
              <p:cNvSpPr txBox="1"/>
              <p:nvPr/>
            </p:nvSpPr>
            <p:spPr>
              <a:xfrm>
                <a:off x="15543" y="5945"/>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7" name="Text Box 86"/>
              <p:cNvSpPr txBox="1"/>
              <p:nvPr/>
            </p:nvSpPr>
            <p:spPr>
              <a:xfrm>
                <a:off x="15526" y="5559"/>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8" name="Text Box 87"/>
              <p:cNvSpPr txBox="1"/>
              <p:nvPr/>
            </p:nvSpPr>
            <p:spPr>
              <a:xfrm>
                <a:off x="15533" y="5173"/>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如何实现围绕任意点为中心的旋转？</a:t>
            </a:r>
            <a:endParaRPr lang="zh-CN" altLang="en-US"/>
          </a:p>
        </p:txBody>
      </p:sp>
      <p:sp>
        <p:nvSpPr>
          <p:cNvPr id="3" name="Content Placeholder 2"/>
          <p:cNvSpPr>
            <a:spLocks noGrp="1"/>
          </p:cNvSpPr>
          <p:nvPr>
            <p:ph idx="1"/>
          </p:nvPr>
        </p:nvSpPr>
        <p:spPr/>
        <p:txBody>
          <a:bodyPr/>
          <a:p>
            <a:r>
              <a:rPr lang="zh-CN" altLang="en-US">
                <a:sym typeface="+mn-ea"/>
              </a:rPr>
              <a:t>我们刚才的旋转矩阵公式只适用于绕原点旋转，如何实现围绕蓝人脚趾为中心的旋转？</a:t>
            </a:r>
            <a:endParaRPr lang="zh-CN" altLang="en-US">
              <a:sym typeface="+mn-ea"/>
            </a:endParaRPr>
          </a:p>
          <a:p>
            <a:r>
              <a:rPr lang="zh-CN" altLang="en-US"/>
              <a:t>先把蓝人平移到他的</a:t>
            </a:r>
            <a:r>
              <a:rPr lang="zh-CN" altLang="en-US">
                <a:sym typeface="+mn-ea"/>
              </a:rPr>
              <a:t>脚趾和</a:t>
            </a:r>
            <a:r>
              <a:rPr lang="zh-CN" altLang="en-US"/>
              <a:t>原点重合，进行绕原点指定角度数的旋转，最后平移回原位。</a:t>
            </a:r>
            <a:endParaRPr lang="en-US" altLang="zh-CN" baseline="30000"/>
          </a:p>
        </p:txBody>
      </p:sp>
      <p:grpSp>
        <p:nvGrpSpPr>
          <p:cNvPr id="13" name="Group 12"/>
          <p:cNvGrpSpPr/>
          <p:nvPr/>
        </p:nvGrpSpPr>
        <p:grpSpPr>
          <a:xfrm>
            <a:off x="1351915" y="3744595"/>
            <a:ext cx="1311275" cy="2286000"/>
            <a:chOff x="14865" y="6201"/>
            <a:chExt cx="2126" cy="3706"/>
          </a:xfrm>
        </p:grpSpPr>
        <p:sp>
          <p:nvSpPr>
            <p:cNvPr id="14" name="Smiley Face 13"/>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6" name="Straight Connector 15"/>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960245" y="5043170"/>
            <a:ext cx="393065" cy="368300"/>
            <a:chOff x="12795" y="8554"/>
            <a:chExt cx="619" cy="580"/>
          </a:xfrm>
        </p:grpSpPr>
        <p:sp>
          <p:nvSpPr>
            <p:cNvPr id="28" name="Text Box 27"/>
            <p:cNvSpPr txBox="1"/>
            <p:nvPr/>
          </p:nvSpPr>
          <p:spPr>
            <a:xfrm>
              <a:off x="12846" y="8554"/>
              <a:ext cx="568" cy="580"/>
            </a:xfrm>
            <a:prstGeom prst="rect">
              <a:avLst/>
            </a:prstGeom>
            <a:noFill/>
          </p:spPr>
          <p:txBody>
            <a:bodyPr wrap="none" rtlCol="0" anchor="t">
              <a:spAutoFit/>
            </a:bodyPr>
            <a:p>
              <a:r>
                <a:rPr lang="en-US"/>
                <a:t>O</a:t>
              </a:r>
              <a:endParaRPr lang="en-US"/>
            </a:p>
          </p:txBody>
        </p:sp>
        <p:sp>
          <p:nvSpPr>
            <p:cNvPr id="29" name="Oval 28"/>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4" name="Group 3"/>
          <p:cNvGrpSpPr/>
          <p:nvPr/>
        </p:nvGrpSpPr>
        <p:grpSpPr>
          <a:xfrm>
            <a:off x="3776980" y="2794635"/>
            <a:ext cx="1311275" cy="2286000"/>
            <a:chOff x="14865" y="6201"/>
            <a:chExt cx="2126" cy="3706"/>
          </a:xfrm>
        </p:grpSpPr>
        <p:sp>
          <p:nvSpPr>
            <p:cNvPr id="5" name="Smiley Face 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7" name="Straight Connector 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042535" y="5043170"/>
            <a:ext cx="393065" cy="368300"/>
            <a:chOff x="12795" y="8554"/>
            <a:chExt cx="619" cy="580"/>
          </a:xfrm>
        </p:grpSpPr>
        <p:sp>
          <p:nvSpPr>
            <p:cNvPr id="12" name="Text Box 11"/>
            <p:cNvSpPr txBox="1"/>
            <p:nvPr/>
          </p:nvSpPr>
          <p:spPr>
            <a:xfrm>
              <a:off x="12846" y="8554"/>
              <a:ext cx="568" cy="580"/>
            </a:xfrm>
            <a:prstGeom prst="rect">
              <a:avLst/>
            </a:prstGeom>
            <a:noFill/>
          </p:spPr>
          <p:txBody>
            <a:bodyPr wrap="none" rtlCol="0" anchor="t">
              <a:spAutoFit/>
            </a:bodyPr>
            <a:p>
              <a:r>
                <a:rPr lang="en-US"/>
                <a:t>O</a:t>
              </a:r>
              <a:endParaRPr lang="en-US"/>
            </a:p>
          </p:txBody>
        </p:sp>
        <p:sp>
          <p:nvSpPr>
            <p:cNvPr id="17" name="Oval 16"/>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18" name="Group 17"/>
          <p:cNvGrpSpPr/>
          <p:nvPr/>
        </p:nvGrpSpPr>
        <p:grpSpPr>
          <a:xfrm rot="19920000">
            <a:off x="5955665" y="3239135"/>
            <a:ext cx="1311275" cy="2286000"/>
            <a:chOff x="14865" y="6201"/>
            <a:chExt cx="2126" cy="3706"/>
          </a:xfrm>
        </p:grpSpPr>
        <p:sp>
          <p:nvSpPr>
            <p:cNvPr id="19" name="Smiley Face 18"/>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Connector 20"/>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7673340" y="5043170"/>
            <a:ext cx="393065" cy="368300"/>
            <a:chOff x="12795" y="8554"/>
            <a:chExt cx="619" cy="580"/>
          </a:xfrm>
        </p:grpSpPr>
        <p:sp>
          <p:nvSpPr>
            <p:cNvPr id="32" name="Text Box 31"/>
            <p:cNvSpPr txBox="1"/>
            <p:nvPr/>
          </p:nvSpPr>
          <p:spPr>
            <a:xfrm>
              <a:off x="12846" y="8554"/>
              <a:ext cx="568" cy="580"/>
            </a:xfrm>
            <a:prstGeom prst="rect">
              <a:avLst/>
            </a:prstGeom>
            <a:noFill/>
          </p:spPr>
          <p:txBody>
            <a:bodyPr wrap="none" rtlCol="0" anchor="t">
              <a:spAutoFit/>
            </a:bodyPr>
            <a:p>
              <a:r>
                <a:rPr lang="en-US"/>
                <a:t>O</a:t>
              </a:r>
              <a:endParaRPr lang="en-US"/>
            </a:p>
          </p:txBody>
        </p:sp>
        <p:sp>
          <p:nvSpPr>
            <p:cNvPr id="33" name="Oval 32"/>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34" name="Group 33"/>
          <p:cNvGrpSpPr/>
          <p:nvPr/>
        </p:nvGrpSpPr>
        <p:grpSpPr>
          <a:xfrm rot="19920000">
            <a:off x="8769350" y="4179570"/>
            <a:ext cx="1311275" cy="2286000"/>
            <a:chOff x="14865" y="6201"/>
            <a:chExt cx="2126" cy="3706"/>
          </a:xfrm>
        </p:grpSpPr>
        <p:sp>
          <p:nvSpPr>
            <p:cNvPr id="35" name="Smiley Face 3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s 3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7" name="Straight Connector 3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600325" y="5991225"/>
            <a:ext cx="367665" cy="368300"/>
            <a:chOff x="12795" y="8554"/>
            <a:chExt cx="579" cy="580"/>
          </a:xfrm>
        </p:grpSpPr>
        <p:sp>
          <p:nvSpPr>
            <p:cNvPr id="46" name="Text Box 45"/>
            <p:cNvSpPr txBox="1"/>
            <p:nvPr/>
          </p:nvSpPr>
          <p:spPr>
            <a:xfrm>
              <a:off x="12846" y="8554"/>
              <a:ext cx="528" cy="580"/>
            </a:xfrm>
            <a:prstGeom prst="rect">
              <a:avLst/>
            </a:prstGeom>
            <a:noFill/>
          </p:spPr>
          <p:txBody>
            <a:bodyPr wrap="none" rtlCol="0" anchor="t">
              <a:spAutoFit/>
            </a:bodyPr>
            <a:p>
              <a:r>
                <a:rPr lang="en-US"/>
                <a:t>P</a:t>
              </a:r>
              <a:endParaRPr lang="en-US"/>
            </a:p>
          </p:txBody>
        </p:sp>
        <p:sp>
          <p:nvSpPr>
            <p:cNvPr id="47" name="Oval 46"/>
            <p:cNvSpPr/>
            <p:nvPr/>
          </p:nvSpPr>
          <p:spPr>
            <a:xfrm>
              <a:off x="12795" y="8554"/>
              <a:ext cx="119" cy="1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grpSp>
      <p:grpSp>
        <p:nvGrpSpPr>
          <p:cNvPr id="48" name="Group 47"/>
          <p:cNvGrpSpPr/>
          <p:nvPr/>
        </p:nvGrpSpPr>
        <p:grpSpPr>
          <a:xfrm>
            <a:off x="10526395" y="5991225"/>
            <a:ext cx="367665" cy="368300"/>
            <a:chOff x="12795" y="8554"/>
            <a:chExt cx="579" cy="580"/>
          </a:xfrm>
        </p:grpSpPr>
        <p:sp>
          <p:nvSpPr>
            <p:cNvPr id="49" name="Text Box 48"/>
            <p:cNvSpPr txBox="1"/>
            <p:nvPr/>
          </p:nvSpPr>
          <p:spPr>
            <a:xfrm>
              <a:off x="12846" y="8554"/>
              <a:ext cx="528" cy="580"/>
            </a:xfrm>
            <a:prstGeom prst="rect">
              <a:avLst/>
            </a:prstGeom>
            <a:noFill/>
          </p:spPr>
          <p:txBody>
            <a:bodyPr wrap="none" rtlCol="0" anchor="t">
              <a:spAutoFit/>
            </a:bodyPr>
            <a:p>
              <a:r>
                <a:rPr lang="en-US"/>
                <a:t>P</a:t>
              </a:r>
              <a:endParaRPr lang="en-US"/>
            </a:p>
          </p:txBody>
        </p:sp>
        <p:sp>
          <p:nvSpPr>
            <p:cNvPr id="50" name="Oval 49"/>
            <p:cNvSpPr/>
            <p:nvPr/>
          </p:nvSpPr>
          <p:spPr>
            <a:xfrm>
              <a:off x="12795" y="8554"/>
              <a:ext cx="119" cy="1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grpSp>
      <p:sp>
        <p:nvSpPr>
          <p:cNvPr id="44" name="Text Box 43"/>
          <p:cNvSpPr txBox="1"/>
          <p:nvPr/>
        </p:nvSpPr>
        <p:spPr>
          <a:xfrm>
            <a:off x="8613140" y="2953385"/>
            <a:ext cx="2383155" cy="645160"/>
          </a:xfrm>
          <a:prstGeom prst="rect">
            <a:avLst/>
          </a:prstGeom>
          <a:noFill/>
        </p:spPr>
        <p:txBody>
          <a:bodyPr wrap="none" rtlCol="0" anchor="t">
            <a:spAutoFit/>
          </a:bodyPr>
          <a:p>
            <a:r>
              <a:rPr lang="zh-CN" altLang="en-US">
                <a:sym typeface="+mn-ea"/>
              </a:rPr>
              <a:t>用公式表示：</a:t>
            </a:r>
            <a:endParaRPr lang="zh-CN" altLang="en-US">
              <a:sym typeface="+mn-ea"/>
            </a:endParaRPr>
          </a:p>
          <a:p>
            <a:r>
              <a:rPr lang="en-US" altLang="zh-CN">
                <a:sym typeface="+mn-ea"/>
              </a:rPr>
              <a:t>R</a:t>
            </a:r>
            <a:r>
              <a:rPr lang="en-US" altLang="zh-CN" baseline="-25000">
                <a:sym typeface="+mn-ea"/>
              </a:rPr>
              <a:t>P</a:t>
            </a:r>
            <a:r>
              <a:rPr lang="en-US" altLang="zh-CN">
                <a:sym typeface="+mn-ea"/>
              </a:rPr>
              <a:t>(</a:t>
            </a:r>
            <a:r>
              <a:rPr lang="en-US" altLang="zh-CN">
                <a:sym typeface="+mn-ea"/>
              </a:rPr>
              <a:t>θ)</a:t>
            </a:r>
            <a:r>
              <a:rPr lang="en-US" altLang="zh-CN">
                <a:sym typeface="+mn-ea"/>
              </a:rPr>
              <a:t> </a:t>
            </a:r>
            <a:r>
              <a:rPr lang="en-US" altLang="zh-CN">
                <a:sym typeface="+mn-ea"/>
              </a:rPr>
              <a:t>= T</a:t>
            </a:r>
            <a:r>
              <a:rPr lang="en-US" altLang="zh-CN" baseline="-25000">
                <a:sym typeface="+mn-ea"/>
              </a:rPr>
              <a:t>OP</a:t>
            </a:r>
            <a:r>
              <a:rPr lang="en-US" altLang="zh-CN">
                <a:sym typeface="+mn-ea"/>
              </a:rPr>
              <a:t>R</a:t>
            </a:r>
            <a:r>
              <a:rPr lang="en-US" altLang="zh-CN" baseline="-25000">
                <a:sym typeface="+mn-ea"/>
              </a:rPr>
              <a:t>O</a:t>
            </a:r>
            <a:r>
              <a:rPr lang="en-US" altLang="zh-CN">
                <a:sym typeface="+mn-ea"/>
              </a:rPr>
              <a:t>(θ)</a:t>
            </a:r>
            <a:r>
              <a:rPr lang="en-US" altLang="zh-CN">
                <a:sym typeface="+mn-ea"/>
              </a:rPr>
              <a:t>T</a:t>
            </a:r>
            <a:r>
              <a:rPr lang="en-US" altLang="zh-CN" baseline="-25000">
                <a:sym typeface="+mn-ea"/>
              </a:rPr>
              <a:t>OP</a:t>
            </a:r>
            <a:r>
              <a:rPr lang="en-US" altLang="zh-CN" baseline="30000">
                <a:sym typeface="+mn-ea"/>
              </a:rPr>
              <a:t>-1</a:t>
            </a:r>
            <a:endParaRPr lang="en-US"/>
          </a:p>
        </p:txBody>
      </p:sp>
      <p:grpSp>
        <p:nvGrpSpPr>
          <p:cNvPr id="56" name="Group 55"/>
          <p:cNvGrpSpPr/>
          <p:nvPr/>
        </p:nvGrpSpPr>
        <p:grpSpPr>
          <a:xfrm>
            <a:off x="9902825" y="5043170"/>
            <a:ext cx="393065" cy="368300"/>
            <a:chOff x="12795" y="8554"/>
            <a:chExt cx="619" cy="580"/>
          </a:xfrm>
        </p:grpSpPr>
        <p:sp>
          <p:nvSpPr>
            <p:cNvPr id="57" name="Text Box 56"/>
            <p:cNvSpPr txBox="1"/>
            <p:nvPr/>
          </p:nvSpPr>
          <p:spPr>
            <a:xfrm>
              <a:off x="12846" y="8554"/>
              <a:ext cx="568" cy="580"/>
            </a:xfrm>
            <a:prstGeom prst="rect">
              <a:avLst/>
            </a:prstGeom>
            <a:noFill/>
          </p:spPr>
          <p:txBody>
            <a:bodyPr wrap="none" rtlCol="0" anchor="t">
              <a:spAutoFit/>
            </a:bodyPr>
            <a:p>
              <a:r>
                <a:rPr lang="en-US"/>
                <a:t>O</a:t>
              </a:r>
              <a:endParaRPr lang="en-US"/>
            </a:p>
          </p:txBody>
        </p:sp>
        <p:sp>
          <p:nvSpPr>
            <p:cNvPr id="58" name="Oval 57"/>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63" name="Group 62"/>
          <p:cNvGrpSpPr/>
          <p:nvPr/>
        </p:nvGrpSpPr>
        <p:grpSpPr>
          <a:xfrm>
            <a:off x="1856105" y="6252845"/>
            <a:ext cx="7937500" cy="283210"/>
            <a:chOff x="2923" y="9847"/>
            <a:chExt cx="12500" cy="446"/>
          </a:xfrm>
        </p:grpSpPr>
        <p:sp>
          <p:nvSpPr>
            <p:cNvPr id="59" name="Oval 58"/>
            <p:cNvSpPr/>
            <p:nvPr/>
          </p:nvSpPr>
          <p:spPr>
            <a:xfrm>
              <a:off x="2923" y="9847"/>
              <a:ext cx="447" cy="4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en-US">
                  <a:latin typeface="HYTangMeiRen 45W" panose="00020600040101010101" charset="-122"/>
                  <a:ea typeface="HYTangMeiRen 45W" panose="00020600040101010101" charset="-122"/>
                </a:rPr>
                <a:t>1</a:t>
              </a:r>
              <a:endParaRPr lang="en-US">
                <a:latin typeface="HYTangMeiRen 45W" panose="00020600040101010101" charset="-122"/>
                <a:ea typeface="HYTangMeiRen 45W" panose="00020600040101010101" charset="-122"/>
              </a:endParaRPr>
            </a:p>
          </p:txBody>
        </p:sp>
        <p:sp>
          <p:nvSpPr>
            <p:cNvPr id="60" name="Oval 59"/>
            <p:cNvSpPr/>
            <p:nvPr/>
          </p:nvSpPr>
          <p:spPr>
            <a:xfrm>
              <a:off x="6801" y="9847"/>
              <a:ext cx="447" cy="4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en-US">
                  <a:latin typeface="HYTangMeiRen 45W" panose="00020600040101010101" charset="-122"/>
                  <a:ea typeface="HYTangMeiRen 45W" panose="00020600040101010101" charset="-122"/>
                </a:rPr>
                <a:t>2</a:t>
              </a:r>
              <a:endParaRPr lang="en-US">
                <a:latin typeface="HYTangMeiRen 45W" panose="00020600040101010101" charset="-122"/>
                <a:ea typeface="HYTangMeiRen 45W" panose="00020600040101010101" charset="-122"/>
              </a:endParaRPr>
            </a:p>
          </p:txBody>
        </p:sp>
        <p:sp>
          <p:nvSpPr>
            <p:cNvPr id="61" name="Oval 60"/>
            <p:cNvSpPr/>
            <p:nvPr/>
          </p:nvSpPr>
          <p:spPr>
            <a:xfrm>
              <a:off x="10549" y="9847"/>
              <a:ext cx="447" cy="4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en-US">
                  <a:latin typeface="HYTangMeiRen 45W" panose="00020600040101010101" charset="-122"/>
                  <a:ea typeface="HYTangMeiRen 45W" panose="00020600040101010101" charset="-122"/>
                </a:rPr>
                <a:t>3</a:t>
              </a:r>
              <a:endParaRPr lang="en-US">
                <a:latin typeface="HYTangMeiRen 45W" panose="00020600040101010101" charset="-122"/>
                <a:ea typeface="HYTangMeiRen 45W" panose="00020600040101010101" charset="-122"/>
              </a:endParaRPr>
            </a:p>
          </p:txBody>
        </p:sp>
        <p:sp>
          <p:nvSpPr>
            <p:cNvPr id="62" name="Oval 61"/>
            <p:cNvSpPr/>
            <p:nvPr/>
          </p:nvSpPr>
          <p:spPr>
            <a:xfrm>
              <a:off x="14977" y="9847"/>
              <a:ext cx="447" cy="44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en-US">
                  <a:latin typeface="HYTangMeiRen 45W" panose="00020600040101010101" charset="-122"/>
                  <a:ea typeface="HYTangMeiRen 45W" panose="00020600040101010101" charset="-122"/>
                </a:rPr>
                <a:t>4</a:t>
              </a:r>
              <a:endParaRPr lang="en-US">
                <a:latin typeface="HYTangMeiRen 45W" panose="00020600040101010101" charset="-122"/>
                <a:ea typeface="HYTangMeiRen 45W" panose="00020600040101010101" charset="-122"/>
              </a:endParaRPr>
            </a:p>
          </p:txBody>
        </p:sp>
      </p:gr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如何实现围绕任意点为中心的旋转？</a:t>
            </a:r>
            <a:endParaRPr lang="zh-CN" altLang="en-US"/>
          </a:p>
        </p:txBody>
      </p:sp>
      <p:sp>
        <p:nvSpPr>
          <p:cNvPr id="3" name="Content Placeholder 2"/>
          <p:cNvSpPr>
            <a:spLocks noGrp="1"/>
          </p:cNvSpPr>
          <p:nvPr>
            <p:ph idx="1"/>
          </p:nvPr>
        </p:nvSpPr>
        <p:spPr/>
        <p:txBody>
          <a:bodyPr/>
          <a:p>
            <a:r>
              <a:rPr lang="zh-CN" altLang="en-US">
                <a:sym typeface="+mn-ea"/>
              </a:rPr>
              <a:t>我们刚才的旋转矩阵公式只适用于绕原点旋转，如何实现围绕蓝人脚趾为中心的旋转？</a:t>
            </a:r>
            <a:endParaRPr lang="zh-CN" altLang="en-US">
              <a:sym typeface="+mn-ea"/>
            </a:endParaRPr>
          </a:p>
          <a:p>
            <a:r>
              <a:rPr lang="zh-CN" altLang="en-US"/>
              <a:t>先把蓝人平移到他的</a:t>
            </a:r>
            <a:r>
              <a:rPr lang="zh-CN" altLang="en-US">
                <a:sym typeface="+mn-ea"/>
              </a:rPr>
              <a:t>脚趾和</a:t>
            </a:r>
            <a:r>
              <a:rPr lang="zh-CN" altLang="en-US"/>
              <a:t>原点重合，进行绕原点指定角度数的旋转，最后平移回原位。</a:t>
            </a:r>
            <a:endParaRPr lang="en-US" altLang="zh-CN" baseline="30000"/>
          </a:p>
        </p:txBody>
      </p:sp>
      <p:grpSp>
        <p:nvGrpSpPr>
          <p:cNvPr id="13" name="Group 12"/>
          <p:cNvGrpSpPr/>
          <p:nvPr/>
        </p:nvGrpSpPr>
        <p:grpSpPr>
          <a:xfrm>
            <a:off x="1351915" y="3744595"/>
            <a:ext cx="1311275" cy="2286000"/>
            <a:chOff x="14865" y="6201"/>
            <a:chExt cx="2126" cy="3706"/>
          </a:xfrm>
        </p:grpSpPr>
        <p:sp>
          <p:nvSpPr>
            <p:cNvPr id="14" name="Smiley Face 13"/>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Rectangles 14"/>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6" name="Straight Connector 15"/>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1960245" y="5043170"/>
            <a:ext cx="393065" cy="368300"/>
            <a:chOff x="12795" y="8554"/>
            <a:chExt cx="619" cy="580"/>
          </a:xfrm>
        </p:grpSpPr>
        <p:sp>
          <p:nvSpPr>
            <p:cNvPr id="28" name="Text Box 27"/>
            <p:cNvSpPr txBox="1"/>
            <p:nvPr/>
          </p:nvSpPr>
          <p:spPr>
            <a:xfrm>
              <a:off x="12846" y="8554"/>
              <a:ext cx="568" cy="580"/>
            </a:xfrm>
            <a:prstGeom prst="rect">
              <a:avLst/>
            </a:prstGeom>
            <a:noFill/>
          </p:spPr>
          <p:txBody>
            <a:bodyPr wrap="none" rtlCol="0" anchor="t">
              <a:spAutoFit/>
            </a:bodyPr>
            <a:p>
              <a:r>
                <a:rPr lang="en-US"/>
                <a:t>O</a:t>
              </a:r>
              <a:endParaRPr lang="en-US"/>
            </a:p>
          </p:txBody>
        </p:sp>
        <p:sp>
          <p:nvSpPr>
            <p:cNvPr id="29" name="Oval 28"/>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4" name="Group 3"/>
          <p:cNvGrpSpPr/>
          <p:nvPr/>
        </p:nvGrpSpPr>
        <p:grpSpPr>
          <a:xfrm>
            <a:off x="3776980" y="2794635"/>
            <a:ext cx="1311275" cy="2286000"/>
            <a:chOff x="14865" y="6201"/>
            <a:chExt cx="2126" cy="3706"/>
          </a:xfrm>
        </p:grpSpPr>
        <p:sp>
          <p:nvSpPr>
            <p:cNvPr id="5" name="Smiley Face 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7" name="Straight Connector 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5042535" y="5043170"/>
            <a:ext cx="393065" cy="368300"/>
            <a:chOff x="12795" y="8554"/>
            <a:chExt cx="619" cy="580"/>
          </a:xfrm>
        </p:grpSpPr>
        <p:sp>
          <p:nvSpPr>
            <p:cNvPr id="12" name="Text Box 11"/>
            <p:cNvSpPr txBox="1"/>
            <p:nvPr/>
          </p:nvSpPr>
          <p:spPr>
            <a:xfrm>
              <a:off x="12846" y="8554"/>
              <a:ext cx="568" cy="580"/>
            </a:xfrm>
            <a:prstGeom prst="rect">
              <a:avLst/>
            </a:prstGeom>
            <a:noFill/>
          </p:spPr>
          <p:txBody>
            <a:bodyPr wrap="none" rtlCol="0" anchor="t">
              <a:spAutoFit/>
            </a:bodyPr>
            <a:p>
              <a:r>
                <a:rPr lang="en-US"/>
                <a:t>O</a:t>
              </a:r>
              <a:endParaRPr lang="en-US"/>
            </a:p>
          </p:txBody>
        </p:sp>
        <p:sp>
          <p:nvSpPr>
            <p:cNvPr id="17" name="Oval 16"/>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18" name="Group 17"/>
          <p:cNvGrpSpPr/>
          <p:nvPr/>
        </p:nvGrpSpPr>
        <p:grpSpPr>
          <a:xfrm rot="19920000">
            <a:off x="5955665" y="3239135"/>
            <a:ext cx="1311275" cy="2286000"/>
            <a:chOff x="14865" y="6201"/>
            <a:chExt cx="2126" cy="3706"/>
          </a:xfrm>
        </p:grpSpPr>
        <p:sp>
          <p:nvSpPr>
            <p:cNvPr id="19" name="Smiley Face 18"/>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 name="Rectangles 19"/>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Connector 20"/>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7673340" y="5043170"/>
            <a:ext cx="393065" cy="368300"/>
            <a:chOff x="12795" y="8554"/>
            <a:chExt cx="619" cy="580"/>
          </a:xfrm>
        </p:grpSpPr>
        <p:sp>
          <p:nvSpPr>
            <p:cNvPr id="32" name="Text Box 31"/>
            <p:cNvSpPr txBox="1"/>
            <p:nvPr/>
          </p:nvSpPr>
          <p:spPr>
            <a:xfrm>
              <a:off x="12846" y="8554"/>
              <a:ext cx="568" cy="580"/>
            </a:xfrm>
            <a:prstGeom prst="rect">
              <a:avLst/>
            </a:prstGeom>
            <a:noFill/>
          </p:spPr>
          <p:txBody>
            <a:bodyPr wrap="none" rtlCol="0" anchor="t">
              <a:spAutoFit/>
            </a:bodyPr>
            <a:p>
              <a:r>
                <a:rPr lang="en-US"/>
                <a:t>O</a:t>
              </a:r>
              <a:endParaRPr lang="en-US"/>
            </a:p>
          </p:txBody>
        </p:sp>
        <p:sp>
          <p:nvSpPr>
            <p:cNvPr id="33" name="Oval 32"/>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34" name="Group 33"/>
          <p:cNvGrpSpPr/>
          <p:nvPr/>
        </p:nvGrpSpPr>
        <p:grpSpPr>
          <a:xfrm rot="19920000">
            <a:off x="8769350" y="4179570"/>
            <a:ext cx="1311275" cy="2286000"/>
            <a:chOff x="14865" y="6201"/>
            <a:chExt cx="2126" cy="3706"/>
          </a:xfrm>
        </p:grpSpPr>
        <p:sp>
          <p:nvSpPr>
            <p:cNvPr id="35" name="Smiley Face 3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Rectangles 3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7" name="Straight Connector 3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9902825" y="5043170"/>
            <a:ext cx="393065" cy="368300"/>
            <a:chOff x="12795" y="8554"/>
            <a:chExt cx="619" cy="580"/>
          </a:xfrm>
        </p:grpSpPr>
        <p:sp>
          <p:nvSpPr>
            <p:cNvPr id="42" name="Text Box 41"/>
            <p:cNvSpPr txBox="1"/>
            <p:nvPr/>
          </p:nvSpPr>
          <p:spPr>
            <a:xfrm>
              <a:off x="12846" y="8554"/>
              <a:ext cx="568" cy="580"/>
            </a:xfrm>
            <a:prstGeom prst="rect">
              <a:avLst/>
            </a:prstGeom>
            <a:noFill/>
          </p:spPr>
          <p:txBody>
            <a:bodyPr wrap="none" rtlCol="0" anchor="t">
              <a:spAutoFit/>
            </a:bodyPr>
            <a:p>
              <a:r>
                <a:rPr lang="en-US"/>
                <a:t>O</a:t>
              </a:r>
              <a:endParaRPr lang="en-US"/>
            </a:p>
          </p:txBody>
        </p:sp>
        <p:sp>
          <p:nvSpPr>
            <p:cNvPr id="43" name="Oval 42"/>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45" name="Group 44"/>
          <p:cNvGrpSpPr/>
          <p:nvPr/>
        </p:nvGrpSpPr>
        <p:grpSpPr>
          <a:xfrm>
            <a:off x="2600325" y="5991225"/>
            <a:ext cx="367665" cy="368300"/>
            <a:chOff x="12795" y="8554"/>
            <a:chExt cx="579" cy="580"/>
          </a:xfrm>
        </p:grpSpPr>
        <p:sp>
          <p:nvSpPr>
            <p:cNvPr id="46" name="Text Box 45"/>
            <p:cNvSpPr txBox="1"/>
            <p:nvPr/>
          </p:nvSpPr>
          <p:spPr>
            <a:xfrm>
              <a:off x="12846" y="8554"/>
              <a:ext cx="528" cy="580"/>
            </a:xfrm>
            <a:prstGeom prst="rect">
              <a:avLst/>
            </a:prstGeom>
            <a:noFill/>
          </p:spPr>
          <p:txBody>
            <a:bodyPr wrap="none" rtlCol="0" anchor="t">
              <a:spAutoFit/>
            </a:bodyPr>
            <a:p>
              <a:r>
                <a:rPr lang="en-US"/>
                <a:t>P</a:t>
              </a:r>
              <a:endParaRPr lang="en-US"/>
            </a:p>
          </p:txBody>
        </p:sp>
        <p:sp>
          <p:nvSpPr>
            <p:cNvPr id="47" name="Oval 46"/>
            <p:cNvSpPr/>
            <p:nvPr/>
          </p:nvSpPr>
          <p:spPr>
            <a:xfrm>
              <a:off x="12795" y="8554"/>
              <a:ext cx="119" cy="1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grpSp>
      <p:grpSp>
        <p:nvGrpSpPr>
          <p:cNvPr id="48" name="Group 47"/>
          <p:cNvGrpSpPr/>
          <p:nvPr/>
        </p:nvGrpSpPr>
        <p:grpSpPr>
          <a:xfrm>
            <a:off x="10526395" y="5991225"/>
            <a:ext cx="367665" cy="368300"/>
            <a:chOff x="12795" y="8554"/>
            <a:chExt cx="579" cy="580"/>
          </a:xfrm>
        </p:grpSpPr>
        <p:sp>
          <p:nvSpPr>
            <p:cNvPr id="49" name="Text Box 48"/>
            <p:cNvSpPr txBox="1"/>
            <p:nvPr/>
          </p:nvSpPr>
          <p:spPr>
            <a:xfrm>
              <a:off x="12846" y="8554"/>
              <a:ext cx="528" cy="580"/>
            </a:xfrm>
            <a:prstGeom prst="rect">
              <a:avLst/>
            </a:prstGeom>
            <a:noFill/>
          </p:spPr>
          <p:txBody>
            <a:bodyPr wrap="none" rtlCol="0" anchor="t">
              <a:spAutoFit/>
            </a:bodyPr>
            <a:p>
              <a:r>
                <a:rPr lang="en-US"/>
                <a:t>P</a:t>
              </a:r>
              <a:endParaRPr lang="en-US"/>
            </a:p>
          </p:txBody>
        </p:sp>
        <p:sp>
          <p:nvSpPr>
            <p:cNvPr id="50" name="Oval 49"/>
            <p:cNvSpPr/>
            <p:nvPr/>
          </p:nvSpPr>
          <p:spPr>
            <a:xfrm>
              <a:off x="12795" y="8554"/>
              <a:ext cx="119" cy="11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grpSp>
      <p:sp>
        <p:nvSpPr>
          <p:cNvPr id="44" name="Text Box 43"/>
          <p:cNvSpPr txBox="1"/>
          <p:nvPr/>
        </p:nvSpPr>
        <p:spPr>
          <a:xfrm>
            <a:off x="8613140" y="2953385"/>
            <a:ext cx="2383155" cy="645160"/>
          </a:xfrm>
          <a:prstGeom prst="rect">
            <a:avLst/>
          </a:prstGeom>
          <a:noFill/>
        </p:spPr>
        <p:txBody>
          <a:bodyPr wrap="none" rtlCol="0" anchor="t">
            <a:spAutoFit/>
          </a:bodyPr>
          <a:p>
            <a:r>
              <a:rPr lang="zh-CN" altLang="en-US">
                <a:sym typeface="+mn-ea"/>
              </a:rPr>
              <a:t>用公式表示：</a:t>
            </a:r>
            <a:endParaRPr lang="zh-CN" altLang="en-US">
              <a:sym typeface="+mn-ea"/>
            </a:endParaRPr>
          </a:p>
          <a:p>
            <a:r>
              <a:rPr lang="en-US" altLang="zh-CN">
                <a:sym typeface="+mn-ea"/>
              </a:rPr>
              <a:t>R</a:t>
            </a:r>
            <a:r>
              <a:rPr lang="en-US" altLang="zh-CN" baseline="-25000">
                <a:sym typeface="+mn-ea"/>
              </a:rPr>
              <a:t>P</a:t>
            </a:r>
            <a:r>
              <a:rPr lang="en-US" altLang="zh-CN">
                <a:sym typeface="+mn-ea"/>
              </a:rPr>
              <a:t>(</a:t>
            </a:r>
            <a:r>
              <a:rPr lang="en-US" altLang="zh-CN">
                <a:sym typeface="+mn-ea"/>
              </a:rPr>
              <a:t>θ)</a:t>
            </a:r>
            <a:r>
              <a:rPr lang="en-US" altLang="zh-CN">
                <a:sym typeface="+mn-ea"/>
              </a:rPr>
              <a:t> </a:t>
            </a:r>
            <a:r>
              <a:rPr lang="en-US" altLang="zh-CN">
                <a:sym typeface="+mn-ea"/>
              </a:rPr>
              <a:t>= T</a:t>
            </a:r>
            <a:r>
              <a:rPr lang="en-US" altLang="zh-CN" baseline="-25000">
                <a:sym typeface="+mn-ea"/>
              </a:rPr>
              <a:t>OP</a:t>
            </a:r>
            <a:r>
              <a:rPr lang="en-US" altLang="zh-CN">
                <a:sym typeface="+mn-ea"/>
              </a:rPr>
              <a:t>R</a:t>
            </a:r>
            <a:r>
              <a:rPr lang="en-US" altLang="zh-CN" baseline="-25000">
                <a:sym typeface="+mn-ea"/>
              </a:rPr>
              <a:t>O</a:t>
            </a:r>
            <a:r>
              <a:rPr lang="en-US" altLang="zh-CN">
                <a:sym typeface="+mn-ea"/>
              </a:rPr>
              <a:t>(θ)</a:t>
            </a:r>
            <a:r>
              <a:rPr lang="en-US" altLang="zh-CN">
                <a:sym typeface="+mn-ea"/>
              </a:rPr>
              <a:t>T</a:t>
            </a:r>
            <a:r>
              <a:rPr lang="en-US" altLang="zh-CN" baseline="-25000">
                <a:sym typeface="+mn-ea"/>
              </a:rPr>
              <a:t>OP</a:t>
            </a:r>
            <a:r>
              <a:rPr lang="en-US" altLang="zh-CN" baseline="30000">
                <a:sym typeface="+mn-ea"/>
              </a:rPr>
              <a:t>-1</a:t>
            </a:r>
            <a:endParaRPr lang="en-US"/>
          </a:p>
        </p:txBody>
      </p:sp>
      <p:grpSp>
        <p:nvGrpSpPr>
          <p:cNvPr id="59" name="Group 58"/>
          <p:cNvGrpSpPr/>
          <p:nvPr/>
        </p:nvGrpSpPr>
        <p:grpSpPr>
          <a:xfrm>
            <a:off x="2286000" y="4800600"/>
            <a:ext cx="9048750" cy="1233170"/>
            <a:chOff x="3600" y="7560"/>
            <a:chExt cx="14250" cy="1942"/>
          </a:xfrm>
        </p:grpSpPr>
        <p:grpSp>
          <p:nvGrpSpPr>
            <p:cNvPr id="55" name="Group 54"/>
            <p:cNvGrpSpPr/>
            <p:nvPr/>
          </p:nvGrpSpPr>
          <p:grpSpPr>
            <a:xfrm>
              <a:off x="3600" y="7560"/>
              <a:ext cx="14250" cy="1942"/>
              <a:chOff x="3600" y="7560"/>
              <a:chExt cx="14250" cy="1942"/>
            </a:xfrm>
          </p:grpSpPr>
          <mc:AlternateContent xmlns:mc="http://schemas.openxmlformats.org/markup-compatibility/2006" xmlns:p14="http://schemas.microsoft.com/office/powerpoint/2010/main">
            <mc:Choice Requires="p14">
              <p:contentPart r:id="rId1" p14:bwMode="auto">
                <p14:nvContentPartPr>
                  <p14:cNvPr id="51" name="Ink 50"/>
                  <p14:cNvContentPartPr/>
                  <p14:nvPr/>
                </p14:nvContentPartPr>
                <p14:xfrm>
                  <a:off x="3615" y="7642"/>
                  <a:ext cx="1335" cy="1845"/>
                </p14:xfrm>
              </p:contentPart>
            </mc:Choice>
            <mc:Fallback xmlns="">
              <p:pic>
                <p:nvPicPr>
                  <p:cNvPr id="51" name="Ink 50"/>
                </p:nvPicPr>
                <p:blipFill>
                  <a:blip r:embed="rId2"/>
                </p:blipFill>
                <p:spPr>
                  <a:xfrm>
                    <a:off x="3615" y="7642"/>
                    <a:ext cx="1335" cy="184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2" name="Ink 51"/>
                  <p14:cNvContentPartPr/>
                  <p14:nvPr/>
                </p14:nvContentPartPr>
                <p14:xfrm>
                  <a:off x="3600" y="7560"/>
                  <a:ext cx="277" cy="375"/>
                </p14:xfrm>
              </p:contentPart>
            </mc:Choice>
            <mc:Fallback xmlns="">
              <p:pic>
                <p:nvPicPr>
                  <p:cNvPr id="52" name="Ink 51"/>
                </p:nvPicPr>
                <p:blipFill>
                  <a:blip r:embed="rId4"/>
                </p:blipFill>
                <p:spPr>
                  <a:xfrm>
                    <a:off x="3600" y="7560"/>
                    <a:ext cx="277" cy="37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3" name="Ink 52"/>
                  <p14:cNvContentPartPr/>
                  <p14:nvPr/>
                </p14:nvContentPartPr>
                <p14:xfrm>
                  <a:off x="16522" y="7732"/>
                  <a:ext cx="1328" cy="1770"/>
                </p14:xfrm>
              </p:contentPart>
            </mc:Choice>
            <mc:Fallback xmlns="">
              <p:pic>
                <p:nvPicPr>
                  <p:cNvPr id="53" name="Ink 52"/>
                </p:nvPicPr>
                <p:blipFill>
                  <a:blip r:embed="rId6"/>
                </p:blipFill>
                <p:spPr>
                  <a:xfrm>
                    <a:off x="16522" y="7732"/>
                    <a:ext cx="1328" cy="177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4" name="Ink 53"/>
                  <p14:cNvContentPartPr/>
                  <p14:nvPr/>
                </p14:nvContentPartPr>
                <p14:xfrm>
                  <a:off x="17557" y="9195"/>
                  <a:ext cx="278" cy="292"/>
                </p14:xfrm>
              </p:contentPart>
            </mc:Choice>
            <mc:Fallback xmlns="">
              <p:pic>
                <p:nvPicPr>
                  <p:cNvPr id="54" name="Ink 53"/>
                </p:nvPicPr>
                <p:blipFill>
                  <a:blip r:embed="rId8"/>
                </p:blipFill>
                <p:spPr>
                  <a:xfrm>
                    <a:off x="17557" y="9195"/>
                    <a:ext cx="278" cy="292"/>
                  </a:xfrm>
                  <a:prstGeom prst="rect"/>
                </p:spPr>
              </p:pic>
            </mc:Fallback>
          </mc:AlternateContent>
        </p:grpSp>
        <p:grpSp>
          <p:nvGrpSpPr>
            <p:cNvPr id="58" name="Group 57"/>
            <p:cNvGrpSpPr/>
            <p:nvPr/>
          </p:nvGrpSpPr>
          <p:grpSpPr>
            <a:xfrm>
              <a:off x="7237" y="7590"/>
              <a:ext cx="1133" cy="510"/>
              <a:chOff x="7237" y="7590"/>
              <a:chExt cx="1133" cy="510"/>
            </a:xfrm>
          </p:grpSpPr>
          <mc:AlternateContent xmlns:mc="http://schemas.openxmlformats.org/markup-compatibility/2006" xmlns:p14="http://schemas.microsoft.com/office/powerpoint/2010/main">
            <mc:Choice Requires="p14">
              <p:contentPart r:id="rId9" p14:bwMode="auto">
                <p14:nvContentPartPr>
                  <p14:cNvPr id="56" name="Ink 55"/>
                  <p14:cNvContentPartPr/>
                  <p14:nvPr/>
                </p14:nvContentPartPr>
                <p14:xfrm>
                  <a:off x="7372" y="7590"/>
                  <a:ext cx="998" cy="375"/>
                </p14:xfrm>
              </p:contentPart>
            </mc:Choice>
            <mc:Fallback xmlns="">
              <p:pic>
                <p:nvPicPr>
                  <p:cNvPr id="56" name="Ink 55"/>
                </p:nvPicPr>
                <p:blipFill>
                  <a:blip r:embed="rId10"/>
                </p:blipFill>
                <p:spPr>
                  <a:xfrm>
                    <a:off x="7372" y="7590"/>
                    <a:ext cx="998" cy="37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57" name="Ink 56"/>
                  <p14:cNvContentPartPr/>
                  <p14:nvPr/>
                </p14:nvContentPartPr>
                <p14:xfrm>
                  <a:off x="7237" y="7860"/>
                  <a:ext cx="443" cy="240"/>
                </p14:xfrm>
              </p:contentPart>
            </mc:Choice>
            <mc:Fallback xmlns="">
              <p:pic>
                <p:nvPicPr>
                  <p:cNvPr id="57" name="Ink 56"/>
                </p:nvPicPr>
                <p:blipFill>
                  <a:blip r:embed="rId12"/>
                </p:blipFill>
                <p:spPr>
                  <a:xfrm>
                    <a:off x="7237" y="7860"/>
                    <a:ext cx="443" cy="240"/>
                  </a:xfrm>
                  <a:prstGeom prst="rect"/>
                </p:spPr>
              </p:pic>
            </mc:Fallback>
          </mc:AlternateContent>
        </p:grpSp>
      </p:grpSp>
      <p:sp>
        <p:nvSpPr>
          <p:cNvPr id="60" name="Oval Callout 59"/>
          <p:cNvSpPr/>
          <p:nvPr/>
        </p:nvSpPr>
        <p:spPr>
          <a:xfrm>
            <a:off x="6485255" y="5544812"/>
            <a:ext cx="2647315" cy="1240171"/>
          </a:xfrm>
          <a:prstGeom prst="wedgeEllipseCallout">
            <a:avLst>
              <a:gd name="adj1" fmla="val 38837"/>
              <a:gd name="adj2" fmla="val -6037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900">
                <a:latin typeface="HYTangMeiRen 85W" panose="00020600040101010101" charset="-122"/>
                <a:ea typeface="HYTangMeiRen 85W" panose="00020600040101010101" charset="-122"/>
              </a:rPr>
              <a:t>魔方爱好者想必都很熟悉</a:t>
            </a:r>
            <a:r>
              <a:rPr lang="en-US" altLang="zh-CN" sz="1900">
                <a:latin typeface="HYTangMeiRen 85W" panose="00020600040101010101" charset="-122"/>
                <a:ea typeface="HYTangMeiRen 85W" panose="00020600040101010101" charset="-122"/>
              </a:rPr>
              <a:t> TRT</a:t>
            </a:r>
            <a:r>
              <a:rPr lang="en-US" altLang="zh-CN" sz="1900" baseline="30000">
                <a:latin typeface="HYTangMeiRen 85W" panose="00020600040101010101" charset="-122"/>
                <a:ea typeface="HYTangMeiRen 85W" panose="00020600040101010101" charset="-122"/>
              </a:rPr>
              <a:t>-1</a:t>
            </a:r>
            <a:r>
              <a:rPr lang="en-US" altLang="zh-CN" sz="1900">
                <a:latin typeface="HYTangMeiRen 85W" panose="00020600040101010101" charset="-122"/>
                <a:ea typeface="HYTangMeiRen 85W" panose="00020600040101010101" charset="-122"/>
              </a:rPr>
              <a:t> </a:t>
            </a:r>
            <a:r>
              <a:rPr lang="zh-CN" altLang="en-US" sz="1900">
                <a:latin typeface="HYTangMeiRen 85W" panose="00020600040101010101" charset="-122"/>
                <a:ea typeface="HYTangMeiRen 85W" panose="00020600040101010101" charset="-122"/>
                <a:sym typeface="+mn-ea"/>
              </a:rPr>
              <a:t>这种</a:t>
            </a:r>
            <a:r>
              <a:rPr lang="zh-CN" altLang="en-US" sz="1900">
                <a:latin typeface="HYTangMeiRen 85W" panose="00020600040101010101" charset="-122"/>
                <a:ea typeface="HYTangMeiRen 85W" panose="00020600040101010101" charset="-122"/>
              </a:rPr>
              <a:t>常规操作了</a:t>
            </a:r>
            <a:endParaRPr lang="zh-CN" altLang="en-US" sz="19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700"/>
                                  </p:stCondLst>
                                  <p:childTnLst>
                                    <p:set>
                                      <p:cBhvr>
                                        <p:cTn id="6" dur="1" fill="hold">
                                          <p:stCondLst>
                                            <p:cond delay="0"/>
                                          </p:stCondLst>
                                        </p:cTn>
                                        <p:tgtEl>
                                          <p:spTgt spid="60"/>
                                        </p:tgtEl>
                                        <p:attrNameLst>
                                          <p:attrName>style.visibility</p:attrName>
                                        </p:attrNameLst>
                                      </p:cBhvr>
                                      <p:to>
                                        <p:strVal val="visible"/>
                                      </p:to>
                                    </p:set>
                                    <p:anim calcmode="lin" valueType="num">
                                      <p:cBhvr>
                                        <p:cTn id="7" dur="1000" fill="hold"/>
                                        <p:tgtEl>
                                          <p:spTgt spid="60"/>
                                        </p:tgtEl>
                                        <p:attrNameLst>
                                          <p:attrName>ppt_w</p:attrName>
                                        </p:attrNameLst>
                                      </p:cBhvr>
                                      <p:tavLst>
                                        <p:tav tm="0">
                                          <p:val>
                                            <p:strVal val="#ppt_w*0.70"/>
                                          </p:val>
                                        </p:tav>
                                        <p:tav tm="100000">
                                          <p:val>
                                            <p:strVal val="#ppt_w"/>
                                          </p:val>
                                        </p:tav>
                                      </p:tavLst>
                                    </p:anim>
                                    <p:anim calcmode="lin" valueType="num">
                                      <p:cBhvr>
                                        <p:cTn id="8" dur="1000" fill="hold"/>
                                        <p:tgtEl>
                                          <p:spTgt spid="60"/>
                                        </p:tgtEl>
                                        <p:attrNameLst>
                                          <p:attrName>ppt_h</p:attrName>
                                        </p:attrNameLst>
                                      </p:cBhvr>
                                      <p:tavLst>
                                        <p:tav tm="0">
                                          <p:val>
                                            <p:strVal val="#ppt_h"/>
                                          </p:val>
                                        </p:tav>
                                        <p:tav tm="100000">
                                          <p:val>
                                            <p:strVal val="#ppt_h"/>
                                          </p:val>
                                        </p:tav>
                                      </p:tavLst>
                                    </p:anim>
                                    <p:animEffect transition="in" filter="fade">
                                      <p:cBhvr>
                                        <p:cTn id="9"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先缩放后旋转</a:t>
            </a:r>
            <a:endParaRPr lang="zh-CN" altLang="en-US"/>
          </a:p>
        </p:txBody>
      </p:sp>
      <p:grpSp>
        <p:nvGrpSpPr>
          <p:cNvPr id="23" name="Group 22"/>
          <p:cNvGrpSpPr/>
          <p:nvPr/>
        </p:nvGrpSpPr>
        <p:grpSpPr>
          <a:xfrm>
            <a:off x="1584325" y="3524250"/>
            <a:ext cx="1096645" cy="1911985"/>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689350" y="3604260"/>
            <a:ext cx="1739900" cy="1911985"/>
            <a:chOff x="14865" y="6201"/>
            <a:chExt cx="2126" cy="3706"/>
          </a:xfrm>
        </p:grpSpPr>
        <p:sp>
          <p:nvSpPr>
            <p:cNvPr id="5" name="Smiley Face 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7" name="Straight Connector 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9020000">
            <a:off x="6414135" y="3529965"/>
            <a:ext cx="1739900" cy="1911985"/>
            <a:chOff x="14865" y="6201"/>
            <a:chExt cx="2126" cy="3706"/>
          </a:xfrm>
        </p:grpSpPr>
        <p:sp>
          <p:nvSpPr>
            <p:cNvPr id="12" name="Smiley Face 11"/>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4" name="Straight Connector 13"/>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3" name="Oval Callout 42"/>
          <p:cNvSpPr/>
          <p:nvPr/>
        </p:nvSpPr>
        <p:spPr>
          <a:xfrm>
            <a:off x="6475730" y="2381490"/>
            <a:ext cx="2258695" cy="870105"/>
          </a:xfrm>
          <a:prstGeom prst="wedgeEllipseCallout">
            <a:avLst>
              <a:gd name="adj1" fmla="val -10612"/>
              <a:gd name="adj2" fmla="val 79873"/>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我是个斜过来的胖纸</a:t>
            </a:r>
            <a:r>
              <a:rPr lang="en-US" altLang="zh-CN" sz="2000">
                <a:latin typeface="HYTangMeiRen 85W" panose="00020600040101010101" charset="-122"/>
                <a:ea typeface="HYTangMeiRen 85W" panose="00020600040101010101" charset="-122"/>
              </a:rPr>
              <a:t>^_^</a:t>
            </a:r>
            <a:endParaRPr lang="en-US" altLang="zh-CN" sz="2000">
              <a:latin typeface="HYTangMeiRen 85W" panose="00020600040101010101" charset="-122"/>
              <a:ea typeface="HYTangMeiRen 85W" panose="00020600040101010101" charset="-122"/>
            </a:endParaRPr>
          </a:p>
        </p:txBody>
      </p:sp>
      <p:sp>
        <p:nvSpPr>
          <p:cNvPr id="25" name="Text Box 24"/>
          <p:cNvSpPr txBox="1"/>
          <p:nvPr/>
        </p:nvSpPr>
        <p:spPr>
          <a:xfrm>
            <a:off x="541020" y="1689100"/>
            <a:ext cx="2519680" cy="368300"/>
          </a:xfrm>
          <a:prstGeom prst="rect">
            <a:avLst/>
          </a:prstGeom>
          <a:noFill/>
        </p:spPr>
        <p:txBody>
          <a:bodyPr wrap="none" rtlCol="0" anchor="t">
            <a:spAutoFit/>
          </a:bodyPr>
          <a:p>
            <a:r>
              <a:rPr lang="zh-CN" altLang="en-US">
                <a:sym typeface="+mn-ea"/>
              </a:rPr>
              <a:t>先</a:t>
            </a:r>
            <a:r>
              <a:rPr lang="en-US" altLang="zh-CN">
                <a:sym typeface="+mn-ea"/>
              </a:rPr>
              <a:t> S </a:t>
            </a:r>
            <a:r>
              <a:rPr lang="zh-CN" altLang="en-US">
                <a:sym typeface="+mn-ea"/>
              </a:rPr>
              <a:t>后</a:t>
            </a:r>
            <a:r>
              <a:rPr lang="en-US" altLang="zh-CN">
                <a:sym typeface="+mn-ea"/>
              </a:rPr>
              <a:t> R</a:t>
            </a:r>
            <a:r>
              <a:rPr lang="zh-CN" altLang="en-US">
                <a:sym typeface="+mn-ea"/>
              </a:rPr>
              <a:t>（正确做法）</a:t>
            </a: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先</a:t>
            </a:r>
            <a:r>
              <a:rPr lang="zh-CN" altLang="en-US">
                <a:sym typeface="+mn-ea"/>
              </a:rPr>
              <a:t>旋转后</a:t>
            </a:r>
            <a:r>
              <a:rPr lang="zh-CN" altLang="en-US"/>
              <a:t>缩放</a:t>
            </a:r>
            <a:endParaRPr lang="zh-CN" altLang="en-US"/>
          </a:p>
        </p:txBody>
      </p:sp>
      <p:grpSp>
        <p:nvGrpSpPr>
          <p:cNvPr id="23" name="Group 22"/>
          <p:cNvGrpSpPr/>
          <p:nvPr/>
        </p:nvGrpSpPr>
        <p:grpSpPr>
          <a:xfrm>
            <a:off x="1584325" y="3524250"/>
            <a:ext cx="1096645" cy="1911985"/>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032885" y="3495040"/>
            <a:ext cx="1096010" cy="1911350"/>
            <a:chOff x="6351" y="5504"/>
            <a:chExt cx="1726" cy="3010"/>
          </a:xfrm>
        </p:grpSpPr>
        <p:grpSp>
          <p:nvGrpSpPr>
            <p:cNvPr id="3" name="Group 2"/>
            <p:cNvGrpSpPr/>
            <p:nvPr/>
          </p:nvGrpSpPr>
          <p:grpSpPr>
            <a:xfrm rot="19680000">
              <a:off x="6351" y="5504"/>
              <a:ext cx="1727" cy="3011"/>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7324" y="7360"/>
              <a:ext cx="97" cy="60"/>
            </a:xfrm>
            <a:prstGeom prst="line">
              <a:avLst/>
            </a:prstGeom>
            <a:ln>
              <a:noFill/>
            </a:ln>
          </p:spPr>
          <p:style>
            <a:lnRef idx="1">
              <a:schemeClr val="accent1"/>
            </a:lnRef>
            <a:fillRef idx="0">
              <a:schemeClr val="accent1"/>
            </a:fillRef>
            <a:effectRef idx="0">
              <a:schemeClr val="accent1"/>
            </a:effectRef>
            <a:fontRef idx="minor">
              <a:schemeClr val="tx1"/>
            </a:fontRef>
          </p:style>
        </p:cxnSp>
      </p:grpSp>
      <p:pic>
        <p:nvPicPr>
          <p:cNvPr id="42" name="Picture 41"/>
          <p:cNvPicPr>
            <a:picLocks noChangeAspect="1"/>
          </p:cNvPicPr>
          <p:nvPr/>
        </p:nvPicPr>
        <p:blipFill>
          <a:blip r:embed="rId1"/>
          <a:stretch>
            <a:fillRect/>
          </a:stretch>
        </p:blipFill>
        <p:spPr>
          <a:xfrm>
            <a:off x="5692140" y="3325495"/>
            <a:ext cx="3322320" cy="2217420"/>
          </a:xfrm>
          <a:prstGeom prst="rect">
            <a:avLst/>
          </a:prstGeom>
        </p:spPr>
      </p:pic>
      <p:sp>
        <p:nvSpPr>
          <p:cNvPr id="43" name="Oval Callout 42"/>
          <p:cNvSpPr/>
          <p:nvPr/>
        </p:nvSpPr>
        <p:spPr>
          <a:xfrm>
            <a:off x="6475730" y="2336222"/>
            <a:ext cx="2258695" cy="960641"/>
          </a:xfrm>
          <a:prstGeom prst="wedgeEllipseCallout">
            <a:avLst>
              <a:gd name="adj1" fmla="val -10612"/>
              <a:gd name="adj2" fmla="val 79873"/>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我肿么变成平行四边形了！</a:t>
            </a:r>
            <a:endParaRPr lang="zh-CN" sz="2000">
              <a:latin typeface="HYTangMeiRen 85W" panose="00020600040101010101" charset="-122"/>
              <a:ea typeface="HYTangMeiRen 85W" panose="00020600040101010101" charset="-122"/>
            </a:endParaRPr>
          </a:p>
        </p:txBody>
      </p:sp>
      <p:sp>
        <p:nvSpPr>
          <p:cNvPr id="44" name="Text Box 43"/>
          <p:cNvSpPr txBox="1"/>
          <p:nvPr/>
        </p:nvSpPr>
        <p:spPr>
          <a:xfrm>
            <a:off x="541020" y="1689100"/>
            <a:ext cx="2519680" cy="368300"/>
          </a:xfrm>
          <a:prstGeom prst="rect">
            <a:avLst/>
          </a:prstGeom>
          <a:noFill/>
        </p:spPr>
        <p:txBody>
          <a:bodyPr wrap="none" rtlCol="0" anchor="t">
            <a:spAutoFit/>
          </a:bodyPr>
          <a:p>
            <a:r>
              <a:rPr lang="zh-CN" altLang="en-US">
                <a:sym typeface="+mn-ea"/>
              </a:rPr>
              <a:t>先</a:t>
            </a:r>
            <a:r>
              <a:rPr lang="en-US" altLang="zh-CN">
                <a:sym typeface="+mn-ea"/>
              </a:rPr>
              <a:t> R </a:t>
            </a:r>
            <a:r>
              <a:rPr lang="zh-CN" altLang="en-US">
                <a:sym typeface="+mn-ea"/>
              </a:rPr>
              <a:t>后</a:t>
            </a:r>
            <a:r>
              <a:rPr lang="en-US" altLang="zh-CN">
                <a:sym typeface="+mn-ea"/>
              </a:rPr>
              <a:t> S</a:t>
            </a:r>
            <a:r>
              <a:rPr lang="zh-CN" altLang="en-US">
                <a:sym typeface="+mn-ea"/>
              </a:rPr>
              <a:t>（错误示范）</a:t>
            </a: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缩放</a:t>
            </a:r>
            <a:r>
              <a:rPr lang="en-US" altLang="zh-CN">
                <a:sym typeface="+mn-ea"/>
              </a:rPr>
              <a:t>(scale)</a:t>
            </a:r>
            <a:r>
              <a:rPr lang="zh-CN" altLang="en-US">
                <a:sym typeface="+mn-ea"/>
              </a:rPr>
              <a:t>、旋转</a:t>
            </a:r>
            <a:r>
              <a:rPr lang="en-US" altLang="zh-CN">
                <a:sym typeface="+mn-ea"/>
              </a:rPr>
              <a:t>(rotate)</a:t>
            </a:r>
            <a:r>
              <a:rPr lang="zh-CN" altLang="en-US">
                <a:sym typeface="+mn-ea"/>
              </a:rPr>
              <a:t>、平移</a:t>
            </a:r>
            <a:r>
              <a:rPr lang="en-US" altLang="zh-CN">
                <a:sym typeface="+mn-ea"/>
              </a:rPr>
              <a:t>(translate)</a:t>
            </a:r>
            <a:r>
              <a:rPr lang="zh-CN" altLang="en-US">
                <a:sym typeface="+mn-ea"/>
              </a:rPr>
              <a:t>的应用顺序？</a:t>
            </a:r>
            <a:endParaRPr lang="en-US"/>
          </a:p>
        </p:txBody>
      </p:sp>
      <p:sp>
        <p:nvSpPr>
          <p:cNvPr id="3" name="Content Placeholder 2"/>
          <p:cNvSpPr>
            <a:spLocks noGrp="1"/>
          </p:cNvSpPr>
          <p:nvPr>
            <p:ph idx="1"/>
          </p:nvPr>
        </p:nvSpPr>
        <p:spPr/>
        <p:txBody>
          <a:bodyPr/>
          <a:p>
            <a:r>
              <a:rPr lang="zh-CN" altLang="en-US">
                <a:sym typeface="+mn-ea"/>
              </a:rPr>
              <a:t>刚才我们看到了，先旋转后缩放会导致蓝人身体变成平行四边形，不是我们想要的。</a:t>
            </a:r>
            <a:endParaRPr lang="zh-CN" altLang="en-US">
              <a:sym typeface="+mn-ea"/>
            </a:endParaRPr>
          </a:p>
          <a:p>
            <a:r>
              <a:rPr lang="zh-CN" altLang="en-US">
                <a:sym typeface="+mn-ea"/>
              </a:rPr>
              <a:t>一般来说，缩放必须先于旋转发生，旋转又必须先于平移发生，否则会得到奇怪的结果。</a:t>
            </a:r>
            <a:endParaRPr lang="zh-CN" altLang="en-US">
              <a:sym typeface="+mn-ea"/>
            </a:endParaRPr>
          </a:p>
          <a:p>
            <a:r>
              <a:rPr lang="zh-CN" altLang="en-US">
                <a:sym typeface="+mn-ea"/>
              </a:rPr>
              <a:t>总之，无数先人总结出最符合直觉的应用顺序是：先缩放、后旋转、最后平移。</a:t>
            </a:r>
            <a:endParaRPr lang="zh-CN" altLang="en-US">
              <a:sym typeface="+mn-ea"/>
            </a:endParaRPr>
          </a:p>
          <a:p>
            <a:r>
              <a:rPr lang="zh-CN" altLang="en-US"/>
              <a:t>快捷记忆口令：</a:t>
            </a:r>
            <a:r>
              <a:rPr lang="en-US"/>
              <a:t>SRT</a:t>
            </a:r>
            <a:r>
              <a:rPr lang="zh-CN" altLang="en-US"/>
              <a:t>。</a:t>
            </a:r>
            <a:endParaRPr lang="zh-CN" altLang="en-US"/>
          </a:p>
        </p:txBody>
      </p:sp>
      <p:grpSp>
        <p:nvGrpSpPr>
          <p:cNvPr id="23" name="Group 22"/>
          <p:cNvGrpSpPr/>
          <p:nvPr/>
        </p:nvGrpSpPr>
        <p:grpSpPr>
          <a:xfrm>
            <a:off x="925830" y="4939030"/>
            <a:ext cx="568960" cy="99187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961640" y="4980305"/>
            <a:ext cx="1135380" cy="991870"/>
            <a:chOff x="14865" y="6201"/>
            <a:chExt cx="2126" cy="3706"/>
          </a:xfrm>
        </p:grpSpPr>
        <p:sp>
          <p:nvSpPr>
            <p:cNvPr id="5" name="Smiley Face 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7" name="Straight Connector 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8660000">
            <a:off x="5274310" y="4946015"/>
            <a:ext cx="1135380" cy="991870"/>
            <a:chOff x="14865" y="6201"/>
            <a:chExt cx="2126" cy="3706"/>
          </a:xfrm>
        </p:grpSpPr>
        <p:sp>
          <p:nvSpPr>
            <p:cNvPr id="12" name="Smiley Face 11"/>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4" name="Straight Connector 13"/>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rot="18660000">
            <a:off x="7463155" y="2995930"/>
            <a:ext cx="1135380" cy="991870"/>
            <a:chOff x="14865" y="6201"/>
            <a:chExt cx="2126" cy="3706"/>
          </a:xfrm>
        </p:grpSpPr>
        <p:sp>
          <p:nvSpPr>
            <p:cNvPr id="26" name="Smiley Face 2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Rectangles 2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8" name="Straight Connector 2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8124825" y="5431790"/>
            <a:ext cx="393065" cy="368300"/>
            <a:chOff x="12795" y="8554"/>
            <a:chExt cx="619" cy="580"/>
          </a:xfrm>
        </p:grpSpPr>
        <p:sp>
          <p:nvSpPr>
            <p:cNvPr id="32" name="Text Box 31"/>
            <p:cNvSpPr txBox="1"/>
            <p:nvPr/>
          </p:nvSpPr>
          <p:spPr>
            <a:xfrm>
              <a:off x="12846" y="8554"/>
              <a:ext cx="568" cy="580"/>
            </a:xfrm>
            <a:prstGeom prst="rect">
              <a:avLst/>
            </a:prstGeom>
            <a:noFill/>
          </p:spPr>
          <p:txBody>
            <a:bodyPr wrap="none" rtlCol="0" anchor="t">
              <a:spAutoFit/>
            </a:bodyPr>
            <a:p>
              <a:r>
                <a:rPr lang="en-US"/>
                <a:t>O</a:t>
              </a:r>
              <a:endParaRPr lang="en-US"/>
            </a:p>
          </p:txBody>
        </p:sp>
        <p:sp>
          <p:nvSpPr>
            <p:cNvPr id="33" name="Oval 32"/>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矩阵乘法时平移、旋转、缩放的书写顺序？</a:t>
            </a:r>
            <a:endParaRPr lang="en-US" altLang="zh-CN">
              <a:sym typeface="+mn-ea"/>
            </a:endParaRPr>
          </a:p>
        </p:txBody>
      </p:sp>
      <p:sp>
        <p:nvSpPr>
          <p:cNvPr id="3" name="Content Placeholder 2"/>
          <p:cNvSpPr>
            <a:spLocks noGrp="1"/>
          </p:cNvSpPr>
          <p:nvPr>
            <p:ph idx="1"/>
          </p:nvPr>
        </p:nvSpPr>
        <p:spPr/>
        <p:txBody>
          <a:bodyPr/>
          <a:p>
            <a:r>
              <a:rPr lang="zh-CN" altLang="en-US">
                <a:sym typeface="+mn-ea"/>
              </a:rPr>
              <a:t>虽然我们要的是先缩放</a:t>
            </a:r>
            <a:r>
              <a:rPr lang="en-US" altLang="zh-CN">
                <a:sym typeface="+mn-ea"/>
              </a:rPr>
              <a:t>(S)</a:t>
            </a:r>
            <a:r>
              <a:rPr lang="zh-CN" altLang="en-US">
                <a:sym typeface="+mn-ea"/>
              </a:rPr>
              <a:t>、后旋转</a:t>
            </a:r>
            <a:r>
              <a:rPr lang="en-US" altLang="zh-CN">
                <a:sym typeface="+mn-ea"/>
              </a:rPr>
              <a:t>(R)</a:t>
            </a:r>
            <a:r>
              <a:rPr lang="zh-CN" altLang="en-US">
                <a:sym typeface="+mn-ea"/>
              </a:rPr>
              <a:t>、最后平移</a:t>
            </a:r>
            <a:r>
              <a:rPr lang="en-US" altLang="zh-CN">
                <a:sym typeface="+mn-ea"/>
              </a:rPr>
              <a:t>(T)</a:t>
            </a:r>
            <a:r>
              <a:rPr lang="zh-CN" altLang="en-US">
                <a:sym typeface="+mn-ea"/>
              </a:rPr>
              <a:t>，但如果要用矩阵乘法把他们对应的矩阵结合起来时，却需要反过来写：</a:t>
            </a:r>
            <a:r>
              <a:rPr lang="en-US"/>
              <a:t>A = TRS</a:t>
            </a:r>
            <a:endParaRPr lang="en-US"/>
          </a:p>
          <a:p>
            <a:r>
              <a:rPr lang="zh-CN" altLang="en-US"/>
              <a:t>我们是故意写反的，由于某种原因应用顺序又会反一次，变回</a:t>
            </a:r>
            <a:r>
              <a:rPr lang="zh-CN" altLang="en-US">
                <a:sym typeface="+mn-ea"/>
              </a:rPr>
              <a:t>先</a:t>
            </a:r>
            <a:r>
              <a:rPr lang="en-US" altLang="zh-CN">
                <a:sym typeface="+mn-ea"/>
              </a:rPr>
              <a:t> S </a:t>
            </a:r>
            <a:r>
              <a:rPr lang="zh-CN" altLang="en-US">
                <a:sym typeface="+mn-ea"/>
              </a:rPr>
              <a:t>后</a:t>
            </a:r>
            <a:r>
              <a:rPr lang="en-US" altLang="zh-CN">
                <a:sym typeface="+mn-ea"/>
              </a:rPr>
              <a:t> R </a:t>
            </a:r>
            <a:r>
              <a:rPr lang="zh-CN" altLang="en-US">
                <a:sym typeface="+mn-ea"/>
              </a:rPr>
              <a:t>最后</a:t>
            </a:r>
            <a:r>
              <a:rPr lang="en-US" altLang="zh-CN">
                <a:sym typeface="+mn-ea"/>
              </a:rPr>
              <a:t> T</a:t>
            </a:r>
            <a:r>
              <a:rPr lang="zh-CN" altLang="en-US"/>
              <a:t>，为什么？</a:t>
            </a:r>
            <a:endParaRPr lang="zh-CN" altLang="en-US"/>
          </a:p>
          <a:p>
            <a:r>
              <a:rPr lang="zh-CN" altLang="en-US"/>
              <a:t>因为</a:t>
            </a:r>
            <a:r>
              <a:rPr lang="zh-CN" altLang="en-US">
                <a:sym typeface="+mn-ea"/>
              </a:rPr>
              <a:t>矩阵是从右边先乘到矢量，根据结合律，右边的</a:t>
            </a:r>
            <a:r>
              <a:rPr lang="zh-CN" altLang="en-US">
                <a:sym typeface="+mn-ea"/>
              </a:rPr>
              <a:t>变换是</a:t>
            </a:r>
            <a:r>
              <a:rPr lang="zh-CN" altLang="en-US">
                <a:sym typeface="+mn-ea"/>
              </a:rPr>
              <a:t>先进行的。</a:t>
            </a:r>
            <a:endParaRPr lang="zh-CN" altLang="en-US">
              <a:sym typeface="+mn-ea"/>
            </a:endParaRPr>
          </a:p>
          <a:p>
            <a:r>
              <a:rPr lang="zh-CN" altLang="en-US">
                <a:sym typeface="+mn-ea"/>
              </a:rPr>
              <a:t>我们</a:t>
            </a:r>
            <a:r>
              <a:rPr lang="en-US" altLang="zh-CN">
                <a:sym typeface="+mn-ea"/>
              </a:rPr>
              <a:t> OpenGL </a:t>
            </a:r>
            <a:r>
              <a:rPr lang="zh-CN" altLang="en-US">
                <a:sym typeface="+mn-ea"/>
              </a:rPr>
              <a:t>使用列向量，所以矩阵变换矢量时都是在右边乘，所以应用顺序是从右向左结合的（就和函数嵌套调用一样，</a:t>
            </a:r>
            <a:r>
              <a:rPr lang="en-US" altLang="zh-CN">
                <a:sym typeface="+mn-ea"/>
              </a:rPr>
              <a:t>T(R(S(x)))</a:t>
            </a:r>
            <a:r>
              <a:rPr lang="zh-CN" altLang="en-US">
                <a:sym typeface="+mn-ea"/>
              </a:rPr>
              <a:t>，是先</a:t>
            </a:r>
            <a:r>
              <a:rPr lang="en-US" altLang="zh-CN">
                <a:sym typeface="+mn-ea"/>
              </a:rPr>
              <a:t> S </a:t>
            </a:r>
            <a:r>
              <a:rPr lang="zh-CN" altLang="en-US">
                <a:sym typeface="+mn-ea"/>
              </a:rPr>
              <a:t>后</a:t>
            </a:r>
            <a:r>
              <a:rPr lang="en-US" altLang="zh-CN">
                <a:sym typeface="+mn-ea"/>
              </a:rPr>
              <a:t> R </a:t>
            </a:r>
            <a:r>
              <a:rPr lang="zh-CN" altLang="en-US">
                <a:sym typeface="+mn-ea"/>
              </a:rPr>
              <a:t>最</a:t>
            </a:r>
            <a:r>
              <a:rPr lang="zh-CN" altLang="en-US">
                <a:sym typeface="+mn-ea"/>
              </a:rPr>
              <a:t>后</a:t>
            </a:r>
            <a:r>
              <a:rPr lang="en-US" altLang="zh-CN">
                <a:sym typeface="+mn-ea"/>
              </a:rPr>
              <a:t> T </a:t>
            </a:r>
            <a:r>
              <a:rPr lang="zh-CN" altLang="en-US">
                <a:sym typeface="+mn-ea"/>
              </a:rPr>
              <a:t>的）。</a:t>
            </a:r>
            <a:endParaRPr lang="zh-CN" altLang="en-US">
              <a:sym typeface="+mn-ea"/>
            </a:endParaRPr>
          </a:p>
          <a:p>
            <a:r>
              <a:rPr lang="zh-CN" altLang="en-US">
                <a:sym typeface="+mn-ea"/>
              </a:rPr>
              <a:t>设要用矩阵</a:t>
            </a:r>
            <a:r>
              <a:rPr lang="en-US" altLang="zh-CN">
                <a:sym typeface="+mn-ea"/>
              </a:rPr>
              <a:t> A = TRS </a:t>
            </a:r>
            <a:r>
              <a:rPr lang="zh-CN" altLang="en-US">
                <a:sym typeface="+mn-ea"/>
              </a:rPr>
              <a:t>变换一个</a:t>
            </a:r>
            <a:r>
              <a:rPr lang="en-US" altLang="zh-CN">
                <a:sym typeface="+mn-ea"/>
              </a:rPr>
              <a:t> x </a:t>
            </a:r>
            <a:r>
              <a:rPr lang="zh-CN" altLang="en-US">
                <a:sym typeface="+mn-ea"/>
              </a:rPr>
              <a:t>矢量，根据矩阵乘法的结合律：</a:t>
            </a:r>
            <a:endParaRPr lang="zh-CN" altLang="en-US"/>
          </a:p>
          <a:p>
            <a:r>
              <a:rPr lang="en-US" altLang="zh-CN"/>
              <a:t>Ax = TRSv = TR(Sx) = T(R(Sx))</a:t>
            </a:r>
            <a:endParaRPr lang="en-US" altLang="zh-CN"/>
          </a:p>
          <a:p>
            <a:r>
              <a:rPr lang="en-US" altLang="zh-CN"/>
              <a:t>S </a:t>
            </a:r>
            <a:r>
              <a:rPr lang="zh-CN" altLang="en-US"/>
              <a:t>和</a:t>
            </a:r>
            <a:r>
              <a:rPr lang="en-US" altLang="zh-CN"/>
              <a:t> x </a:t>
            </a:r>
            <a:r>
              <a:rPr lang="zh-CN" altLang="en-US"/>
              <a:t>先结合，所以先进行缩放操作。</a:t>
            </a:r>
            <a:endParaRPr lang="zh-CN" altLang="en-US"/>
          </a:p>
          <a:p>
            <a:r>
              <a:rPr lang="en-US" altLang="zh-CN"/>
              <a:t>R </a:t>
            </a:r>
            <a:r>
              <a:rPr lang="zh-CN" altLang="en-US"/>
              <a:t>和</a:t>
            </a:r>
            <a:r>
              <a:rPr lang="en-US" altLang="zh-CN"/>
              <a:t> Sx </a:t>
            </a:r>
            <a:r>
              <a:rPr lang="zh-CN" altLang="en-US"/>
              <a:t>后结合，所以后进行旋转操作。</a:t>
            </a:r>
            <a:endParaRPr lang="zh-CN" altLang="en-US"/>
          </a:p>
          <a:p>
            <a:r>
              <a:rPr lang="en-US" altLang="zh-CN">
                <a:sym typeface="+mn-ea"/>
              </a:rPr>
              <a:t>T </a:t>
            </a:r>
            <a:r>
              <a:rPr lang="zh-CN" altLang="en-US">
                <a:sym typeface="+mn-ea"/>
              </a:rPr>
              <a:t>和</a:t>
            </a:r>
            <a:r>
              <a:rPr lang="en-US" altLang="zh-CN">
                <a:sym typeface="+mn-ea"/>
              </a:rPr>
              <a:t> RSx </a:t>
            </a:r>
            <a:r>
              <a:rPr lang="zh-CN" altLang="en-US">
                <a:sym typeface="+mn-ea"/>
              </a:rPr>
              <a:t>最后结合，所以</a:t>
            </a:r>
            <a:r>
              <a:rPr lang="zh-CN" altLang="en-US">
                <a:sym typeface="+mn-ea"/>
              </a:rPr>
              <a:t>最</a:t>
            </a:r>
            <a:r>
              <a:rPr lang="zh-CN" altLang="en-US">
                <a:sym typeface="+mn-ea"/>
              </a:rPr>
              <a:t>后进行平移操作。</a:t>
            </a:r>
            <a:endParaRPr lang="zh-CN"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逆变的情况不太一样：刚好抵消了，书写顺序又正过来</a:t>
            </a:r>
            <a:endParaRPr lang="en-US" altLang="zh-CN">
              <a:sym typeface="+mn-ea"/>
            </a:endParaRPr>
          </a:p>
        </p:txBody>
      </p:sp>
      <p:sp>
        <p:nvSpPr>
          <p:cNvPr id="3" name="Content Placeholder 2"/>
          <p:cNvSpPr>
            <a:spLocks noGrp="1"/>
          </p:cNvSpPr>
          <p:nvPr>
            <p:ph idx="1"/>
          </p:nvPr>
        </p:nvSpPr>
        <p:spPr/>
        <p:txBody>
          <a:bodyPr/>
          <a:p>
            <a:r>
              <a:rPr lang="zh-CN" altLang="en-US">
                <a:sym typeface="+mn-ea"/>
              </a:rPr>
              <a:t>因为矩阵的逆的这个特性，刚才的结论说对了一部分：只对协变矩阵是需要反过来写的，逆变矩阵由于矩阵逆对内部结合的乘法也造成逆向，两者抵消，又得是正过来写的了。</a:t>
            </a:r>
            <a:endParaRPr lang="zh-CN" altLang="en-US">
              <a:sym typeface="+mn-ea"/>
            </a:endParaRPr>
          </a:p>
          <a:p>
            <a:r>
              <a:rPr lang="zh-CN" altLang="en-US">
                <a:sym typeface="+mn-ea"/>
              </a:rPr>
              <a:t>协变矩阵的矩阵乘法，书写顺序确实和应用顺序相反：</a:t>
            </a:r>
            <a:r>
              <a:rPr lang="en-US" altLang="zh-CN">
                <a:sym typeface="+mn-ea"/>
              </a:rPr>
              <a:t>A = TRS</a:t>
            </a:r>
            <a:endParaRPr lang="en-US" altLang="zh-CN">
              <a:sym typeface="+mn-ea"/>
            </a:endParaRPr>
          </a:p>
          <a:p>
            <a:r>
              <a:rPr lang="zh-CN" altLang="en-US" b="1">
                <a:sym typeface="+mn-ea"/>
              </a:rPr>
              <a:t>逆变矩阵的矩阵乘法，书写顺序却又要和应用顺序相同</a:t>
            </a:r>
            <a:r>
              <a:rPr lang="zh-CN" altLang="en-US">
                <a:sym typeface="+mn-ea"/>
              </a:rPr>
              <a:t>：</a:t>
            </a:r>
            <a:r>
              <a:rPr lang="en-US" altLang="zh-CN">
                <a:sym typeface="+mn-ea"/>
              </a:rPr>
              <a:t>A</a:t>
            </a:r>
            <a:r>
              <a:rPr lang="en-US" altLang="zh-CN" baseline="30000">
                <a:sym typeface="+mn-ea"/>
              </a:rPr>
              <a:t>-1</a:t>
            </a:r>
            <a:r>
              <a:rPr lang="en-US" altLang="zh-CN">
                <a:sym typeface="+mn-ea"/>
              </a:rPr>
              <a:t> = S</a:t>
            </a:r>
            <a:r>
              <a:rPr lang="en-US" altLang="zh-CN" baseline="30000">
                <a:sym typeface="+mn-ea"/>
              </a:rPr>
              <a:t>-1</a:t>
            </a:r>
            <a:r>
              <a:rPr lang="en-US" altLang="zh-CN">
                <a:sym typeface="+mn-ea"/>
              </a:rPr>
              <a:t>R</a:t>
            </a:r>
            <a:r>
              <a:rPr lang="en-US" altLang="zh-CN" baseline="30000">
                <a:sym typeface="+mn-ea"/>
              </a:rPr>
              <a:t>-1</a:t>
            </a:r>
            <a:r>
              <a:rPr lang="en-US" altLang="zh-CN">
                <a:sym typeface="+mn-ea"/>
              </a:rPr>
              <a:t>T</a:t>
            </a:r>
            <a:r>
              <a:rPr lang="en-US" altLang="zh-CN" baseline="30000">
                <a:sym typeface="+mn-ea"/>
              </a:rPr>
              <a:t>-1</a:t>
            </a:r>
            <a:endParaRPr lang="zh-CN" altLang="en-US">
              <a:sym typeface="+mn-ea"/>
            </a:endParaRPr>
          </a:p>
          <a:p>
            <a:r>
              <a:rPr lang="zh-CN" altLang="en-US">
                <a:sym typeface="+mn-ea"/>
              </a:rPr>
              <a:t>这是因为矩阵的逆具有“乘积的逆等于分别逆然后反过来相乘”的性质。</a:t>
            </a:r>
            <a:endParaRPr lang="zh-CN" altLang="en-US">
              <a:sym typeface="+mn-ea"/>
            </a:endParaRPr>
          </a:p>
          <a:p>
            <a:r>
              <a:rPr lang="zh-CN" altLang="en-US">
                <a:sym typeface="+mn-ea"/>
              </a:rPr>
              <a:t>定理：</a:t>
            </a:r>
            <a:r>
              <a:rPr lang="en-US" altLang="zh-CN">
                <a:sym typeface="+mn-ea"/>
              </a:rPr>
              <a:t>(AB)</a:t>
            </a:r>
            <a:r>
              <a:rPr lang="en-US" altLang="zh-CN" baseline="30000">
                <a:sym typeface="+mn-ea"/>
              </a:rPr>
              <a:t>-1</a:t>
            </a:r>
            <a:r>
              <a:rPr lang="en-US" altLang="zh-CN">
                <a:sym typeface="+mn-ea"/>
              </a:rPr>
              <a:t> = B</a:t>
            </a:r>
            <a:r>
              <a:rPr lang="en-US" altLang="zh-CN" baseline="30000">
                <a:sym typeface="+mn-ea"/>
              </a:rPr>
              <a:t>-1</a:t>
            </a:r>
            <a:r>
              <a:rPr lang="en-US" altLang="zh-CN">
                <a:sym typeface="+mn-ea"/>
              </a:rPr>
              <a:t>A</a:t>
            </a:r>
            <a:r>
              <a:rPr lang="en-US" altLang="zh-CN" baseline="30000">
                <a:sym typeface="+mn-ea"/>
              </a:rPr>
              <a:t>-1</a:t>
            </a:r>
            <a:endParaRPr lang="zh-CN" altLang="en-US">
              <a:sym typeface="+mn-ea"/>
            </a:endParaRPr>
          </a:p>
          <a:p>
            <a:r>
              <a:rPr lang="zh-CN" altLang="en-US">
                <a:sym typeface="+mn-ea"/>
              </a:rPr>
              <a:t>证明：由矩阵逆的定义可知</a:t>
            </a:r>
            <a:r>
              <a:rPr lang="en-US" altLang="zh-CN">
                <a:sym typeface="+mn-ea"/>
              </a:rPr>
              <a:t> (AB)</a:t>
            </a:r>
            <a:r>
              <a:rPr lang="en-US" altLang="zh-CN" baseline="30000">
                <a:sym typeface="+mn-ea"/>
              </a:rPr>
              <a:t>-1</a:t>
            </a:r>
            <a:r>
              <a:rPr lang="en-US" altLang="zh-CN">
                <a:sym typeface="+mn-ea"/>
              </a:rPr>
              <a:t>AB = I</a:t>
            </a:r>
            <a:endParaRPr lang="en-US" altLang="zh-CN">
              <a:sym typeface="+mn-ea"/>
            </a:endParaRPr>
          </a:p>
          <a:p>
            <a:r>
              <a:rPr lang="zh-CN" altLang="en-US">
                <a:sym typeface="+mn-ea"/>
              </a:rPr>
              <a:t>两边同时右乘以</a:t>
            </a:r>
            <a:r>
              <a:rPr lang="en-US" altLang="zh-CN">
                <a:sym typeface="+mn-ea"/>
              </a:rPr>
              <a:t> B</a:t>
            </a:r>
            <a:r>
              <a:rPr lang="en-US" altLang="zh-CN" baseline="30000">
                <a:sym typeface="+mn-ea"/>
              </a:rPr>
              <a:t>-1</a:t>
            </a:r>
            <a:r>
              <a:rPr lang="en-US" altLang="zh-CN">
                <a:sym typeface="+mn-ea"/>
              </a:rPr>
              <a:t> </a:t>
            </a:r>
            <a:r>
              <a:rPr lang="zh-CN" altLang="en-US">
                <a:sym typeface="+mn-ea"/>
              </a:rPr>
              <a:t>得到</a:t>
            </a:r>
            <a:r>
              <a:rPr lang="en-US" altLang="zh-CN">
                <a:sym typeface="+mn-ea"/>
              </a:rPr>
              <a:t> (AB)</a:t>
            </a:r>
            <a:r>
              <a:rPr lang="en-US" altLang="zh-CN" baseline="30000">
                <a:sym typeface="+mn-ea"/>
              </a:rPr>
              <a:t>-1</a:t>
            </a:r>
            <a:r>
              <a:rPr lang="en-US" altLang="zh-CN">
                <a:sym typeface="+mn-ea"/>
              </a:rPr>
              <a:t>A = B</a:t>
            </a:r>
            <a:r>
              <a:rPr lang="en-US" altLang="zh-CN" baseline="30000">
                <a:sym typeface="+mn-ea"/>
              </a:rPr>
              <a:t>-1</a:t>
            </a:r>
            <a:endParaRPr lang="en-US" altLang="zh-CN">
              <a:sym typeface="+mn-ea"/>
            </a:endParaRPr>
          </a:p>
          <a:p>
            <a:r>
              <a:rPr lang="zh-CN" altLang="en-US">
                <a:sym typeface="+mn-ea"/>
              </a:rPr>
              <a:t>两边继续同时右乘以</a:t>
            </a:r>
            <a:r>
              <a:rPr lang="en-US" altLang="zh-CN">
                <a:sym typeface="+mn-ea"/>
              </a:rPr>
              <a:t> A</a:t>
            </a:r>
            <a:r>
              <a:rPr lang="en-US" altLang="zh-CN" baseline="30000">
                <a:sym typeface="+mn-ea"/>
              </a:rPr>
              <a:t>-1</a:t>
            </a:r>
            <a:r>
              <a:rPr lang="en-US" altLang="zh-CN">
                <a:sym typeface="+mn-ea"/>
              </a:rPr>
              <a:t> </a:t>
            </a:r>
            <a:r>
              <a:rPr lang="zh-CN" altLang="en-US">
                <a:sym typeface="+mn-ea"/>
              </a:rPr>
              <a:t>得到</a:t>
            </a:r>
            <a:r>
              <a:rPr lang="en-US" altLang="zh-CN">
                <a:sym typeface="+mn-ea"/>
              </a:rPr>
              <a:t> (AB)</a:t>
            </a:r>
            <a:r>
              <a:rPr lang="en-US" altLang="zh-CN" baseline="30000">
                <a:sym typeface="+mn-ea"/>
              </a:rPr>
              <a:t>-1</a:t>
            </a:r>
            <a:r>
              <a:rPr lang="en-US" altLang="zh-CN">
                <a:sym typeface="+mn-ea"/>
              </a:rPr>
              <a:t> = B</a:t>
            </a:r>
            <a:r>
              <a:rPr lang="en-US" altLang="zh-CN" baseline="30000">
                <a:sym typeface="+mn-ea"/>
              </a:rPr>
              <a:t>-1</a:t>
            </a:r>
            <a:r>
              <a:rPr lang="en-US" altLang="zh-CN">
                <a:sym typeface="+mn-ea"/>
              </a:rPr>
              <a:t>A</a:t>
            </a:r>
            <a:r>
              <a:rPr lang="en-US" altLang="zh-CN" baseline="30000">
                <a:sym typeface="+mn-ea"/>
              </a:rPr>
              <a:t>-1</a:t>
            </a:r>
            <a:endParaRPr lang="en-US" altLang="zh-CN">
              <a:sym typeface="+mn-e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中</a:t>
            </a:r>
            <a:r>
              <a:rPr lang="en-US" altLang="zh-CN"/>
              <a:t> SRT </a:t>
            </a:r>
            <a:r>
              <a:rPr lang="zh-CN" altLang="en-US"/>
              <a:t>综合协变矩阵的创建</a:t>
            </a:r>
            <a:r>
              <a:rPr lang="en-US" altLang="zh-CN"/>
              <a:t> - </a:t>
            </a:r>
            <a:r>
              <a:rPr lang="zh-CN" altLang="en-US"/>
              <a:t>代码实例</a:t>
            </a:r>
            <a:endParaRPr lang="zh-CN" altLang="en-US"/>
          </a:p>
        </p:txBody>
      </p:sp>
      <p:sp>
        <p:nvSpPr>
          <p:cNvPr id="3" name="Content Placeholder 2"/>
          <p:cNvSpPr>
            <a:spLocks noGrp="1"/>
          </p:cNvSpPr>
          <p:nvPr>
            <p:ph idx="1"/>
          </p:nvPr>
        </p:nvSpPr>
        <p:spPr>
          <a:xfrm>
            <a:off x="647700" y="1825625"/>
            <a:ext cx="11396345" cy="4351655"/>
          </a:xfrm>
        </p:spPr>
        <p:txBody>
          <a:bodyPr/>
          <a:p>
            <a:r>
              <a:rPr lang="en-US"/>
              <a:t>glm::mat4x4 l2w =</a:t>
            </a:r>
            <a:r>
              <a:rPr lang="en-US">
                <a:solidFill>
                  <a:schemeClr val="accent3"/>
                </a:solidFill>
              </a:rPr>
              <a:t> </a:t>
            </a:r>
            <a:r>
              <a:rPr lang="en-US">
                <a:solidFill>
                  <a:schemeClr val="accent3"/>
                </a:solidFill>
                <a:sym typeface="+mn-ea"/>
              </a:rPr>
              <a:t>// </a:t>
            </a:r>
            <a:r>
              <a:rPr lang="zh-CN" altLang="en-US">
                <a:solidFill>
                  <a:schemeClr val="accent3"/>
                </a:solidFill>
                <a:sym typeface="+mn-ea"/>
              </a:rPr>
              <a:t>下面注意：应用顺序是</a:t>
            </a:r>
            <a:r>
              <a:rPr lang="en-US" altLang="zh-CN">
                <a:solidFill>
                  <a:schemeClr val="accent3"/>
                </a:solidFill>
                <a:sym typeface="+mn-ea"/>
              </a:rPr>
              <a:t> </a:t>
            </a:r>
            <a:r>
              <a:rPr lang="en-US">
                <a:solidFill>
                  <a:schemeClr val="accent3"/>
                </a:solidFill>
                <a:sym typeface="+mn-ea"/>
              </a:rPr>
              <a:t>SRT</a:t>
            </a:r>
            <a:r>
              <a:rPr lang="zh-CN" altLang="en-US">
                <a:solidFill>
                  <a:schemeClr val="accent3"/>
                </a:solidFill>
                <a:sym typeface="+mn-ea"/>
              </a:rPr>
              <a:t>，书写顺序却要是</a:t>
            </a:r>
            <a:r>
              <a:rPr lang="en-US" altLang="zh-CN">
                <a:solidFill>
                  <a:schemeClr val="accent3"/>
                </a:solidFill>
                <a:sym typeface="+mn-ea"/>
              </a:rPr>
              <a:t> TRS</a:t>
            </a:r>
            <a:endParaRPr lang="zh-CN" altLang="en-US"/>
          </a:p>
          <a:p>
            <a:r>
              <a:rPr lang="en-US">
                <a:sym typeface="+mn-ea"/>
              </a:rPr>
              <a:t>    glm::translate(glm::vec3(0.0f, </a:t>
            </a:r>
            <a:r>
              <a:rPr lang="en-US" b="1">
                <a:sym typeface="+mn-ea"/>
              </a:rPr>
              <a:t>0.5f</a:t>
            </a:r>
            <a:r>
              <a:rPr lang="en-US">
                <a:sym typeface="+mn-ea"/>
              </a:rPr>
              <a:t>, 0.0f))</a:t>
            </a:r>
            <a:r>
              <a:rPr lang="en-US">
                <a:solidFill>
                  <a:schemeClr val="accent3"/>
                </a:solidFill>
                <a:sym typeface="+mn-ea"/>
              </a:rPr>
              <a:t> // </a:t>
            </a:r>
            <a:r>
              <a:rPr lang="zh-CN" altLang="en-US">
                <a:solidFill>
                  <a:schemeClr val="accent3"/>
                </a:solidFill>
                <a:sym typeface="+mn-ea"/>
              </a:rPr>
              <a:t>往下平移</a:t>
            </a:r>
            <a:r>
              <a:rPr lang="en-US" altLang="zh-CN">
                <a:solidFill>
                  <a:schemeClr val="accent3"/>
                </a:solidFill>
                <a:sym typeface="+mn-ea"/>
              </a:rPr>
              <a:t> 0.5 </a:t>
            </a:r>
            <a:r>
              <a:rPr lang="zh-CN" altLang="en-US">
                <a:solidFill>
                  <a:schemeClr val="accent3"/>
                </a:solidFill>
                <a:sym typeface="+mn-ea"/>
              </a:rPr>
              <a:t>米</a:t>
            </a:r>
            <a:endParaRPr lang="zh-CN" altLang="en-US"/>
          </a:p>
          <a:p>
            <a:r>
              <a:rPr lang="en-US">
                <a:sym typeface="+mn-ea"/>
              </a:rPr>
              <a:t>    * glm::rotate(glm::radians(</a:t>
            </a:r>
            <a:r>
              <a:rPr lang="en-US" b="1">
                <a:sym typeface="+mn-ea"/>
              </a:rPr>
              <a:t>45.0f</a:t>
            </a:r>
            <a:r>
              <a:rPr lang="en-US">
                <a:sym typeface="+mn-ea"/>
              </a:rPr>
              <a:t>), glm::vec3(0.0f, 0.0f, </a:t>
            </a:r>
            <a:r>
              <a:rPr lang="en-US" b="1">
                <a:sym typeface="+mn-ea"/>
              </a:rPr>
              <a:t>1.0f</a:t>
            </a:r>
            <a:r>
              <a:rPr lang="en-US">
                <a:sym typeface="+mn-ea"/>
              </a:rPr>
              <a:t>))</a:t>
            </a:r>
            <a:r>
              <a:rPr lang="en-US">
                <a:solidFill>
                  <a:schemeClr val="accent3"/>
                </a:solidFill>
                <a:sym typeface="+mn-ea"/>
              </a:rPr>
              <a:t> // </a:t>
            </a:r>
            <a:r>
              <a:rPr lang="zh-CN">
                <a:solidFill>
                  <a:schemeClr val="accent3"/>
                </a:solidFill>
                <a:sym typeface="+mn-ea"/>
              </a:rPr>
              <a:t>绕</a:t>
            </a:r>
            <a:r>
              <a:rPr lang="en-US" altLang="zh-CN">
                <a:solidFill>
                  <a:schemeClr val="accent3"/>
                </a:solidFill>
                <a:sym typeface="+mn-ea"/>
              </a:rPr>
              <a:t> z </a:t>
            </a:r>
            <a:r>
              <a:rPr lang="zh-CN" altLang="en-US">
                <a:solidFill>
                  <a:schemeClr val="accent3"/>
                </a:solidFill>
                <a:sym typeface="+mn-ea"/>
              </a:rPr>
              <a:t>轴逆时针旋转</a:t>
            </a:r>
            <a:r>
              <a:rPr lang="en-US" altLang="zh-CN">
                <a:solidFill>
                  <a:schemeClr val="accent3"/>
                </a:solidFill>
                <a:sym typeface="+mn-ea"/>
              </a:rPr>
              <a:t> 45 </a:t>
            </a:r>
            <a:r>
              <a:rPr lang="zh-CN" altLang="en-US">
                <a:solidFill>
                  <a:schemeClr val="accent3"/>
                </a:solidFill>
                <a:sym typeface="+mn-ea"/>
              </a:rPr>
              <a:t>度</a:t>
            </a:r>
            <a:endParaRPr lang="zh-CN" altLang="en-US">
              <a:solidFill>
                <a:schemeClr val="accent3"/>
              </a:solidFill>
              <a:sym typeface="+mn-ea"/>
            </a:endParaRPr>
          </a:p>
          <a:p>
            <a:r>
              <a:rPr lang="en-US">
                <a:sym typeface="+mn-ea"/>
              </a:rPr>
              <a:t>    * </a:t>
            </a:r>
            <a:r>
              <a:rPr lang="en-US"/>
              <a:t>glm::scale(glm::vec3(</a:t>
            </a:r>
            <a:r>
              <a:rPr lang="en-US" b="1"/>
              <a:t>2.0f</a:t>
            </a:r>
            <a:r>
              <a:rPr lang="en-US"/>
              <a:t>, 1.0f, 1.0f));</a:t>
            </a:r>
            <a:r>
              <a:rPr lang="en-US">
                <a:solidFill>
                  <a:schemeClr val="accent3"/>
                </a:solidFill>
              </a:rPr>
              <a:t> // x </a:t>
            </a:r>
            <a:r>
              <a:rPr lang="zh-CN" altLang="en-US">
                <a:solidFill>
                  <a:schemeClr val="accent3"/>
                </a:solidFill>
              </a:rPr>
              <a:t>轴放大</a:t>
            </a:r>
            <a:r>
              <a:rPr lang="en-US" altLang="zh-CN">
                <a:solidFill>
                  <a:schemeClr val="accent3"/>
                </a:solidFill>
              </a:rPr>
              <a:t> 2 </a:t>
            </a:r>
            <a:r>
              <a:rPr lang="zh-CN" altLang="en-US">
                <a:solidFill>
                  <a:schemeClr val="accent3"/>
                </a:solidFill>
              </a:rPr>
              <a:t>倍</a:t>
            </a:r>
            <a:endParaRPr lang="zh-CN" altLang="en-US">
              <a:solidFill>
                <a:schemeClr val="accent3"/>
              </a:solidFill>
            </a:endParaRPr>
          </a:p>
          <a:p>
            <a:r>
              <a:rPr lang="en-US" altLang="zh-CN">
                <a:solidFill>
                  <a:schemeClr val="accent3"/>
                </a:solidFill>
                <a:sym typeface="+mn-ea"/>
              </a:rPr>
              <a:t>// </a:t>
            </a:r>
            <a:r>
              <a:rPr lang="zh-CN" altLang="en-US">
                <a:solidFill>
                  <a:schemeClr val="accent3"/>
                </a:solidFill>
                <a:sym typeface="+mn-ea"/>
              </a:rPr>
              <a:t>应用于绝对矢量</a:t>
            </a:r>
            <a:endParaRPr lang="zh-CN" altLang="en-US">
              <a:solidFill>
                <a:schemeClr val="accent3"/>
              </a:solidFill>
              <a:sym typeface="+mn-ea"/>
            </a:endParaRPr>
          </a:p>
          <a:p>
            <a:r>
              <a:rPr lang="en-US">
                <a:sym typeface="+mn-ea"/>
              </a:rPr>
              <a:t>glm::vec4 temp4d_pos = l2w * glm::vec4(pos, 1);  </a:t>
            </a:r>
            <a:r>
              <a:rPr lang="en-US">
                <a:solidFill>
                  <a:schemeClr val="accent3"/>
                </a:solidFill>
                <a:sym typeface="+mn-ea"/>
              </a:rPr>
              <a:t>// </a:t>
            </a:r>
            <a:r>
              <a:rPr lang="zh-CN" altLang="en-US">
                <a:solidFill>
                  <a:schemeClr val="accent3"/>
                </a:solidFill>
                <a:sym typeface="+mn-ea"/>
              </a:rPr>
              <a:t>补上</a:t>
            </a:r>
            <a:r>
              <a:rPr lang="en-US" altLang="zh-CN">
                <a:solidFill>
                  <a:schemeClr val="accent3"/>
                </a:solidFill>
                <a:sym typeface="+mn-ea"/>
              </a:rPr>
              <a:t> </a:t>
            </a:r>
            <a:r>
              <a:rPr lang="en-US">
                <a:solidFill>
                  <a:schemeClr val="accent3"/>
                </a:solidFill>
                <a:sym typeface="+mn-ea"/>
              </a:rPr>
              <a:t>w=1 </a:t>
            </a:r>
            <a:r>
              <a:rPr lang="zh-CN" altLang="en-US">
                <a:solidFill>
                  <a:schemeClr val="accent3"/>
                </a:solidFill>
                <a:sym typeface="+mn-ea"/>
              </a:rPr>
              <a:t>成为齐次坐标（绝对）</a:t>
            </a:r>
            <a:endParaRPr lang="en-US">
              <a:sym typeface="+mn-ea"/>
            </a:endParaRPr>
          </a:p>
          <a:p>
            <a:r>
              <a:rPr lang="en-US">
                <a:sym typeface="+mn-ea"/>
              </a:rPr>
              <a:t>glm::vec3 new_pos = glm::vec3(temp4d_pos);  </a:t>
            </a:r>
            <a:r>
              <a:rPr lang="en-US">
                <a:solidFill>
                  <a:schemeClr val="accent3"/>
                </a:solidFill>
                <a:sym typeface="+mn-ea"/>
              </a:rPr>
              <a:t>// </a:t>
            </a:r>
            <a:r>
              <a:rPr lang="zh-CN" altLang="en-US">
                <a:solidFill>
                  <a:schemeClr val="accent3"/>
                </a:solidFill>
                <a:sym typeface="+mn-ea"/>
              </a:rPr>
              <a:t>强制转换可取出前三个分量</a:t>
            </a:r>
            <a:r>
              <a:rPr lang="en-US" altLang="zh-CN">
                <a:solidFill>
                  <a:schemeClr val="accent3"/>
                </a:solidFill>
                <a:sym typeface="+mn-ea"/>
              </a:rPr>
              <a:t> xyz</a:t>
            </a:r>
            <a:endParaRPr lang="en-US" altLang="zh-CN">
              <a:solidFill>
                <a:schemeClr val="accent3"/>
              </a:solidFill>
              <a:sym typeface="+mn-ea"/>
            </a:endParaRPr>
          </a:p>
          <a:p>
            <a:r>
              <a:rPr lang="en-US" altLang="zh-CN">
                <a:solidFill>
                  <a:schemeClr val="accent3"/>
                </a:solidFill>
                <a:sym typeface="+mn-ea"/>
              </a:rPr>
              <a:t>// </a:t>
            </a:r>
            <a:r>
              <a:rPr lang="zh-CN" altLang="en-US">
                <a:solidFill>
                  <a:schemeClr val="accent3"/>
                </a:solidFill>
                <a:sym typeface="+mn-ea"/>
              </a:rPr>
              <a:t>应用于相对矢量</a:t>
            </a:r>
            <a:endParaRPr lang="zh-CN" altLang="en-US">
              <a:solidFill>
                <a:schemeClr val="accent3"/>
              </a:solidFill>
              <a:sym typeface="+mn-ea"/>
            </a:endParaRPr>
          </a:p>
          <a:p>
            <a:r>
              <a:rPr lang="en-US">
                <a:sym typeface="+mn-ea"/>
              </a:rPr>
              <a:t>glm::vec4 temp4d_vel = l2w * glm::vec4(vel, 0);  </a:t>
            </a:r>
            <a:r>
              <a:rPr lang="en-US">
                <a:solidFill>
                  <a:schemeClr val="accent3"/>
                </a:solidFill>
                <a:sym typeface="+mn-ea"/>
              </a:rPr>
              <a:t>// </a:t>
            </a:r>
            <a:r>
              <a:rPr lang="zh-CN" altLang="en-US">
                <a:solidFill>
                  <a:schemeClr val="accent3"/>
                </a:solidFill>
                <a:sym typeface="+mn-ea"/>
              </a:rPr>
              <a:t>补上</a:t>
            </a:r>
            <a:r>
              <a:rPr lang="en-US" altLang="zh-CN">
                <a:solidFill>
                  <a:schemeClr val="accent3"/>
                </a:solidFill>
                <a:sym typeface="+mn-ea"/>
              </a:rPr>
              <a:t> </a:t>
            </a:r>
            <a:r>
              <a:rPr lang="en-US">
                <a:solidFill>
                  <a:schemeClr val="accent3"/>
                </a:solidFill>
                <a:sym typeface="+mn-ea"/>
              </a:rPr>
              <a:t>w=0 </a:t>
            </a:r>
            <a:r>
              <a:rPr lang="zh-CN" altLang="en-US">
                <a:solidFill>
                  <a:schemeClr val="accent3"/>
                </a:solidFill>
                <a:sym typeface="+mn-ea"/>
              </a:rPr>
              <a:t>成为齐次坐标（</a:t>
            </a:r>
            <a:r>
              <a:rPr lang="zh-CN" altLang="en-US">
                <a:solidFill>
                  <a:schemeClr val="accent3"/>
                </a:solidFill>
                <a:sym typeface="+mn-ea"/>
              </a:rPr>
              <a:t>相对）</a:t>
            </a:r>
            <a:endParaRPr lang="en-US">
              <a:sym typeface="+mn-ea"/>
            </a:endParaRPr>
          </a:p>
          <a:p>
            <a:r>
              <a:rPr lang="en-US">
                <a:sym typeface="+mn-ea"/>
              </a:rPr>
              <a:t>glm::vec3 new_vel = glm::vec3(temp4d_vel);  </a:t>
            </a:r>
            <a:r>
              <a:rPr lang="en-US">
                <a:solidFill>
                  <a:schemeClr val="accent3"/>
                </a:solidFill>
                <a:sym typeface="+mn-ea"/>
              </a:rPr>
              <a:t>// </a:t>
            </a:r>
            <a:r>
              <a:rPr lang="zh-CN" altLang="en-US">
                <a:solidFill>
                  <a:schemeClr val="accent3"/>
                </a:solidFill>
                <a:sym typeface="+mn-ea"/>
              </a:rPr>
              <a:t>强制转换可取出前三个分量</a:t>
            </a:r>
            <a:r>
              <a:rPr lang="en-US" altLang="zh-CN">
                <a:solidFill>
                  <a:schemeClr val="accent3"/>
                </a:solidFill>
                <a:sym typeface="+mn-ea"/>
              </a:rPr>
              <a:t> xyz</a:t>
            </a:r>
            <a:endParaRPr lang="en-US" altLang="zh-CN">
              <a:solidFill>
                <a:schemeClr val="accent3"/>
              </a:solidFill>
              <a:sym typeface="+mn-ea"/>
            </a:endParaRPr>
          </a:p>
        </p:txBody>
      </p:sp>
      <p:sp>
        <p:nvSpPr>
          <p:cNvPr id="4" name="Text Box 3"/>
          <p:cNvSpPr txBox="1"/>
          <p:nvPr/>
        </p:nvSpPr>
        <p:spPr>
          <a:xfrm>
            <a:off x="5798820" y="6489700"/>
            <a:ext cx="6393180" cy="368300"/>
          </a:xfrm>
          <a:prstGeom prst="rect">
            <a:avLst/>
          </a:prstGeom>
          <a:noFill/>
        </p:spPr>
        <p:txBody>
          <a:bodyPr wrap="none" rtlCol="0" anchor="t">
            <a:spAutoFit/>
          </a:bodyPr>
          <a:p>
            <a:pPr algn="l"/>
            <a:r>
              <a:rPr lang="en-US"/>
              <a:t>https://blog.csdn.net/sinat_36301420/article/details/89372482</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矢量之间的加法</a:t>
            </a:r>
            <a:endParaRPr lang="en-US"/>
          </a:p>
        </p:txBody>
      </p:sp>
      <p:sp>
        <p:nvSpPr>
          <p:cNvPr id="3" name="Content Placeholder 2"/>
          <p:cNvSpPr>
            <a:spLocks noGrp="1"/>
          </p:cNvSpPr>
          <p:nvPr>
            <p:ph idx="1"/>
          </p:nvPr>
        </p:nvSpPr>
        <p:spPr/>
        <p:txBody>
          <a:bodyPr/>
          <a:p>
            <a:r>
              <a:rPr lang="zh-CN" altLang="en-US"/>
              <a:t>矢量加法</a:t>
            </a:r>
            <a:r>
              <a:rPr lang="zh-CN" altLang="en-US">
                <a:sym typeface="+mn-ea"/>
              </a:rPr>
              <a:t>就是把</a:t>
            </a:r>
            <a:r>
              <a:rPr lang="zh-CN" altLang="en-US"/>
              <a:t>两个矢量首尾相连，达到一个新的位置。他的几何意义有两种表达方式：</a:t>
            </a:r>
            <a:endParaRPr lang="en-US" altLang="zh-CN"/>
          </a:p>
        </p:txBody>
      </p:sp>
      <p:sp>
        <p:nvSpPr>
          <p:cNvPr id="4" name="Text Box 3"/>
          <p:cNvSpPr txBox="1"/>
          <p:nvPr/>
        </p:nvSpPr>
        <p:spPr>
          <a:xfrm>
            <a:off x="1611630" y="6551295"/>
            <a:ext cx="10580370" cy="306705"/>
          </a:xfrm>
          <a:prstGeom prst="rect">
            <a:avLst/>
          </a:prstGeom>
          <a:noFill/>
        </p:spPr>
        <p:txBody>
          <a:bodyPr wrap="none" rtlCol="0" anchor="t">
            <a:spAutoFit/>
          </a:bodyPr>
          <a:p>
            <a:pPr algn="l"/>
            <a:r>
              <a:rPr lang="en-US" sz="1400"/>
              <a:t>https://zh.wikipedia.org/zh-hans/%E5%90%91%E9%87%8F#%E5%8A%A0%E6%B3%95%E4%B8%8E%E5%87%8F%E6%B3%95</a:t>
            </a:r>
            <a:endParaRPr lang="en-US" sz="1400"/>
          </a:p>
        </p:txBody>
      </p:sp>
      <p:pic>
        <p:nvPicPr>
          <p:cNvPr id="5" name="Picture 4"/>
          <p:cNvPicPr>
            <a:picLocks noChangeAspect="1"/>
          </p:cNvPicPr>
          <p:nvPr/>
        </p:nvPicPr>
        <p:blipFill>
          <a:blip r:embed="rId1"/>
          <a:stretch>
            <a:fillRect/>
          </a:stretch>
        </p:blipFill>
        <p:spPr>
          <a:xfrm>
            <a:off x="3296285" y="2606040"/>
            <a:ext cx="5744845" cy="3033395"/>
          </a:xfrm>
          <a:prstGeom prst="rect">
            <a:avLst/>
          </a:prstGeom>
        </p:spPr>
      </p:pic>
      <p:sp>
        <p:nvSpPr>
          <p:cNvPr id="6" name="Text Box 5"/>
          <p:cNvSpPr txBox="1"/>
          <p:nvPr/>
        </p:nvSpPr>
        <p:spPr>
          <a:xfrm>
            <a:off x="3570605" y="5712460"/>
            <a:ext cx="2138680" cy="368300"/>
          </a:xfrm>
          <a:prstGeom prst="rect">
            <a:avLst/>
          </a:prstGeom>
          <a:noFill/>
        </p:spPr>
        <p:txBody>
          <a:bodyPr wrap="none" rtlCol="0" anchor="t">
            <a:spAutoFit/>
          </a:bodyPr>
          <a:p>
            <a:r>
              <a:rPr lang="zh-CN" altLang="en-US">
                <a:sym typeface="+mn-ea"/>
              </a:rPr>
              <a:t>理解</a:t>
            </a:r>
            <a:r>
              <a:rPr lang="en-US" altLang="zh-CN">
                <a:sym typeface="+mn-ea"/>
              </a:rPr>
              <a:t>1</a:t>
            </a:r>
            <a:r>
              <a:rPr lang="zh-CN" altLang="en-US">
                <a:sym typeface="+mn-ea"/>
              </a:rPr>
              <a:t>：平行四边形</a:t>
            </a:r>
            <a:endParaRPr lang="en-US"/>
          </a:p>
        </p:txBody>
      </p:sp>
      <p:sp>
        <p:nvSpPr>
          <p:cNvPr id="7" name="Text Box 6"/>
          <p:cNvSpPr txBox="1"/>
          <p:nvPr/>
        </p:nvSpPr>
        <p:spPr>
          <a:xfrm>
            <a:off x="6478270" y="5712460"/>
            <a:ext cx="2824480" cy="368300"/>
          </a:xfrm>
          <a:prstGeom prst="rect">
            <a:avLst/>
          </a:prstGeom>
          <a:noFill/>
        </p:spPr>
        <p:txBody>
          <a:bodyPr wrap="none" rtlCol="0" anchor="t">
            <a:spAutoFit/>
          </a:bodyPr>
          <a:p>
            <a:r>
              <a:rPr lang="zh-CN" altLang="en-US">
                <a:sym typeface="+mn-ea"/>
              </a:rPr>
              <a:t>理解</a:t>
            </a:r>
            <a:r>
              <a:rPr lang="en-US" altLang="zh-CN">
                <a:sym typeface="+mn-ea"/>
              </a:rPr>
              <a:t>2</a:t>
            </a:r>
            <a:r>
              <a:rPr lang="zh-CN" altLang="en-US">
                <a:sym typeface="+mn-ea"/>
              </a:rPr>
              <a:t>：首尾相连呈三角形</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sym typeface="+mn-ea"/>
              </a:rPr>
              <a:t>矩阵之于坐标系，正如矢量之于点</a:t>
            </a:r>
            <a:endParaRPr lang="en-US" altLang="zh-CN">
              <a:sym typeface="+mn-ea"/>
            </a:endParaRPr>
          </a:p>
        </p:txBody>
      </p:sp>
      <p:sp>
        <p:nvSpPr>
          <p:cNvPr id="5" name="Content Placeholder 4"/>
          <p:cNvSpPr>
            <a:spLocks noGrp="1"/>
          </p:cNvSpPr>
          <p:nvPr>
            <p:ph sz="half" idx="1"/>
          </p:nvPr>
        </p:nvSpPr>
        <p:spPr>
          <a:xfrm>
            <a:off x="0" y="1825625"/>
            <a:ext cx="9023985" cy="4351655"/>
          </a:xfrm>
        </p:spPr>
        <p:txBody>
          <a:bodyPr>
            <a:normAutofit lnSpcReduction="10000"/>
          </a:bodyPr>
          <a:p>
            <a:r>
              <a:rPr lang="zh-CN" altLang="en-US"/>
              <a:t>矩阵是两个坐标系之间的转换公式（包括缩放、剪切、旋转、平移等）；</a:t>
            </a:r>
            <a:endParaRPr lang="zh-CN" altLang="en-US"/>
          </a:p>
          <a:p>
            <a:r>
              <a:rPr lang="zh-CN" altLang="en-US"/>
              <a:t>矢量是两个点之间的相对位置（包括距离和方向）。</a:t>
            </a:r>
            <a:endParaRPr lang="zh-CN" altLang="en-US"/>
          </a:p>
          <a:p>
            <a:r>
              <a:rPr lang="zh-CN" altLang="en-US"/>
              <a:t>原坐标系每个点乘以矩阵得到新坐标系；</a:t>
            </a:r>
            <a:endParaRPr lang="zh-CN" altLang="en-US"/>
          </a:p>
          <a:p>
            <a:r>
              <a:rPr lang="zh-CN" altLang="en-US"/>
              <a:t>原点加上矢量作为偏移得到一个新的点。</a:t>
            </a:r>
            <a:endParaRPr lang="zh-CN" altLang="en-US"/>
          </a:p>
          <a:p>
            <a:r>
              <a:rPr lang="zh-CN" altLang="en-US"/>
              <a:t>在有个人为确定的世界原点</a:t>
            </a:r>
            <a:r>
              <a:rPr lang="en-US" altLang="zh-CN"/>
              <a:t> O </a:t>
            </a:r>
            <a:r>
              <a:rPr lang="zh-CN" altLang="en-US"/>
              <a:t>时，可以把矢量的起点放在</a:t>
            </a:r>
            <a:r>
              <a:rPr lang="en-US" altLang="zh-CN"/>
              <a:t> O</a:t>
            </a:r>
            <a:r>
              <a:rPr lang="zh-CN" altLang="en-US"/>
              <a:t>，矢量和点等价。</a:t>
            </a:r>
            <a:endParaRPr lang="zh-CN" altLang="en-US"/>
          </a:p>
          <a:p>
            <a:r>
              <a:rPr lang="zh-CN" altLang="en-US"/>
              <a:t>在有个人为定义的世界坐标系</a:t>
            </a:r>
            <a:r>
              <a:rPr lang="en-US" altLang="zh-CN"/>
              <a:t> xOy </a:t>
            </a:r>
            <a:r>
              <a:rPr lang="zh-CN" altLang="en-US"/>
              <a:t>时，可用一个矩阵来唯一表示任意坐标系。</a:t>
            </a:r>
            <a:endParaRPr lang="zh-CN" altLang="en-US"/>
          </a:p>
        </p:txBody>
      </p:sp>
      <p:graphicFrame>
        <p:nvGraphicFramePr>
          <p:cNvPr id="7" name="Content Placeholder 6"/>
          <p:cNvGraphicFramePr/>
          <p:nvPr>
            <p:ph sz="half" idx="2"/>
          </p:nvPr>
        </p:nvGraphicFramePr>
        <p:xfrm>
          <a:off x="6656705" y="258445"/>
          <a:ext cx="4820920" cy="1524000"/>
        </p:xfrm>
        <a:graphic>
          <a:graphicData uri="http://schemas.openxmlformats.org/drawingml/2006/table">
            <a:tbl>
              <a:tblPr firstRow="1" bandRow="1">
                <a:tableStyleId>{5C22544A-7EE6-4342-B048-85BDC9FD1C3A}</a:tableStyleId>
              </a:tblPr>
              <a:tblGrid>
                <a:gridCol w="1585595"/>
                <a:gridCol w="1363345"/>
                <a:gridCol w="1871980"/>
              </a:tblGrid>
              <a:tr h="381000">
                <a:tc>
                  <a:txBody>
                    <a:bodyPr/>
                    <a:p>
                      <a:pPr>
                        <a:buNone/>
                      </a:pPr>
                      <a:r>
                        <a:rPr lang="zh-CN" altLang="en-US"/>
                        <a:t>相对概念</a:t>
                      </a:r>
                      <a:endParaRPr lang="zh-CN" altLang="en-US"/>
                    </a:p>
                  </a:txBody>
                  <a:tcPr/>
                </a:tc>
                <a:tc>
                  <a:txBody>
                    <a:bodyPr/>
                    <a:p>
                      <a:pPr>
                        <a:buNone/>
                      </a:pPr>
                      <a:r>
                        <a:rPr lang="zh-CN" altLang="en-US"/>
                        <a:t>相对叠加</a:t>
                      </a:r>
                      <a:endParaRPr lang="zh-CN" altLang="en-US"/>
                    </a:p>
                  </a:txBody>
                  <a:tcPr/>
                </a:tc>
                <a:tc>
                  <a:txBody>
                    <a:bodyPr/>
                    <a:p>
                      <a:pPr>
                        <a:buNone/>
                      </a:pPr>
                      <a:r>
                        <a:rPr lang="zh-CN" altLang="en-US"/>
                        <a:t>绝对对象</a:t>
                      </a:r>
                      <a:endParaRPr lang="zh-CN" altLang="en-US"/>
                    </a:p>
                  </a:txBody>
                  <a:tcPr/>
                </a:tc>
              </a:tr>
              <a:tr h="381000">
                <a:tc>
                  <a:txBody>
                    <a:bodyPr/>
                    <a:p>
                      <a:pPr>
                        <a:buNone/>
                      </a:pPr>
                      <a:r>
                        <a:rPr lang="zh-CN" altLang="en-US"/>
                        <a:t>矩阵</a:t>
                      </a:r>
                      <a:endParaRPr lang="en-US" altLang="zh-CN"/>
                    </a:p>
                  </a:txBody>
                  <a:tcPr/>
                </a:tc>
                <a:tc>
                  <a:txBody>
                    <a:bodyPr/>
                    <a:p>
                      <a:pPr>
                        <a:buNone/>
                      </a:pPr>
                      <a:r>
                        <a:rPr lang="zh-CN" altLang="en-US"/>
                        <a:t>矩阵乘法</a:t>
                      </a:r>
                      <a:endParaRPr lang="zh-CN" altLang="en-US"/>
                    </a:p>
                  </a:txBody>
                  <a:tcPr/>
                </a:tc>
                <a:tc>
                  <a:txBody>
                    <a:bodyPr/>
                    <a:p>
                      <a:pPr>
                        <a:buNone/>
                      </a:pPr>
                      <a:r>
                        <a:rPr lang="zh-CN" altLang="en-US"/>
                        <a:t>坐标系</a:t>
                      </a:r>
                      <a:endParaRPr lang="zh-CN" altLang="en-US"/>
                    </a:p>
                  </a:txBody>
                  <a:tcPr/>
                </a:tc>
              </a:tr>
              <a:tr h="381000">
                <a:tc>
                  <a:txBody>
                    <a:bodyPr/>
                    <a:p>
                      <a:pPr>
                        <a:buNone/>
                      </a:pPr>
                      <a:r>
                        <a:rPr lang="zh-CN" altLang="en-US"/>
                        <a:t>矢量、坐标</a:t>
                      </a:r>
                      <a:endParaRPr lang="en-US"/>
                    </a:p>
                  </a:txBody>
                  <a:tcPr/>
                </a:tc>
                <a:tc>
                  <a:txBody>
                    <a:bodyPr/>
                    <a:p>
                      <a:pPr>
                        <a:buNone/>
                      </a:pPr>
                      <a:r>
                        <a:rPr lang="zh-CN" altLang="en-US"/>
                        <a:t>矢量加法</a:t>
                      </a:r>
                      <a:endParaRPr lang="zh-CN" altLang="en-US"/>
                    </a:p>
                  </a:txBody>
                  <a:tcPr/>
                </a:tc>
                <a:tc>
                  <a:txBody>
                    <a:bodyPr/>
                    <a:p>
                      <a:pPr>
                        <a:buNone/>
                      </a:pPr>
                      <a:r>
                        <a:rPr lang="zh-CN" altLang="en-US"/>
                        <a:t>点</a:t>
                      </a:r>
                      <a:endParaRPr lang="zh-CN" altLang="en-US"/>
                    </a:p>
                  </a:txBody>
                  <a:tcPr/>
                </a:tc>
              </a:tr>
              <a:tr h="381000">
                <a:tc>
                  <a:txBody>
                    <a:bodyPr/>
                    <a:p>
                      <a:pPr>
                        <a:buNone/>
                      </a:pPr>
                      <a:r>
                        <a:rPr lang="zh-CN" altLang="en-US"/>
                        <a:t>你的手</a:t>
                      </a:r>
                      <a:endParaRPr lang="zh-CN" altLang="en-US"/>
                    </a:p>
                  </a:txBody>
                  <a:tcPr/>
                </a:tc>
                <a:tc>
                  <a:txBody>
                    <a:bodyPr/>
                    <a:p>
                      <a:pPr>
                        <a:buNone/>
                      </a:pPr>
                      <a:r>
                        <a:rPr lang="zh-CN" altLang="en-US"/>
                        <a:t>手拉手</a:t>
                      </a:r>
                      <a:endParaRPr lang="zh-CN" altLang="en-US"/>
                    </a:p>
                  </a:txBody>
                  <a:tcPr/>
                </a:tc>
                <a:tc>
                  <a:txBody>
                    <a:bodyPr/>
                    <a:p>
                      <a:pPr>
                        <a:buNone/>
                      </a:pPr>
                      <a:r>
                        <a:rPr lang="zh-CN" altLang="en-US"/>
                        <a:t>你要够到的东西</a:t>
                      </a:r>
                      <a:endParaRPr lang="zh-CN" altLang="en-US"/>
                    </a:p>
                  </a:txBody>
                  <a:tcPr/>
                </a:tc>
              </a:tr>
            </a:tbl>
          </a:graphicData>
        </a:graphic>
      </p:graphicFrame>
      <p:pic>
        <p:nvPicPr>
          <p:cNvPr id="10" name="Picture 9"/>
          <p:cNvPicPr>
            <a:picLocks noChangeAspect="1"/>
          </p:cNvPicPr>
          <p:nvPr/>
        </p:nvPicPr>
        <p:blipFill>
          <a:blip r:embed="rId1"/>
          <a:stretch>
            <a:fillRect/>
          </a:stretch>
        </p:blipFill>
        <p:spPr>
          <a:xfrm>
            <a:off x="9023985" y="2899410"/>
            <a:ext cx="3168015" cy="3955415"/>
          </a:xfrm>
          <a:prstGeom prst="rect">
            <a:avLst/>
          </a:prstGeom>
        </p:spPr>
      </p:pic>
      <p:sp>
        <p:nvSpPr>
          <p:cNvPr id="9" name="Oval Callout 8"/>
          <p:cNvSpPr/>
          <p:nvPr/>
        </p:nvSpPr>
        <p:spPr>
          <a:xfrm>
            <a:off x="5848985" y="2347784"/>
            <a:ext cx="4648835" cy="1242953"/>
          </a:xfrm>
          <a:prstGeom prst="wedgeEllipseCallout">
            <a:avLst>
              <a:gd name="adj1" fmla="val 36736"/>
              <a:gd name="adj2" fmla="val 7774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金钱</a:t>
            </a:r>
            <a:r>
              <a:rPr lang="zh-CN" altLang="en-US" sz="1900">
                <a:latin typeface="HYTangMeiRen 85W" panose="00020600040101010101" charset="-122"/>
                <a:ea typeface="HYTangMeiRen 85W" panose="00020600040101010101" charset="-122"/>
              </a:rPr>
              <a:t>是通往幸福的桥梁，而人是无法诗意地栖息在桥梁上的</a:t>
            </a:r>
            <a:endParaRPr lang="zh-CN" altLang="en-US" sz="1900">
              <a:latin typeface="HYTangMeiRen 85W" panose="00020600040101010101" charset="-122"/>
              <a:ea typeface="HYTangMeiRen 85W" panose="00020600040101010101" charset="-122"/>
            </a:endParaRPr>
          </a:p>
          <a:p>
            <a:pPr algn="ctr"/>
            <a:r>
              <a:rPr lang="en-US" altLang="zh-CN" sz="1900">
                <a:latin typeface="HYTangMeiRen 85W" panose="00020600040101010101" charset="-122"/>
                <a:ea typeface="HYTangMeiRen 85W" panose="00020600040101010101" charset="-122"/>
              </a:rPr>
              <a:t>——货币哲学家 西美尔</a:t>
            </a:r>
            <a:endParaRPr lang="en-US" altLang="zh-CN" sz="1900">
              <a:latin typeface="HYTangMeiRen 85W" panose="00020600040101010101" charset="-122"/>
              <a:ea typeface="HYTangMeiRen 85W" panose="00020600040101010101" charset="-122"/>
            </a:endParaRPr>
          </a:p>
        </p:txBody>
      </p:sp>
      <p:sp>
        <p:nvSpPr>
          <p:cNvPr id="11" name="Oval Callout 10"/>
          <p:cNvSpPr/>
          <p:nvPr/>
        </p:nvSpPr>
        <p:spPr>
          <a:xfrm>
            <a:off x="5848985" y="4858739"/>
            <a:ext cx="4938395" cy="2068122"/>
          </a:xfrm>
          <a:prstGeom prst="wedgeEllipseCallout">
            <a:avLst>
              <a:gd name="adj1" fmla="val 36768"/>
              <a:gd name="adj2" fmla="val -5697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同理可得，矩阵</a:t>
            </a:r>
            <a:r>
              <a:rPr lang="zh-CN" altLang="en-US" sz="1900">
                <a:latin typeface="HYTangMeiRen 85W" panose="00020600040101010101" charset="-122"/>
                <a:ea typeface="HYTangMeiRen 85W" panose="00020600040101010101" charset="-122"/>
              </a:rPr>
              <a:t>是用于在坐标系之间转换坐标的工具，而点在空间中具有绝对位置，随坐标系而变的是点的坐标，而不是点本身</a:t>
            </a:r>
            <a:endParaRPr lang="zh-CN" altLang="en-US" sz="1900">
              <a:latin typeface="HYTangMeiRen 85W" panose="00020600040101010101" charset="-122"/>
              <a:ea typeface="HYTangMeiRen 85W" panose="00020600040101010101" charset="-122"/>
            </a:endParaRPr>
          </a:p>
          <a:p>
            <a:pPr algn="ctr"/>
            <a:r>
              <a:rPr lang="en-US" altLang="zh-CN" sz="1900">
                <a:latin typeface="HYTangMeiRen 85W" panose="00020600040101010101" charset="-122"/>
                <a:ea typeface="HYTangMeiRen 85W" panose="00020600040101010101" charset="-122"/>
              </a:rPr>
              <a:t>——</a:t>
            </a:r>
            <a:r>
              <a:rPr lang="zh-CN" altLang="en-US" sz="1900">
                <a:latin typeface="HYTangMeiRen 85W" panose="00020600040101010101" charset="-122"/>
                <a:ea typeface="HYTangMeiRen 85W" panose="00020600040101010101" charset="-122"/>
              </a:rPr>
              <a:t>线代</a:t>
            </a:r>
            <a:r>
              <a:rPr lang="en-US" altLang="zh-CN" sz="1900">
                <a:latin typeface="HYTangMeiRen 85W" panose="00020600040101010101" charset="-122"/>
                <a:ea typeface="HYTangMeiRen 85W" panose="00020600040101010101" charset="-122"/>
              </a:rPr>
              <a:t>哲学家 </a:t>
            </a:r>
            <a:r>
              <a:rPr lang="zh-CN" altLang="en-US" sz="1900">
                <a:latin typeface="HYTangMeiRen 85W" panose="00020600040101010101" charset="-122"/>
                <a:ea typeface="HYTangMeiRen 85W" panose="00020600040101010101" charset="-122"/>
              </a:rPr>
              <a:t>沃兹基硕德</a:t>
            </a:r>
            <a:endParaRPr lang="zh-CN" altLang="en-US" sz="19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p:cTn id="14" dur="1000" fill="hold"/>
                                        <p:tgtEl>
                                          <p:spTgt spid="9"/>
                                        </p:tgtEl>
                                        <p:attrNameLst>
                                          <p:attrName>ppt_w</p:attrName>
                                        </p:attrNameLst>
                                      </p:cBhvr>
                                      <p:tavLst>
                                        <p:tav tm="0">
                                          <p:val>
                                            <p:strVal val="#ppt_w*0.70"/>
                                          </p:val>
                                        </p:tav>
                                        <p:tav tm="100000">
                                          <p:val>
                                            <p:strVal val="#ppt_w"/>
                                          </p:val>
                                        </p:tav>
                                      </p:tavLst>
                                    </p:anim>
                                    <p:anim calcmode="lin" valueType="num">
                                      <p:cBhvr>
                                        <p:cTn id="15" dur="1000" fill="hold"/>
                                        <p:tgtEl>
                                          <p:spTgt spid="9"/>
                                        </p:tgtEl>
                                        <p:attrNameLst>
                                          <p:attrName>ppt_h</p:attrName>
                                        </p:attrNameLst>
                                      </p:cBhvr>
                                      <p:tavLst>
                                        <p:tav tm="0">
                                          <p:val>
                                            <p:strVal val="#ppt_h"/>
                                          </p:val>
                                        </p:tav>
                                        <p:tav tm="100000">
                                          <p:val>
                                            <p:strVal val="#ppt_h"/>
                                          </p:val>
                                        </p:tav>
                                      </p:tavLst>
                                    </p:anim>
                                    <p:animEffect transition="in" filter="fade">
                                      <p:cBhvr>
                                        <p:cTn id="16" dur="1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strVal val="#ppt_w*0.70"/>
                                          </p:val>
                                        </p:tav>
                                        <p:tav tm="100000">
                                          <p:val>
                                            <p:strVal val="#ppt_w"/>
                                          </p:val>
                                        </p:tav>
                                      </p:tavLst>
                                    </p:anim>
                                    <p:anim calcmode="lin" valueType="num">
                                      <p:cBhvr>
                                        <p:cTn id="22" dur="1000" fill="hold"/>
                                        <p:tgtEl>
                                          <p:spTgt spid="11"/>
                                        </p:tgtEl>
                                        <p:attrNameLst>
                                          <p:attrName>ppt_h</p:attrName>
                                        </p:attrNameLst>
                                      </p:cBhvr>
                                      <p:tavLst>
                                        <p:tav tm="0">
                                          <p:val>
                                            <p:strVal val="#ppt_h"/>
                                          </p:val>
                                        </p:tav>
                                        <p:tav tm="100000">
                                          <p:val>
                                            <p:strVal val="#ppt_h"/>
                                          </p:val>
                                        </p:tav>
                                      </p:tavLst>
                                    </p:anim>
                                    <p:animEffect transition="in" filter="fade">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矩阵的</a:t>
            </a:r>
            <a:r>
              <a:rPr lang="zh-CN" altLang="en-US"/>
              <a:t>行列式</a:t>
            </a:r>
            <a:endParaRPr lang="zh-CN" altLang="en-US"/>
          </a:p>
        </p:txBody>
      </p:sp>
      <p:sp>
        <p:nvSpPr>
          <p:cNvPr id="3" name="Content Placeholder 2"/>
          <p:cNvSpPr>
            <a:spLocks noGrp="1"/>
          </p:cNvSpPr>
          <p:nvPr>
            <p:ph idx="1"/>
          </p:nvPr>
        </p:nvSpPr>
        <p:spPr>
          <a:xfrm>
            <a:off x="647700" y="1819275"/>
            <a:ext cx="10515600" cy="4351338"/>
          </a:xfrm>
        </p:spPr>
        <p:txBody>
          <a:bodyPr/>
          <a:p>
            <a:r>
              <a:rPr lang="zh-CN" altLang="en-US"/>
              <a:t>行列式写作矩阵左右两侧套上一层竖线边框，他的计算公式如下：</a:t>
            </a:r>
            <a:endParaRPr lang="en-US" altLang="zh-CN"/>
          </a:p>
          <a:p>
            <a:r>
              <a:rPr lang="en-US" altLang="zh-CN"/>
              <a:t>| a, b | = ad - bc</a:t>
            </a:r>
            <a:endParaRPr lang="en-US" altLang="zh-CN"/>
          </a:p>
          <a:p>
            <a:r>
              <a:rPr lang="en-US" altLang="zh-CN"/>
              <a:t>| c, d |</a:t>
            </a:r>
            <a:endParaRPr lang="en-US" altLang="zh-CN"/>
          </a:p>
          <a:p>
            <a:r>
              <a:rPr lang="zh-CN" altLang="en-US"/>
              <a:t>这实际上就是</a:t>
            </a:r>
            <a:r>
              <a:rPr lang="en-US" altLang="zh-CN"/>
              <a:t> a, c </a:t>
            </a:r>
            <a:r>
              <a:rPr lang="zh-CN" altLang="en-US"/>
              <a:t>和</a:t>
            </a:r>
            <a:r>
              <a:rPr lang="en-US" altLang="zh-CN"/>
              <a:t> b, d </a:t>
            </a:r>
            <a:r>
              <a:rPr lang="zh-CN" altLang="en-US"/>
              <a:t>两个矢量的叉积：</a:t>
            </a:r>
            <a:r>
              <a:rPr lang="en-US" altLang="zh-CN"/>
              <a:t>(a, c) </a:t>
            </a:r>
            <a:r>
              <a:rPr lang="en-US" altLang="zh-CN">
                <a:sym typeface="+mn-ea"/>
              </a:rPr>
              <a:t>×</a:t>
            </a:r>
            <a:r>
              <a:rPr lang="en-US" altLang="zh-CN"/>
              <a:t> (b, d) = ad - bc</a:t>
            </a:r>
            <a:r>
              <a:rPr lang="zh-CN" altLang="en-US"/>
              <a:t>。</a:t>
            </a:r>
            <a:endParaRPr lang="zh-CN" altLang="en-US"/>
          </a:p>
          <a:p>
            <a:r>
              <a:rPr lang="zh-CN" altLang="en-US">
                <a:sym typeface="+mn-ea"/>
              </a:rPr>
              <a:t>如果矩阵作为一个整体符号出现，则会采用</a:t>
            </a:r>
            <a:r>
              <a:rPr lang="en-US" altLang="zh-CN">
                <a:sym typeface="+mn-ea"/>
              </a:rPr>
              <a:t> det A </a:t>
            </a:r>
            <a:r>
              <a:rPr lang="zh-CN" altLang="en-US">
                <a:sym typeface="+mn-ea"/>
              </a:rPr>
              <a:t>的来表示矩阵</a:t>
            </a:r>
            <a:r>
              <a:rPr lang="en-US" altLang="zh-CN">
                <a:sym typeface="+mn-ea"/>
              </a:rPr>
              <a:t> A </a:t>
            </a:r>
            <a:r>
              <a:rPr lang="zh-CN" altLang="en-US">
                <a:sym typeface="+mn-ea"/>
              </a:rPr>
              <a:t>的行列式。</a:t>
            </a:r>
            <a:endParaRPr lang="zh-CN" altLang="en-US"/>
          </a:p>
          <a:p>
            <a:r>
              <a:rPr lang="zh-CN" altLang="en-US">
                <a:sym typeface="+mn-ea"/>
              </a:rPr>
              <a:t>对于</a:t>
            </a:r>
            <a:r>
              <a:rPr lang="zh-CN" altLang="en-US">
                <a:sym typeface="+mn-ea"/>
              </a:rPr>
              <a:t>协变矩阵</a:t>
            </a:r>
            <a:r>
              <a:rPr lang="zh-CN" altLang="en-US">
                <a:sym typeface="+mn-ea"/>
              </a:rPr>
              <a:t>而言，</a:t>
            </a:r>
            <a:r>
              <a:rPr lang="en-US" altLang="zh-CN">
                <a:sym typeface="+mn-ea"/>
              </a:rPr>
              <a:t>(a, c) </a:t>
            </a:r>
            <a:r>
              <a:rPr lang="zh-CN" altLang="en-US">
                <a:sym typeface="+mn-ea"/>
              </a:rPr>
              <a:t>和</a:t>
            </a:r>
            <a:r>
              <a:rPr lang="en-US" altLang="zh-CN">
                <a:sym typeface="+mn-ea"/>
              </a:rPr>
              <a:t> (b, d) </a:t>
            </a:r>
            <a:r>
              <a:rPr lang="zh-CN" altLang="en-US">
                <a:sym typeface="+mn-ea"/>
              </a:rPr>
              <a:t>就是他的两个基矢量，行列式就是</a:t>
            </a:r>
            <a:r>
              <a:rPr lang="zh-CN" altLang="en-US">
                <a:sym typeface="+mn-ea"/>
              </a:rPr>
              <a:t>两个基矢量</a:t>
            </a:r>
            <a:r>
              <a:rPr lang="zh-CN" altLang="en-US">
                <a:sym typeface="+mn-ea"/>
              </a:rPr>
              <a:t>的叉积。而</a:t>
            </a:r>
            <a:r>
              <a:rPr lang="zh-CN" altLang="en-US">
                <a:sym typeface="+mn-ea"/>
              </a:rPr>
              <a:t>叉积的几何意义是两个矢量所张成的平行四边形面积。从而行列式就是变换前后，同一个坐标所对应单位面积缩放的比例。行列式为</a:t>
            </a:r>
            <a:r>
              <a:rPr lang="en-US" altLang="zh-CN">
                <a:sym typeface="+mn-ea"/>
              </a:rPr>
              <a:t> 1 </a:t>
            </a:r>
            <a:r>
              <a:rPr lang="zh-CN" altLang="en-US">
                <a:sym typeface="+mn-ea"/>
              </a:rPr>
              <a:t>的矩阵，说明他对应的坐标系变换是个保面积变换。</a:t>
            </a:r>
            <a:r>
              <a:rPr lang="zh-CN"/>
              <a:t>例如</a:t>
            </a:r>
            <a:r>
              <a:rPr lang="zh-CN" altLang="en-US"/>
              <a:t>旋转矩阵的行列式为</a:t>
            </a:r>
            <a:r>
              <a:rPr lang="en-US" altLang="zh-CN"/>
              <a:t> 1</a:t>
            </a:r>
            <a:r>
              <a:rPr lang="zh-CN" altLang="en-US"/>
              <a:t>（只对图形进行旋转，不改变面积），镜像矩阵的行列式为</a:t>
            </a:r>
            <a:r>
              <a:rPr lang="en-US" altLang="zh-CN"/>
              <a:t> -1</a:t>
            </a:r>
            <a:r>
              <a:rPr lang="zh-CN" altLang="en-US"/>
              <a:t>，因为翻转了方向。</a:t>
            </a:r>
            <a:endParaRPr lang="zh-CN" altLang="en-US">
              <a:sym typeface="+mn-ea"/>
            </a:endParaRPr>
          </a:p>
        </p:txBody>
      </p:sp>
      <p:pic>
        <p:nvPicPr>
          <p:cNvPr id="8" name="Picture 7"/>
          <p:cNvPicPr>
            <a:picLocks noChangeAspect="1"/>
          </p:cNvPicPr>
          <p:nvPr/>
        </p:nvPicPr>
        <p:blipFill>
          <a:blip r:embed="rId1"/>
          <a:stretch>
            <a:fillRect/>
          </a:stretch>
        </p:blipFill>
        <p:spPr>
          <a:xfrm>
            <a:off x="2387600" y="5385435"/>
            <a:ext cx="914400" cy="822960"/>
          </a:xfrm>
          <a:prstGeom prst="rect">
            <a:avLst/>
          </a:prstGeom>
        </p:spPr>
      </p:pic>
      <p:pic>
        <p:nvPicPr>
          <p:cNvPr id="4" name="Picture 3"/>
          <p:cNvPicPr>
            <a:picLocks noChangeAspect="1"/>
          </p:cNvPicPr>
          <p:nvPr/>
        </p:nvPicPr>
        <p:blipFill>
          <a:blip r:embed="rId1"/>
          <a:stretch>
            <a:fillRect/>
          </a:stretch>
        </p:blipFill>
        <p:spPr>
          <a:xfrm>
            <a:off x="6652895" y="5488940"/>
            <a:ext cx="1864360" cy="822960"/>
          </a:xfrm>
          <a:prstGeom prst="rect">
            <a:avLst/>
          </a:prstGeom>
        </p:spPr>
      </p:pic>
      <p:sp>
        <p:nvSpPr>
          <p:cNvPr id="5" name="Text Box 4"/>
          <p:cNvSpPr txBox="1"/>
          <p:nvPr/>
        </p:nvSpPr>
        <p:spPr>
          <a:xfrm>
            <a:off x="2279650" y="6405880"/>
            <a:ext cx="1129030" cy="368300"/>
          </a:xfrm>
          <a:prstGeom prst="rect">
            <a:avLst/>
          </a:prstGeom>
          <a:noFill/>
        </p:spPr>
        <p:txBody>
          <a:bodyPr wrap="none" rtlCol="0">
            <a:spAutoFit/>
          </a:bodyPr>
          <a:p>
            <a:r>
              <a:rPr lang="zh-CN" altLang="en-US"/>
              <a:t>行列式</a:t>
            </a:r>
            <a:r>
              <a:rPr lang="en-US" altLang="zh-CN"/>
              <a:t>=1</a:t>
            </a:r>
            <a:endParaRPr lang="en-US" altLang="zh-CN"/>
          </a:p>
        </p:txBody>
      </p:sp>
      <p:pic>
        <p:nvPicPr>
          <p:cNvPr id="6" name="Picture 5"/>
          <p:cNvPicPr>
            <a:picLocks noChangeAspect="1"/>
          </p:cNvPicPr>
          <p:nvPr/>
        </p:nvPicPr>
        <p:blipFill>
          <a:blip r:embed="rId1"/>
          <a:stretch>
            <a:fillRect/>
          </a:stretch>
        </p:blipFill>
        <p:spPr>
          <a:xfrm rot="7860000">
            <a:off x="5464175" y="5489575"/>
            <a:ext cx="914400" cy="822960"/>
          </a:xfrm>
          <a:prstGeom prst="rect">
            <a:avLst/>
          </a:prstGeom>
        </p:spPr>
      </p:pic>
      <p:sp>
        <p:nvSpPr>
          <p:cNvPr id="7" name="Text Box 6"/>
          <p:cNvSpPr txBox="1"/>
          <p:nvPr/>
        </p:nvSpPr>
        <p:spPr>
          <a:xfrm>
            <a:off x="5311140" y="6449695"/>
            <a:ext cx="1129030" cy="368300"/>
          </a:xfrm>
          <a:prstGeom prst="rect">
            <a:avLst/>
          </a:prstGeom>
          <a:noFill/>
        </p:spPr>
        <p:txBody>
          <a:bodyPr wrap="none" rtlCol="0">
            <a:spAutoFit/>
          </a:bodyPr>
          <a:p>
            <a:r>
              <a:rPr lang="zh-CN" altLang="en-US"/>
              <a:t>行列式</a:t>
            </a:r>
            <a:r>
              <a:rPr lang="en-US" altLang="zh-CN"/>
              <a:t>=1</a:t>
            </a:r>
            <a:endParaRPr lang="en-US" altLang="zh-CN"/>
          </a:p>
        </p:txBody>
      </p:sp>
      <p:sp>
        <p:nvSpPr>
          <p:cNvPr id="9" name="Text Box 8"/>
          <p:cNvSpPr txBox="1"/>
          <p:nvPr/>
        </p:nvSpPr>
        <p:spPr>
          <a:xfrm>
            <a:off x="6932295" y="6449695"/>
            <a:ext cx="1129030" cy="368300"/>
          </a:xfrm>
          <a:prstGeom prst="rect">
            <a:avLst/>
          </a:prstGeom>
          <a:noFill/>
        </p:spPr>
        <p:txBody>
          <a:bodyPr wrap="none" rtlCol="0">
            <a:spAutoFit/>
          </a:bodyPr>
          <a:p>
            <a:r>
              <a:rPr lang="zh-CN" altLang="en-US"/>
              <a:t>行列式</a:t>
            </a:r>
            <a:r>
              <a:rPr lang="en-US" altLang="zh-CN"/>
              <a:t>=2</a:t>
            </a:r>
            <a:endParaRPr lang="en-US" altLang="zh-CN"/>
          </a:p>
        </p:txBody>
      </p:sp>
      <p:pic>
        <p:nvPicPr>
          <p:cNvPr id="10" name="Picture 9"/>
          <p:cNvPicPr>
            <a:picLocks noChangeAspect="1"/>
          </p:cNvPicPr>
          <p:nvPr/>
        </p:nvPicPr>
        <p:blipFill>
          <a:blip r:embed="rId1"/>
          <a:stretch>
            <a:fillRect/>
          </a:stretch>
        </p:blipFill>
        <p:spPr>
          <a:xfrm>
            <a:off x="8787765" y="5703570"/>
            <a:ext cx="1864360" cy="393700"/>
          </a:xfrm>
          <a:prstGeom prst="rect">
            <a:avLst/>
          </a:prstGeom>
        </p:spPr>
      </p:pic>
      <p:sp>
        <p:nvSpPr>
          <p:cNvPr id="11" name="Text Box 10"/>
          <p:cNvSpPr txBox="1"/>
          <p:nvPr/>
        </p:nvSpPr>
        <p:spPr>
          <a:xfrm>
            <a:off x="9155430" y="6449695"/>
            <a:ext cx="1129030" cy="368300"/>
          </a:xfrm>
          <a:prstGeom prst="rect">
            <a:avLst/>
          </a:prstGeom>
          <a:noFill/>
        </p:spPr>
        <p:txBody>
          <a:bodyPr wrap="none" rtlCol="0">
            <a:spAutoFit/>
          </a:bodyPr>
          <a:p>
            <a:r>
              <a:rPr lang="zh-CN" altLang="en-US"/>
              <a:t>行列式</a:t>
            </a:r>
            <a:r>
              <a:rPr lang="en-US" altLang="zh-CN"/>
              <a:t>=1</a:t>
            </a:r>
            <a:endParaRPr lang="en-US" altLang="zh-CN"/>
          </a:p>
        </p:txBody>
      </p:sp>
      <p:pic>
        <p:nvPicPr>
          <p:cNvPr id="12" name="Picture 11"/>
          <p:cNvPicPr>
            <a:picLocks noChangeAspect="1"/>
          </p:cNvPicPr>
          <p:nvPr/>
        </p:nvPicPr>
        <p:blipFill>
          <a:blip r:embed="rId1"/>
          <a:stretch>
            <a:fillRect/>
          </a:stretch>
        </p:blipFill>
        <p:spPr>
          <a:xfrm flipH="1">
            <a:off x="3942715" y="5385435"/>
            <a:ext cx="885825" cy="822960"/>
          </a:xfrm>
          <a:prstGeom prst="rect">
            <a:avLst/>
          </a:prstGeom>
        </p:spPr>
      </p:pic>
      <p:sp>
        <p:nvSpPr>
          <p:cNvPr id="13" name="Text Box 12"/>
          <p:cNvSpPr txBox="1"/>
          <p:nvPr/>
        </p:nvSpPr>
        <p:spPr>
          <a:xfrm>
            <a:off x="3757295" y="6413500"/>
            <a:ext cx="1205230" cy="368300"/>
          </a:xfrm>
          <a:prstGeom prst="rect">
            <a:avLst/>
          </a:prstGeom>
          <a:noFill/>
        </p:spPr>
        <p:txBody>
          <a:bodyPr wrap="none" rtlCol="0">
            <a:spAutoFit/>
          </a:bodyPr>
          <a:p>
            <a:r>
              <a:rPr lang="zh-CN" altLang="en-US"/>
              <a:t>行列式</a:t>
            </a:r>
            <a:r>
              <a:rPr lang="en-US" altLang="zh-CN"/>
              <a:t>=-1</a:t>
            </a:r>
            <a:endParaRPr lang="en-US" altLang="zh-CN"/>
          </a:p>
        </p:txBody>
      </p:sp>
      <p:sp>
        <p:nvSpPr>
          <p:cNvPr id="17" name="Text Box 16"/>
          <p:cNvSpPr txBox="1"/>
          <p:nvPr/>
        </p:nvSpPr>
        <p:spPr>
          <a:xfrm>
            <a:off x="859155" y="6405880"/>
            <a:ext cx="1319530" cy="368300"/>
          </a:xfrm>
          <a:prstGeom prst="rect">
            <a:avLst/>
          </a:prstGeom>
          <a:noFill/>
        </p:spPr>
        <p:txBody>
          <a:bodyPr wrap="none" rtlCol="0">
            <a:spAutoFit/>
          </a:bodyPr>
          <a:p>
            <a:r>
              <a:rPr lang="zh-CN" altLang="en-US"/>
              <a:t>行列式</a:t>
            </a:r>
            <a:r>
              <a:rPr lang="en-US" altLang="zh-CN"/>
              <a:t>=0.1</a:t>
            </a:r>
            <a:endParaRPr lang="en-US" altLang="zh-CN"/>
          </a:p>
        </p:txBody>
      </p:sp>
      <p:pic>
        <p:nvPicPr>
          <p:cNvPr id="18" name="Picture 17"/>
          <p:cNvPicPr>
            <a:picLocks noChangeAspect="1"/>
          </p:cNvPicPr>
          <p:nvPr/>
        </p:nvPicPr>
        <p:blipFill>
          <a:blip r:embed="rId1"/>
          <a:stretch>
            <a:fillRect/>
          </a:stretch>
        </p:blipFill>
        <p:spPr>
          <a:xfrm>
            <a:off x="1390015" y="5703570"/>
            <a:ext cx="258445" cy="233045"/>
          </a:xfrm>
          <a:prstGeom prst="rect">
            <a:avLst/>
          </a:prstGeom>
        </p:spPr>
      </p:pic>
      <p:pic>
        <p:nvPicPr>
          <p:cNvPr id="19" name="Picture 18"/>
          <p:cNvPicPr>
            <a:picLocks noChangeAspect="1"/>
          </p:cNvPicPr>
          <p:nvPr/>
        </p:nvPicPr>
        <p:blipFill>
          <a:blip r:embed="rId2"/>
          <a:stretch>
            <a:fillRect/>
          </a:stretch>
        </p:blipFill>
        <p:spPr>
          <a:xfrm>
            <a:off x="8694420" y="1348740"/>
            <a:ext cx="1590040" cy="1847850"/>
          </a:xfrm>
          <a:prstGeom prst="rect">
            <a:avLst/>
          </a:prstGeom>
        </p:spPr>
      </p:pic>
      <p:sp>
        <p:nvSpPr>
          <p:cNvPr id="20" name="Oval Callout 19"/>
          <p:cNvSpPr/>
          <p:nvPr/>
        </p:nvSpPr>
        <p:spPr>
          <a:xfrm>
            <a:off x="9155430" y="486029"/>
            <a:ext cx="2536825" cy="870711"/>
          </a:xfrm>
          <a:prstGeom prst="wedgeEllipseCallout">
            <a:avLst>
              <a:gd name="adj1" fmla="val -30685"/>
              <a:gd name="adj2" fmla="val 100669"/>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sym typeface="+mn-ea"/>
              </a:rPr>
              <a:t>非常好展览会！</a:t>
            </a:r>
            <a:endParaRPr lang="zh-CN" sz="2000">
              <a:latin typeface="HYTangMeiRen 85W" panose="00020600040101010101" charset="-122"/>
              <a:ea typeface="HYTangMeiRen 85W" panose="00020600040101010101" charset="-122"/>
              <a:sym typeface="+mn-ea"/>
            </a:endParaRPr>
          </a:p>
          <a:p>
            <a:pPr algn="ctr"/>
            <a:r>
              <a:rPr lang="zh-CN" sz="2000">
                <a:latin typeface="HYTangMeiRen 85W" panose="00020600040101010101" charset="-122"/>
                <a:ea typeface="HYTangMeiRen 85W" panose="00020600040101010101" charset="-122"/>
                <a:sym typeface="+mn-ea"/>
              </a:rPr>
              <a:t>爱来自小蓝人！</a:t>
            </a:r>
            <a:endParaRPr lang="zh-CN" sz="2000">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80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800"/>
                            </p:stCondLst>
                            <p:childTnLst>
                              <p:par>
                                <p:cTn id="12" presetID="55" presetClass="entr" presetSubtype="0" fill="hold" grpId="0" nodeType="afterEffect">
                                  <p:stCondLst>
                                    <p:cond delay="500"/>
                                  </p:stCondLst>
                                  <p:childTnLst>
                                    <p:set>
                                      <p:cBhvr>
                                        <p:cTn id="13" dur="1" fill="hold">
                                          <p:stCondLst>
                                            <p:cond delay="0"/>
                                          </p:stCondLst>
                                        </p:cTn>
                                        <p:tgtEl>
                                          <p:spTgt spid="20"/>
                                        </p:tgtEl>
                                        <p:attrNameLst>
                                          <p:attrName>style.visibility</p:attrName>
                                        </p:attrNameLst>
                                      </p:cBhvr>
                                      <p:to>
                                        <p:strVal val="visible"/>
                                      </p:to>
                                    </p:set>
                                    <p:anim calcmode="lin" valueType="num">
                                      <p:cBhvr>
                                        <p:cTn id="14" dur="1000" fill="hold"/>
                                        <p:tgtEl>
                                          <p:spTgt spid="20"/>
                                        </p:tgtEl>
                                        <p:attrNameLst>
                                          <p:attrName>ppt_w</p:attrName>
                                        </p:attrNameLst>
                                      </p:cBhvr>
                                      <p:tavLst>
                                        <p:tav tm="0">
                                          <p:val>
                                            <p:strVal val="#ppt_w*0.70"/>
                                          </p:val>
                                        </p:tav>
                                        <p:tav tm="100000">
                                          <p:val>
                                            <p:strVal val="#ppt_w"/>
                                          </p:val>
                                        </p:tav>
                                      </p:tavLst>
                                    </p:anim>
                                    <p:anim calcmode="lin" valueType="num">
                                      <p:cBhvr>
                                        <p:cTn id="15" dur="1000" fill="hold"/>
                                        <p:tgtEl>
                                          <p:spTgt spid="20"/>
                                        </p:tgtEl>
                                        <p:attrNameLst>
                                          <p:attrName>ppt_h</p:attrName>
                                        </p:attrNameLst>
                                      </p:cBhvr>
                                      <p:tavLst>
                                        <p:tav tm="0">
                                          <p:val>
                                            <p:strVal val="#ppt_h"/>
                                          </p:val>
                                        </p:tav>
                                        <p:tav tm="100000">
                                          <p:val>
                                            <p:strVal val="#ppt_h"/>
                                          </p:val>
                                        </p:tav>
                                      </p:tavLst>
                                    </p:anim>
                                    <p:animEffect transition="in" filter="fade">
                                      <p:cBhvr>
                                        <p:cTn id="16"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三维矩阵的</a:t>
            </a:r>
            <a:r>
              <a:rPr lang="zh-CN" altLang="en-US">
                <a:sym typeface="+mn-ea"/>
              </a:rPr>
              <a:t>行列式</a:t>
            </a:r>
            <a:endParaRPr lang="en-US"/>
          </a:p>
        </p:txBody>
      </p:sp>
      <p:sp>
        <p:nvSpPr>
          <p:cNvPr id="3" name="Content Placeholder 2"/>
          <p:cNvSpPr>
            <a:spLocks noGrp="1"/>
          </p:cNvSpPr>
          <p:nvPr>
            <p:ph idx="1"/>
          </p:nvPr>
        </p:nvSpPr>
        <p:spPr/>
        <p:txBody>
          <a:bodyPr/>
          <a:p>
            <a:r>
              <a:rPr lang="zh-CN" altLang="en-US">
                <a:sym typeface="+mn-ea"/>
              </a:rPr>
              <a:t>三维矩阵行列式的计算公式如下</a:t>
            </a:r>
            <a:endParaRPr lang="en-US" altLang="zh-CN"/>
          </a:p>
          <a:p>
            <a:r>
              <a:rPr lang="en-US" altLang="zh-CN"/>
              <a:t>| a, b, c |</a:t>
            </a:r>
            <a:endParaRPr lang="en-US" altLang="zh-CN"/>
          </a:p>
          <a:p>
            <a:r>
              <a:rPr lang="en-US" altLang="zh-CN"/>
              <a:t>| d, e, f | = aei+bfg+cdh-afh-ceg-bdi</a:t>
            </a:r>
            <a:endParaRPr lang="en-US" altLang="zh-CN"/>
          </a:p>
          <a:p>
            <a:r>
              <a:rPr lang="en-US" altLang="zh-CN"/>
              <a:t>| g, h, i |</a:t>
            </a:r>
            <a:endParaRPr lang="zh-CN" altLang="en-US"/>
          </a:p>
          <a:p>
            <a:r>
              <a:rPr lang="zh-CN" altLang="en-US"/>
              <a:t>容易证明，三维矩阵的行列式实际上就是他三个基矢量的三重积：</a:t>
            </a:r>
            <a:endParaRPr lang="zh-CN" altLang="en-US"/>
          </a:p>
          <a:p>
            <a:r>
              <a:rPr lang="en-US" altLang="zh-CN"/>
              <a:t>(a, d, g) </a:t>
            </a:r>
            <a:r>
              <a:rPr lang="en-US" altLang="zh-CN">
                <a:sym typeface="+mn-ea"/>
              </a:rPr>
              <a:t>× (b, e, h) </a:t>
            </a:r>
            <a:r>
              <a:rPr lang="en-US" altLang="zh-CN">
                <a:sym typeface="+mn-ea"/>
              </a:rPr>
              <a:t>· (c, f, i) </a:t>
            </a:r>
            <a:r>
              <a:rPr lang="en-US" altLang="zh-CN">
                <a:sym typeface="+mn-ea"/>
              </a:rPr>
              <a:t>= aei+bfg+cdh-afh-ceg-bdi</a:t>
            </a:r>
            <a:endParaRPr lang="en-US" altLang="zh-CN">
              <a:sym typeface="+mn-ea"/>
            </a:endParaRPr>
          </a:p>
          <a:p>
            <a:r>
              <a:rPr lang="zh-CN" altLang="en-US"/>
              <a:t>而矢量三重积的几何意义就是，三个矢量所形成的平行四面体的体积（如图）。</a:t>
            </a:r>
            <a:endParaRPr lang="zh-CN" altLang="en-US"/>
          </a:p>
          <a:p>
            <a:r>
              <a:rPr lang="zh-CN" altLang="en-US"/>
              <a:t>所以三维的行列式（又一次）是三个基矢量所张成的空间大小（平行四面体的体积）。</a:t>
            </a:r>
            <a:endParaRPr lang="zh-CN" altLang="en-US"/>
          </a:p>
        </p:txBody>
      </p:sp>
      <p:sp>
        <p:nvSpPr>
          <p:cNvPr id="4" name="Text Box 3"/>
          <p:cNvSpPr txBox="1"/>
          <p:nvPr/>
        </p:nvSpPr>
        <p:spPr>
          <a:xfrm>
            <a:off x="4319270" y="6489700"/>
            <a:ext cx="7872730" cy="368300"/>
          </a:xfrm>
          <a:prstGeom prst="rect">
            <a:avLst/>
          </a:prstGeom>
          <a:noFill/>
        </p:spPr>
        <p:txBody>
          <a:bodyPr wrap="square" rtlCol="0" anchor="t">
            <a:spAutoFit/>
          </a:bodyPr>
          <a:p>
            <a:r>
              <a:rPr lang="en-US"/>
              <a:t>https://zh.wikipedia.org/zh-hans/%E4%B8%89%E9%87%8D%E7%A7%AF</a:t>
            </a:r>
            <a:endParaRPr lang="en-US"/>
          </a:p>
        </p:txBody>
      </p:sp>
      <p:pic>
        <p:nvPicPr>
          <p:cNvPr id="5" name="Picture 4"/>
          <p:cNvPicPr>
            <a:picLocks noChangeAspect="1"/>
          </p:cNvPicPr>
          <p:nvPr/>
        </p:nvPicPr>
        <p:blipFill>
          <a:blip r:embed="rId1"/>
          <a:stretch>
            <a:fillRect/>
          </a:stretch>
        </p:blipFill>
        <p:spPr>
          <a:xfrm>
            <a:off x="8931275" y="1530350"/>
            <a:ext cx="2743200" cy="211074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inger_1676609734"/>
          <p:cNvPicPr>
            <a:picLocks noChangeAspect="1"/>
          </p:cNvPicPr>
          <p:nvPr/>
        </p:nvPicPr>
        <p:blipFill>
          <a:blip r:embed="rId1"/>
          <a:stretch>
            <a:fillRect/>
          </a:stretch>
        </p:blipFill>
        <p:spPr>
          <a:xfrm>
            <a:off x="9213850" y="3873500"/>
            <a:ext cx="2978150" cy="2978150"/>
          </a:xfrm>
          <a:prstGeom prst="rect">
            <a:avLst/>
          </a:prstGeom>
        </p:spPr>
      </p:pic>
      <p:sp>
        <p:nvSpPr>
          <p:cNvPr id="2" name="Title 1"/>
          <p:cNvSpPr>
            <a:spLocks noGrp="1"/>
          </p:cNvSpPr>
          <p:nvPr>
            <p:ph type="title"/>
          </p:nvPr>
        </p:nvSpPr>
        <p:spPr/>
        <p:txBody>
          <a:bodyPr/>
          <a:p>
            <a:r>
              <a:rPr lang="zh-CN" altLang="en-US"/>
              <a:t>行列式相关定理</a:t>
            </a:r>
            <a:endParaRPr lang="zh-CN" altLang="en-US"/>
          </a:p>
        </p:txBody>
      </p:sp>
      <p:sp>
        <p:nvSpPr>
          <p:cNvPr id="3" name="Content Placeholder 2"/>
          <p:cNvSpPr>
            <a:spLocks noGrp="1"/>
          </p:cNvSpPr>
          <p:nvPr>
            <p:ph idx="1"/>
          </p:nvPr>
        </p:nvSpPr>
        <p:spPr/>
        <p:txBody>
          <a:bodyPr/>
          <a:p>
            <a:r>
              <a:rPr lang="zh-CN" altLang="en-US">
                <a:sym typeface="+mn-ea"/>
              </a:rPr>
              <a:t>定理</a:t>
            </a:r>
            <a:r>
              <a:rPr lang="en-US" altLang="zh-CN">
                <a:sym typeface="+mn-ea"/>
              </a:rPr>
              <a:t>1</a:t>
            </a:r>
            <a:r>
              <a:rPr lang="zh-CN" altLang="en-US">
                <a:sym typeface="+mn-ea"/>
              </a:rPr>
              <a:t>：矩阵转置的行列式和转置前相等：</a:t>
            </a:r>
            <a:r>
              <a:rPr lang="en-US" altLang="zh-CN">
                <a:sym typeface="+mn-ea"/>
              </a:rPr>
              <a:t>det A</a:t>
            </a:r>
            <a:r>
              <a:rPr lang="en-US" altLang="zh-CN" baseline="30000">
                <a:sym typeface="+mn-ea"/>
              </a:rPr>
              <a:t>T</a:t>
            </a:r>
            <a:r>
              <a:rPr lang="en-US" altLang="zh-CN">
                <a:sym typeface="+mn-ea"/>
              </a:rPr>
              <a:t> </a:t>
            </a:r>
            <a:r>
              <a:rPr lang="en-US" altLang="zh-CN">
                <a:sym typeface="+mn-ea"/>
              </a:rPr>
              <a:t>= det A</a:t>
            </a:r>
            <a:r>
              <a:rPr lang="zh-CN" altLang="en-US">
                <a:sym typeface="+mn-ea"/>
              </a:rPr>
              <a:t>。</a:t>
            </a:r>
            <a:endParaRPr lang="zh-CN" altLang="en-US"/>
          </a:p>
          <a:p>
            <a:r>
              <a:rPr lang="zh-CN" altLang="en-US">
                <a:sym typeface="+mn-ea"/>
              </a:rPr>
              <a:t>定理</a:t>
            </a:r>
            <a:r>
              <a:rPr lang="en-US" altLang="zh-CN">
                <a:sym typeface="+mn-ea"/>
              </a:rPr>
              <a:t>2</a:t>
            </a:r>
            <a:r>
              <a:rPr lang="zh-CN" altLang="en-US">
                <a:sym typeface="+mn-ea"/>
              </a:rPr>
              <a:t>：矩阵逆的行列式是转置前行列式的倒数：</a:t>
            </a:r>
            <a:r>
              <a:rPr lang="en-US" altLang="zh-CN">
                <a:sym typeface="+mn-ea"/>
              </a:rPr>
              <a:t>det A</a:t>
            </a:r>
            <a:r>
              <a:rPr lang="en-US" altLang="zh-CN" baseline="30000">
                <a:sym typeface="+mn-ea"/>
              </a:rPr>
              <a:t>-1</a:t>
            </a:r>
            <a:r>
              <a:rPr lang="en-US" altLang="zh-CN">
                <a:sym typeface="+mn-ea"/>
              </a:rPr>
              <a:t> = 1 / det A</a:t>
            </a:r>
            <a:r>
              <a:rPr lang="zh-CN" altLang="en-US">
                <a:sym typeface="+mn-ea"/>
              </a:rPr>
              <a:t>。</a:t>
            </a:r>
            <a:endParaRPr lang="zh-CN" altLang="en-US">
              <a:sym typeface="+mn-ea"/>
            </a:endParaRPr>
          </a:p>
          <a:p>
            <a:r>
              <a:rPr lang="zh-CN" altLang="en-US">
                <a:sym typeface="+mn-ea"/>
              </a:rPr>
              <a:t>定理</a:t>
            </a:r>
            <a:r>
              <a:rPr lang="en-US" altLang="zh-CN">
                <a:sym typeface="+mn-ea"/>
              </a:rPr>
              <a:t>3</a:t>
            </a:r>
            <a:r>
              <a:rPr lang="zh-CN" altLang="en-US">
                <a:sym typeface="+mn-ea"/>
              </a:rPr>
              <a:t>：</a:t>
            </a:r>
            <a:r>
              <a:rPr lang="zh-CN" altLang="en-US">
                <a:sym typeface="+mn-ea"/>
              </a:rPr>
              <a:t>两矩阵乘积的行列式等于两行列式的乘积：</a:t>
            </a:r>
            <a:r>
              <a:rPr lang="en-US" altLang="zh-CN">
                <a:sym typeface="+mn-ea"/>
              </a:rPr>
              <a:t>det AB = det A det B</a:t>
            </a:r>
            <a:r>
              <a:rPr lang="zh-CN" altLang="en-US">
                <a:sym typeface="+mn-ea"/>
              </a:rPr>
              <a:t>。</a:t>
            </a:r>
            <a:endParaRPr lang="zh-CN" altLang="en-US">
              <a:sym typeface="+mn-ea"/>
            </a:endParaRPr>
          </a:p>
          <a:p>
            <a:r>
              <a:rPr lang="zh-CN" altLang="en-US">
                <a:sym typeface="+mn-ea"/>
              </a:rPr>
              <a:t>定理</a:t>
            </a:r>
            <a:r>
              <a:rPr lang="en-US" altLang="zh-CN">
                <a:sym typeface="+mn-ea"/>
              </a:rPr>
              <a:t>4</a:t>
            </a:r>
            <a:r>
              <a:rPr lang="zh-CN" altLang="en-US">
                <a:sym typeface="+mn-ea"/>
              </a:rPr>
              <a:t>：正交矩阵的的行列式只能为</a:t>
            </a:r>
            <a:r>
              <a:rPr lang="en-US" altLang="zh-CN">
                <a:sym typeface="+mn-ea"/>
              </a:rPr>
              <a:t> ±1</a:t>
            </a:r>
            <a:r>
              <a:rPr lang="zh-CN" altLang="en-US">
                <a:sym typeface="+mn-ea"/>
              </a:rPr>
              <a:t>。</a:t>
            </a:r>
            <a:endParaRPr lang="zh-CN" altLang="en-US"/>
          </a:p>
          <a:p>
            <a:r>
              <a:rPr lang="zh-CN" altLang="en-US">
                <a:sym typeface="+mn-ea"/>
              </a:rPr>
              <a:t>证明：根据正交矩阵的定义</a:t>
            </a:r>
            <a:r>
              <a:rPr lang="en-US" altLang="zh-CN">
                <a:sym typeface="+mn-ea"/>
              </a:rPr>
              <a:t> R</a:t>
            </a:r>
            <a:r>
              <a:rPr lang="en-US" altLang="zh-CN" baseline="30000">
                <a:sym typeface="+mn-ea"/>
              </a:rPr>
              <a:t>T</a:t>
            </a:r>
            <a:r>
              <a:rPr lang="en-US" altLang="zh-CN">
                <a:sym typeface="+mn-ea"/>
              </a:rPr>
              <a:t>R = I</a:t>
            </a:r>
            <a:r>
              <a:rPr lang="zh-CN" altLang="en-US">
                <a:sym typeface="+mn-ea"/>
              </a:rPr>
              <a:t>；</a:t>
            </a:r>
            <a:endParaRPr lang="zh-CN" altLang="en-US">
              <a:sym typeface="+mn-ea"/>
            </a:endParaRPr>
          </a:p>
          <a:p>
            <a:r>
              <a:rPr lang="zh-CN" altLang="en-US">
                <a:sym typeface="+mn-ea"/>
              </a:rPr>
              <a:t>从而</a:t>
            </a:r>
            <a:r>
              <a:rPr lang="en-US" altLang="zh-CN">
                <a:sym typeface="+mn-ea"/>
              </a:rPr>
              <a:t> (det R</a:t>
            </a:r>
            <a:r>
              <a:rPr lang="en-US" altLang="zh-CN" baseline="30000">
                <a:sym typeface="+mn-ea"/>
              </a:rPr>
              <a:t>T</a:t>
            </a:r>
            <a:r>
              <a:rPr lang="en-US" altLang="zh-CN">
                <a:sym typeface="+mn-ea"/>
              </a:rPr>
              <a:t>)(det R) = det I</a:t>
            </a:r>
            <a:r>
              <a:rPr lang="zh-CN" altLang="en-US">
                <a:sym typeface="+mn-ea"/>
              </a:rPr>
              <a:t>；</a:t>
            </a:r>
            <a:endParaRPr lang="en-US" altLang="zh-CN">
              <a:sym typeface="+mn-ea"/>
            </a:endParaRPr>
          </a:p>
          <a:p>
            <a:r>
              <a:rPr lang="zh-CN" altLang="en-US">
                <a:sym typeface="+mn-ea"/>
              </a:rPr>
              <a:t>从而</a:t>
            </a:r>
            <a:r>
              <a:rPr lang="en-US" altLang="zh-CN">
                <a:sym typeface="+mn-ea"/>
              </a:rPr>
              <a:t> (det R)</a:t>
            </a:r>
            <a:r>
              <a:rPr lang="en-US" altLang="zh-CN" baseline="30000">
                <a:sym typeface="+mn-ea"/>
              </a:rPr>
              <a:t>2</a:t>
            </a:r>
            <a:r>
              <a:rPr lang="en-US" altLang="zh-CN">
                <a:sym typeface="+mn-ea"/>
              </a:rPr>
              <a:t> = det I</a:t>
            </a:r>
            <a:r>
              <a:rPr lang="zh-CN" altLang="en-US">
                <a:sym typeface="+mn-ea"/>
              </a:rPr>
              <a:t>；</a:t>
            </a:r>
            <a:endParaRPr lang="en-US" altLang="zh-CN">
              <a:sym typeface="+mn-ea"/>
            </a:endParaRPr>
          </a:p>
          <a:p>
            <a:r>
              <a:rPr lang="zh-CN" altLang="en-US">
                <a:sym typeface="+mn-ea"/>
              </a:rPr>
              <a:t>从而</a:t>
            </a:r>
            <a:r>
              <a:rPr lang="en-US" altLang="zh-CN">
                <a:sym typeface="+mn-ea"/>
              </a:rPr>
              <a:t> det R = ±1</a:t>
            </a:r>
            <a:r>
              <a:rPr lang="zh-CN" altLang="en-US">
                <a:sym typeface="+mn-ea"/>
              </a:rPr>
              <a:t>。</a:t>
            </a:r>
            <a:endParaRPr lang="zh-CN" altLang="en-US">
              <a:sym typeface="+mn-ea"/>
            </a:endParaRPr>
          </a:p>
          <a:p>
            <a:r>
              <a:rPr lang="zh-CN" altLang="en-US">
                <a:sym typeface="+mn-ea"/>
              </a:rPr>
              <a:t>此外，正交矩阵的乘法是封闭的：两个正交矩阵的乘积还是正交矩阵。</a:t>
            </a:r>
            <a:r>
              <a:rPr lang="zh-CN" altLang="en-US">
                <a:sym typeface="+mn-ea"/>
              </a:rPr>
              <a:t>因此</a:t>
            </a:r>
            <a:r>
              <a:rPr lang="en-US" altLang="zh-CN">
                <a:sym typeface="+mn-ea"/>
              </a:rPr>
              <a:t> n </a:t>
            </a:r>
            <a:r>
              <a:rPr lang="zh-CN" altLang="en-US">
                <a:sym typeface="+mn-ea"/>
              </a:rPr>
              <a:t>维正交矩阵构成</a:t>
            </a:r>
            <a:r>
              <a:rPr lang="en-US" altLang="zh-CN">
                <a:sym typeface="+mn-ea"/>
              </a:rPr>
              <a:t> O(n) </a:t>
            </a:r>
            <a:r>
              <a:rPr lang="zh-CN" altLang="en-US">
                <a:sym typeface="+mn-ea"/>
              </a:rPr>
              <a:t>群，其中行列式为</a:t>
            </a:r>
            <a:r>
              <a:rPr lang="en-US" altLang="zh-CN">
                <a:sym typeface="+mn-ea"/>
              </a:rPr>
              <a:t> +1 </a:t>
            </a:r>
            <a:r>
              <a:rPr lang="zh-CN" altLang="en-US">
                <a:sym typeface="+mn-ea"/>
              </a:rPr>
              <a:t>的，也就是</a:t>
            </a:r>
            <a:r>
              <a:rPr lang="zh-CN" altLang="en-US">
                <a:sym typeface="+mn-ea"/>
              </a:rPr>
              <a:t>正定正交矩阵</a:t>
            </a:r>
            <a:r>
              <a:rPr lang="zh-CN" altLang="en-US">
                <a:sym typeface="+mn-ea"/>
              </a:rPr>
              <a:t>则称为</a:t>
            </a:r>
            <a:r>
              <a:rPr lang="en-US" altLang="zh-CN">
                <a:sym typeface="+mn-ea"/>
              </a:rPr>
              <a:t> SO(n) </a:t>
            </a:r>
            <a:r>
              <a:rPr lang="zh-CN" altLang="en-US">
                <a:sym typeface="+mn-ea"/>
              </a:rPr>
              <a:t>群。</a:t>
            </a:r>
            <a:endParaRPr lang="zh-CN" altLang="en-US">
              <a:sym typeface="+mn-ea"/>
            </a:endParaRPr>
          </a:p>
          <a:p>
            <a:r>
              <a:rPr lang="zh-CN" altLang="en-US">
                <a:sym typeface="+mn-ea"/>
              </a:rPr>
              <a:t>我们最爱的旋转矩阵就属于</a:t>
            </a:r>
            <a:r>
              <a:rPr lang="zh-CN" altLang="en-US">
                <a:sym typeface="+mn-ea"/>
              </a:rPr>
              <a:t>正定正交矩阵，这就是用于表示三维旋转的</a:t>
            </a:r>
            <a:r>
              <a:rPr lang="en-US" altLang="zh-CN">
                <a:sym typeface="+mn-ea"/>
              </a:rPr>
              <a:t> SO(3) </a:t>
            </a:r>
            <a:r>
              <a:rPr lang="zh-CN" altLang="en-US">
                <a:sym typeface="+mn-ea"/>
              </a:rPr>
              <a:t>群。</a:t>
            </a:r>
            <a:endParaRPr lang="zh-CN" altLang="en-US">
              <a:sym typeface="+mn-ea"/>
            </a:endParaRPr>
          </a:p>
        </p:txBody>
      </p:sp>
      <p:sp>
        <p:nvSpPr>
          <p:cNvPr id="14" name="Oval Callout 13"/>
          <p:cNvSpPr/>
          <p:nvPr/>
        </p:nvSpPr>
        <p:spPr>
          <a:xfrm>
            <a:off x="8077200" y="2657874"/>
            <a:ext cx="3991610" cy="1740372"/>
          </a:xfrm>
          <a:prstGeom prst="wedgeEllipseCallout">
            <a:avLst>
              <a:gd name="adj1" fmla="val 11294"/>
              <a:gd name="adj2" fmla="val 7114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sym typeface="+mn-ea"/>
              </a:rPr>
              <a:t>学有余力同学可以观看梁老师的《李群李代数与纤维丛》BV1Et411v7DJ，睡着之前，非常好看！</a:t>
            </a:r>
            <a:endParaRPr lang="zh-CN" sz="2000">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5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0.70"/>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s 4"/>
          <p:cNvSpPr/>
          <p:nvPr/>
        </p:nvSpPr>
        <p:spPr>
          <a:xfrm>
            <a:off x="3089910" y="463550"/>
            <a:ext cx="2498090" cy="548513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正定矩阵</a:t>
            </a:r>
            <a:endParaRPr lang="zh-CN" altLang="en-US">
              <a:latin typeface="HYTangMeiRen 85W" panose="00020600040101010101" charset="-122"/>
              <a:ea typeface="HYTangMeiRen 85W" panose="00020600040101010101" charset="-122"/>
            </a:endParaRPr>
          </a:p>
          <a:p>
            <a:pPr algn="ctr"/>
            <a:r>
              <a:rPr lang="zh-CN" altLang="en-US">
                <a:latin typeface="HYTangMeiRen 85W" panose="00020600040101010101" charset="-122"/>
                <a:ea typeface="HYTangMeiRen 85W" panose="00020600040101010101" charset="-122"/>
                <a:sym typeface="+mn-ea"/>
              </a:rPr>
              <a:t>行列式</a:t>
            </a:r>
            <a:r>
              <a:rPr lang="en-US" altLang="zh-CN">
                <a:latin typeface="HYTangMeiRen 85W" panose="00020600040101010101" charset="-122"/>
                <a:ea typeface="HYTangMeiRen 85W" panose="00020600040101010101" charset="-122"/>
                <a:sym typeface="+mn-ea"/>
              </a:rPr>
              <a:t> &gt; 0</a:t>
            </a:r>
            <a:endParaRPr lang="en-US" altLang="zh-CN">
              <a:latin typeface="HYTangMeiRen 85W" panose="00020600040101010101" charset="-122"/>
              <a:ea typeface="HYTangMeiRen 85W" panose="00020600040101010101" charset="-122"/>
              <a:sym typeface="+mn-ea"/>
            </a:endParaRPr>
          </a:p>
        </p:txBody>
      </p:sp>
      <p:sp>
        <p:nvSpPr>
          <p:cNvPr id="6" name="Rectangles 5"/>
          <p:cNvSpPr/>
          <p:nvPr/>
        </p:nvSpPr>
        <p:spPr>
          <a:xfrm>
            <a:off x="5588000" y="463550"/>
            <a:ext cx="2498090" cy="5485130"/>
          </a:xfrm>
          <a:prstGeom prst="rect">
            <a:avLst/>
          </a:prstGeom>
        </p:spPr>
        <p:style>
          <a:lnRef idx="0">
            <a:schemeClr val="accent3"/>
          </a:lnRef>
          <a:fillRef idx="3">
            <a:schemeClr val="accent3"/>
          </a:fillRef>
          <a:effectRef idx="3">
            <a:schemeClr val="accent3"/>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负定矩阵</a:t>
            </a:r>
            <a:endParaRPr lang="zh-CN" altLang="en-US">
              <a:latin typeface="HYTangMeiRen 85W" panose="00020600040101010101" charset="-122"/>
              <a:ea typeface="HYTangMeiRen 85W" panose="00020600040101010101" charset="-122"/>
            </a:endParaRPr>
          </a:p>
          <a:p>
            <a:pPr algn="ctr"/>
            <a:r>
              <a:rPr lang="zh-CN" altLang="en-US">
                <a:latin typeface="HYTangMeiRen 85W" panose="00020600040101010101" charset="-122"/>
                <a:ea typeface="HYTangMeiRen 85W" panose="00020600040101010101" charset="-122"/>
                <a:sym typeface="+mn-ea"/>
              </a:rPr>
              <a:t>行列式</a:t>
            </a:r>
            <a:r>
              <a:rPr lang="en-US" altLang="zh-CN">
                <a:latin typeface="HYTangMeiRen 85W" panose="00020600040101010101" charset="-122"/>
                <a:ea typeface="HYTangMeiRen 85W" panose="00020600040101010101" charset="-122"/>
                <a:sym typeface="+mn-ea"/>
              </a:rPr>
              <a:t> &lt; 0</a:t>
            </a:r>
            <a:endParaRPr lang="zh-CN" altLang="en-US">
              <a:latin typeface="HYTangMeiRen 85W" panose="00020600040101010101" charset="-122"/>
              <a:ea typeface="HYTangMeiRen 85W" panose="00020600040101010101" charset="-122"/>
            </a:endParaRPr>
          </a:p>
        </p:txBody>
      </p:sp>
      <p:sp>
        <p:nvSpPr>
          <p:cNvPr id="9" name="Oval 8"/>
          <p:cNvSpPr/>
          <p:nvPr/>
        </p:nvSpPr>
        <p:spPr>
          <a:xfrm>
            <a:off x="4282440" y="2049145"/>
            <a:ext cx="2574925" cy="11341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atin typeface="HYTangMeiRen 85W" panose="00020600040101010101" charset="-122"/>
                <a:ea typeface="HYTangMeiRen 85W" panose="00020600040101010101" charset="-122"/>
              </a:rPr>
              <a:t>反</a:t>
            </a:r>
            <a:r>
              <a:rPr lang="zh-CN">
                <a:latin typeface="HYTangMeiRen 85W" panose="00020600040101010101" charset="-122"/>
                <a:ea typeface="HYTangMeiRen 85W" panose="00020600040101010101" charset="-122"/>
                <a:sym typeface="+mn-ea"/>
              </a:rPr>
              <a:t>对</a:t>
            </a:r>
            <a:r>
              <a:rPr lang="zh-CN">
                <a:latin typeface="HYTangMeiRen 85W" panose="00020600040101010101" charset="-122"/>
                <a:ea typeface="HYTangMeiRen 85W" panose="00020600040101010101" charset="-122"/>
              </a:rPr>
              <a:t>称矩阵</a:t>
            </a:r>
            <a:endParaRPr lang="zh-CN">
              <a:latin typeface="HYTangMeiRen 85W" panose="00020600040101010101" charset="-122"/>
              <a:ea typeface="HYTangMeiRen 85W" panose="00020600040101010101" charset="-122"/>
            </a:endParaRPr>
          </a:p>
          <a:p>
            <a:pPr algn="ctr"/>
            <a:r>
              <a:rPr lang="en-US" altLang="zh-CN">
                <a:latin typeface="HYTangMeiRen 85W" panose="00020600040101010101" charset="-122"/>
                <a:ea typeface="HYTangMeiRen 85W" panose="00020600040101010101" charset="-122"/>
              </a:rPr>
              <a:t>R</a:t>
            </a:r>
            <a:r>
              <a:rPr lang="en-US" altLang="zh-CN" baseline="30000">
                <a:latin typeface="HYTangMeiRen 85W" panose="00020600040101010101" charset="-122"/>
                <a:ea typeface="HYTangMeiRen 85W" panose="00020600040101010101" charset="-122"/>
              </a:rPr>
              <a:t>T</a:t>
            </a:r>
            <a:r>
              <a:rPr lang="en-US" altLang="zh-CN">
                <a:latin typeface="HYTangMeiRen 85W" panose="00020600040101010101" charset="-122"/>
                <a:ea typeface="HYTangMeiRen 85W" panose="00020600040101010101" charset="-122"/>
              </a:rPr>
              <a:t>=-R</a:t>
            </a:r>
            <a:endParaRPr lang="en-US" altLang="zh-CN">
              <a:latin typeface="HYTangMeiRen 85W" panose="00020600040101010101" charset="-122"/>
              <a:ea typeface="HYTangMeiRen 85W" panose="00020600040101010101" charset="-122"/>
            </a:endParaRPr>
          </a:p>
        </p:txBody>
      </p:sp>
      <p:sp>
        <p:nvSpPr>
          <p:cNvPr id="8" name="Oval 7"/>
          <p:cNvSpPr/>
          <p:nvPr/>
        </p:nvSpPr>
        <p:spPr>
          <a:xfrm>
            <a:off x="4282440" y="3006725"/>
            <a:ext cx="2574925" cy="131064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atin typeface="HYTangMeiRen 85W" panose="00020600040101010101" charset="-122"/>
                <a:ea typeface="HYTangMeiRen 85W" panose="00020600040101010101" charset="-122"/>
              </a:rPr>
              <a:t>对称矩阵</a:t>
            </a:r>
            <a:endParaRPr lang="zh-CN">
              <a:latin typeface="HYTangMeiRen 85W" panose="00020600040101010101" charset="-122"/>
              <a:ea typeface="HYTangMeiRen 85W" panose="00020600040101010101" charset="-122"/>
            </a:endParaRPr>
          </a:p>
          <a:p>
            <a:pPr algn="ctr"/>
            <a:r>
              <a:rPr lang="en-US" altLang="zh-CN">
                <a:latin typeface="HYTangMeiRen 85W" panose="00020600040101010101" charset="-122"/>
                <a:ea typeface="HYTangMeiRen 85W" panose="00020600040101010101" charset="-122"/>
              </a:rPr>
              <a:t>R</a:t>
            </a:r>
            <a:r>
              <a:rPr lang="en-US" altLang="zh-CN" baseline="30000">
                <a:latin typeface="HYTangMeiRen 85W" panose="00020600040101010101" charset="-122"/>
                <a:ea typeface="HYTangMeiRen 85W" panose="00020600040101010101" charset="-122"/>
              </a:rPr>
              <a:t>T</a:t>
            </a:r>
            <a:r>
              <a:rPr lang="en-US" altLang="zh-CN">
                <a:latin typeface="HYTangMeiRen 85W" panose="00020600040101010101" charset="-122"/>
                <a:ea typeface="HYTangMeiRen 85W" panose="00020600040101010101" charset="-122"/>
              </a:rPr>
              <a:t>=R</a:t>
            </a:r>
            <a:endParaRPr lang="en-US" altLang="zh-CN">
              <a:latin typeface="HYTangMeiRen 85W" panose="00020600040101010101" charset="-122"/>
              <a:ea typeface="HYTangMeiRen 85W" panose="00020600040101010101" charset="-122"/>
            </a:endParaRPr>
          </a:p>
        </p:txBody>
      </p:sp>
      <p:sp>
        <p:nvSpPr>
          <p:cNvPr id="4" name="Oval 3"/>
          <p:cNvSpPr/>
          <p:nvPr/>
        </p:nvSpPr>
        <p:spPr>
          <a:xfrm>
            <a:off x="4282440" y="4086225"/>
            <a:ext cx="2574925" cy="11341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正交矩阵</a:t>
            </a:r>
            <a:endParaRPr lang="zh-CN" altLang="en-US">
              <a:latin typeface="HYTangMeiRen 85W" panose="00020600040101010101" charset="-122"/>
              <a:ea typeface="HYTangMeiRen 85W" panose="00020600040101010101" charset="-122"/>
            </a:endParaRPr>
          </a:p>
          <a:p>
            <a:pPr algn="ctr"/>
            <a:r>
              <a:rPr lang="en-US" altLang="zh-CN">
                <a:latin typeface="HYTangMeiRen 85W" panose="00020600040101010101" charset="-122"/>
                <a:ea typeface="HYTangMeiRen 85W" panose="00020600040101010101" charset="-122"/>
                <a:sym typeface="+mn-ea"/>
              </a:rPr>
              <a:t>R</a:t>
            </a:r>
            <a:r>
              <a:rPr lang="en-US" altLang="zh-CN" baseline="30000">
                <a:latin typeface="HYTangMeiRen 85W" panose="00020600040101010101" charset="-122"/>
                <a:ea typeface="HYTangMeiRen 85W" panose="00020600040101010101" charset="-122"/>
                <a:sym typeface="+mn-ea"/>
              </a:rPr>
              <a:t>T</a:t>
            </a:r>
            <a:r>
              <a:rPr lang="en-US" altLang="zh-CN">
                <a:latin typeface="HYTangMeiRen 85W" panose="00020600040101010101" charset="-122"/>
                <a:ea typeface="HYTangMeiRen 85W" panose="00020600040101010101" charset="-122"/>
                <a:sym typeface="+mn-ea"/>
              </a:rPr>
              <a:t>=R</a:t>
            </a:r>
            <a:r>
              <a:rPr lang="en-US" altLang="zh-CN" baseline="30000">
                <a:latin typeface="HYTangMeiRen 85W" panose="00020600040101010101" charset="-122"/>
                <a:ea typeface="HYTangMeiRen 85W" panose="00020600040101010101" charset="-122"/>
                <a:sym typeface="+mn-ea"/>
              </a:rPr>
              <a:t>-1</a:t>
            </a:r>
            <a:endParaRPr lang="en-US" altLang="zh-CN" baseline="30000">
              <a:latin typeface="HYTangMeiRen 85W" panose="00020600040101010101" charset="-122"/>
              <a:ea typeface="HYTangMeiRen 85W" panose="00020600040101010101" charset="-122"/>
              <a:sym typeface="+mn-ea"/>
            </a:endParaRPr>
          </a:p>
        </p:txBody>
      </p:sp>
      <p:sp>
        <p:nvSpPr>
          <p:cNvPr id="7" name="Oval 6"/>
          <p:cNvSpPr/>
          <p:nvPr/>
        </p:nvSpPr>
        <p:spPr>
          <a:xfrm>
            <a:off x="5069840" y="4086225"/>
            <a:ext cx="1000125" cy="23114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1000">
                <a:latin typeface="HYTangMeiRen 85W" panose="00020600040101010101" charset="-122"/>
                <a:ea typeface="HYTangMeiRen 85W" panose="00020600040101010101" charset="-122"/>
              </a:rPr>
              <a:t>恒等矩阵</a:t>
            </a:r>
            <a:endParaRPr lang="en-US" altLang="zh-CN" sz="1000">
              <a:latin typeface="HYTangMeiRen 85W" panose="00020600040101010101" charset="-122"/>
              <a:ea typeface="HYTangMeiRen 85W" panose="00020600040101010101" charset="-122"/>
            </a:endParaRPr>
          </a:p>
        </p:txBody>
      </p:sp>
      <p:sp>
        <p:nvSpPr>
          <p:cNvPr id="10" name="Oval 9"/>
          <p:cNvSpPr/>
          <p:nvPr/>
        </p:nvSpPr>
        <p:spPr>
          <a:xfrm>
            <a:off x="5069840" y="3006725"/>
            <a:ext cx="1000125" cy="23114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1000">
                <a:latin typeface="HYTangMeiRen 85W" panose="00020600040101010101" charset="-122"/>
                <a:ea typeface="HYTangMeiRen 85W" panose="00020600040101010101" charset="-122"/>
              </a:rPr>
              <a:t>零矩阵</a:t>
            </a:r>
            <a:endParaRPr lang="en-US" altLang="zh-CN" sz="1000">
              <a:latin typeface="HYTangMeiRen 85W" panose="00020600040101010101" charset="-122"/>
              <a:ea typeface="HYTangMeiRen 85W" panose="00020600040101010101" charset="-122"/>
            </a:endParaRPr>
          </a:p>
        </p:txBody>
      </p:sp>
      <p:pic>
        <p:nvPicPr>
          <p:cNvPr id="11" name="Picture 10" descr="Singer_1676609734"/>
          <p:cNvPicPr>
            <a:picLocks noChangeAspect="1"/>
          </p:cNvPicPr>
          <p:nvPr/>
        </p:nvPicPr>
        <p:blipFill>
          <a:blip r:embed="rId1"/>
          <a:stretch>
            <a:fillRect/>
          </a:stretch>
        </p:blipFill>
        <p:spPr>
          <a:xfrm>
            <a:off x="9542780" y="4202430"/>
            <a:ext cx="2649220" cy="2649220"/>
          </a:xfrm>
          <a:prstGeom prst="rect">
            <a:avLst/>
          </a:prstGeom>
        </p:spPr>
      </p:pic>
      <p:sp>
        <p:nvSpPr>
          <p:cNvPr id="14" name="Oval Callout 13"/>
          <p:cNvSpPr/>
          <p:nvPr/>
        </p:nvSpPr>
        <p:spPr>
          <a:xfrm>
            <a:off x="7856855" y="2053684"/>
            <a:ext cx="4335145" cy="2202627"/>
          </a:xfrm>
          <a:prstGeom prst="wedgeEllipseCallout">
            <a:avLst>
              <a:gd name="adj1" fmla="val 11294"/>
              <a:gd name="adj2" fmla="val 7114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sym typeface="+mn-ea"/>
              </a:rPr>
              <a:t>矩阵真是复杂的鞋问！为了防止我睡着，小彭老师今天还是先到此为止</a:t>
            </a:r>
            <a:r>
              <a:rPr lang="en-US" altLang="zh-CN" sz="2000">
                <a:latin typeface="HYTangMeiRen 85W" panose="00020600040101010101" charset="-122"/>
                <a:ea typeface="HYTangMeiRen 85W" panose="00020600040101010101" charset="-122"/>
                <a:sym typeface="+mn-ea"/>
              </a:rPr>
              <a:t>8</a:t>
            </a:r>
            <a:r>
              <a:rPr lang="zh-CN" altLang="en-US" sz="2000">
                <a:latin typeface="HYTangMeiRen 85W" panose="00020600040101010101" charset="-122"/>
                <a:ea typeface="HYTangMeiRen 85W" panose="00020600040101010101" charset="-122"/>
                <a:sym typeface="+mn-ea"/>
              </a:rPr>
              <a:t>！等我们以后开启物理仿真课程时，再来彻底鞋废矩阵</a:t>
            </a:r>
            <a:r>
              <a:rPr lang="en-US" altLang="zh-CN" sz="2000">
                <a:latin typeface="HYTangMeiRen 85W" panose="00020600040101010101" charset="-122"/>
                <a:ea typeface="HYTangMeiRen 85W" panose="00020600040101010101" charset="-122"/>
                <a:sym typeface="+mn-ea"/>
              </a:rPr>
              <a:t>8</a:t>
            </a:r>
            <a:r>
              <a:rPr lang="zh-CN" altLang="en-US" sz="2000">
                <a:latin typeface="HYTangMeiRen 85W" panose="00020600040101010101" charset="-122"/>
                <a:ea typeface="HYTangMeiRen 85W" panose="00020600040101010101" charset="-122"/>
                <a:sym typeface="+mn-ea"/>
              </a:rPr>
              <a:t>！</a:t>
            </a:r>
            <a:endParaRPr lang="zh-CN" altLang="en-US" sz="2000">
              <a:latin typeface="HYTangMeiRen 85W" panose="00020600040101010101" charset="-122"/>
              <a:ea typeface="HYTangMeiRen 85W" panose="00020600040101010101" charset="-122"/>
              <a:sym typeface="+mn-ea"/>
            </a:endParaRPr>
          </a:p>
        </p:txBody>
      </p:sp>
      <p:pic>
        <p:nvPicPr>
          <p:cNvPr id="169" name="Picture 168" descr="avatararchibate-20640597"/>
          <p:cNvPicPr>
            <a:picLocks noChangeAspect="1"/>
          </p:cNvPicPr>
          <p:nvPr/>
        </p:nvPicPr>
        <p:blipFill>
          <a:blip r:embed="rId2"/>
          <a:stretch>
            <a:fillRect/>
          </a:stretch>
        </p:blipFill>
        <p:spPr>
          <a:xfrm>
            <a:off x="0" y="4591050"/>
            <a:ext cx="2266950" cy="2266950"/>
          </a:xfrm>
          <a:prstGeom prst="rect">
            <a:avLst/>
          </a:prstGeom>
        </p:spPr>
      </p:pic>
      <p:sp>
        <p:nvSpPr>
          <p:cNvPr id="36" name="Oval Callout 35"/>
          <p:cNvSpPr/>
          <p:nvPr/>
        </p:nvSpPr>
        <p:spPr>
          <a:xfrm>
            <a:off x="66675" y="3130226"/>
            <a:ext cx="2887345" cy="1240167"/>
          </a:xfrm>
          <a:prstGeom prst="wedgeEllipseCallout">
            <a:avLst>
              <a:gd name="adj1" fmla="val -12854"/>
              <a:gd name="adj2" fmla="val 9467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现在只需要知道他用于坐标系转换这一个用途就够了</a:t>
            </a:r>
            <a:endParaRPr lang="zh-CN" sz="19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6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par>
                          <p:cTn id="11" fill="hold">
                            <p:stCondLst>
                              <p:cond delay="1600"/>
                            </p:stCondLst>
                            <p:childTnLst>
                              <p:par>
                                <p:cTn id="12" presetID="55" presetClass="entr" presetSubtype="0" fill="hold" grpId="0" nodeType="afterEffect">
                                  <p:stCondLst>
                                    <p:cond delay="5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0.70"/>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childTnLst>
                          </p:cTn>
                        </p:par>
                        <p:par>
                          <p:cTn id="17" fill="hold">
                            <p:stCondLst>
                              <p:cond delay="3100"/>
                            </p:stCondLst>
                            <p:childTnLst>
                              <p:par>
                                <p:cTn id="18" presetID="37" presetClass="entr" presetSubtype="0" fill="hold" nodeType="afterEffect">
                                  <p:stCondLst>
                                    <p:cond delay="800"/>
                                  </p:stCondLst>
                                  <p:childTnLst>
                                    <p:set>
                                      <p:cBhvr>
                                        <p:cTn id="19" dur="1" fill="hold">
                                          <p:stCondLst>
                                            <p:cond delay="0"/>
                                          </p:stCondLst>
                                        </p:cTn>
                                        <p:tgtEl>
                                          <p:spTgt spid="169"/>
                                        </p:tgtEl>
                                        <p:attrNameLst>
                                          <p:attrName>style.visibility</p:attrName>
                                        </p:attrNameLst>
                                      </p:cBhvr>
                                      <p:to>
                                        <p:strVal val="visible"/>
                                      </p:to>
                                    </p:set>
                                    <p:animEffect transition="in" filter="fade">
                                      <p:cBhvr>
                                        <p:cTn id="20" dur="1000"/>
                                        <p:tgtEl>
                                          <p:spTgt spid="169"/>
                                        </p:tgtEl>
                                      </p:cBhvr>
                                    </p:animEffect>
                                    <p:anim calcmode="lin" valueType="num">
                                      <p:cBhvr>
                                        <p:cTn id="21" dur="1000" fill="hold"/>
                                        <p:tgtEl>
                                          <p:spTgt spid="169"/>
                                        </p:tgtEl>
                                        <p:attrNameLst>
                                          <p:attrName>ppt_x</p:attrName>
                                        </p:attrNameLst>
                                      </p:cBhvr>
                                      <p:tavLst>
                                        <p:tav tm="0">
                                          <p:val>
                                            <p:strVal val="#ppt_x"/>
                                          </p:val>
                                        </p:tav>
                                        <p:tav tm="100000">
                                          <p:val>
                                            <p:strVal val="#ppt_x"/>
                                          </p:val>
                                        </p:tav>
                                      </p:tavLst>
                                    </p:anim>
                                    <p:anim calcmode="lin" valueType="num">
                                      <p:cBhvr>
                                        <p:cTn id="22" dur="900" decel="100000" fill="hold"/>
                                        <p:tgtEl>
                                          <p:spTgt spid="16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69"/>
                                        </p:tgtEl>
                                        <p:attrNameLst>
                                          <p:attrName>ppt_y</p:attrName>
                                        </p:attrNameLst>
                                      </p:cBhvr>
                                      <p:tavLst>
                                        <p:tav tm="0">
                                          <p:val>
                                            <p:strVal val="#ppt_y-.03"/>
                                          </p:val>
                                        </p:tav>
                                        <p:tav tm="100000">
                                          <p:val>
                                            <p:strVal val="#ppt_y"/>
                                          </p:val>
                                        </p:tav>
                                      </p:tavLst>
                                    </p:anim>
                                  </p:childTnLst>
                                </p:cTn>
                              </p:par>
                            </p:childTnLst>
                          </p:cTn>
                        </p:par>
                        <p:par>
                          <p:cTn id="24" fill="hold">
                            <p:stCondLst>
                              <p:cond delay="4900"/>
                            </p:stCondLst>
                            <p:childTnLst>
                              <p:par>
                                <p:cTn id="25" presetID="55" presetClass="entr" presetSubtype="0" fill="hold" grpId="0" nodeType="afterEffect">
                                  <p:stCondLst>
                                    <p:cond delay="4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1000" fill="hold"/>
                                        <p:tgtEl>
                                          <p:spTgt spid="36"/>
                                        </p:tgtEl>
                                        <p:attrNameLst>
                                          <p:attrName>ppt_w</p:attrName>
                                        </p:attrNameLst>
                                      </p:cBhvr>
                                      <p:tavLst>
                                        <p:tav tm="0">
                                          <p:val>
                                            <p:strVal val="#ppt_w*0.70"/>
                                          </p:val>
                                        </p:tav>
                                        <p:tav tm="100000">
                                          <p:val>
                                            <p:strVal val="#ppt_w"/>
                                          </p:val>
                                        </p:tav>
                                      </p:tavLst>
                                    </p:anim>
                                    <p:anim calcmode="lin" valueType="num">
                                      <p:cBhvr>
                                        <p:cTn id="28" dur="1000" fill="hold"/>
                                        <p:tgtEl>
                                          <p:spTgt spid="36"/>
                                        </p:tgtEl>
                                        <p:attrNameLst>
                                          <p:attrName>ppt_h</p:attrName>
                                        </p:attrNameLst>
                                      </p:cBhvr>
                                      <p:tavLst>
                                        <p:tav tm="0">
                                          <p:val>
                                            <p:strVal val="#ppt_h"/>
                                          </p:val>
                                        </p:tav>
                                        <p:tav tm="100000">
                                          <p:val>
                                            <p:strVal val="#ppt_h"/>
                                          </p:val>
                                        </p:tav>
                                      </p:tavLst>
                                    </p:anim>
                                    <p:animEffect transition="in" filter="fade">
                                      <p:cBhvr>
                                        <p:cTn id="2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36" grpId="0" bldLvl="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1680799304508"/>
          <p:cNvPicPr>
            <a:picLocks noChangeAspect="1"/>
          </p:cNvPicPr>
          <p:nvPr/>
        </p:nvPicPr>
        <p:blipFill>
          <a:blip r:embed="rId1"/>
          <a:stretch>
            <a:fillRect/>
          </a:stretch>
        </p:blipFill>
        <p:spPr>
          <a:xfrm>
            <a:off x="-203200" y="20955"/>
            <a:ext cx="12574270" cy="6830695"/>
          </a:xfrm>
          <a:prstGeom prst="rect">
            <a:avLst/>
          </a:prstGeom>
        </p:spPr>
      </p:pic>
      <p:sp>
        <p:nvSpPr>
          <p:cNvPr id="8" name="Oval Callout 7"/>
          <p:cNvSpPr/>
          <p:nvPr/>
        </p:nvSpPr>
        <p:spPr>
          <a:xfrm>
            <a:off x="1562735" y="1324101"/>
            <a:ext cx="2249170" cy="1056389"/>
          </a:xfrm>
          <a:prstGeom prst="wedgeEllipseCallout">
            <a:avLst>
              <a:gd name="adj1" fmla="val 27159"/>
              <a:gd name="adj2" fmla="val 8764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现在立刻和我贴贴！</a:t>
            </a:r>
            <a:endParaRPr lang="zh-CN" altLang="en-US" sz="2400">
              <a:latin typeface="HYTangMeiRen 85W" panose="00020600040101010101" charset="-122"/>
              <a:ea typeface="HYTangMeiRen 85W" panose="00020600040101010101" charset="-122"/>
            </a:endParaRPr>
          </a:p>
        </p:txBody>
      </p:sp>
      <p:sp>
        <p:nvSpPr>
          <p:cNvPr id="3" name="Oval Callout 2"/>
          <p:cNvSpPr/>
          <p:nvPr/>
        </p:nvSpPr>
        <p:spPr>
          <a:xfrm>
            <a:off x="8322310" y="1322828"/>
            <a:ext cx="2552065" cy="1565028"/>
          </a:xfrm>
          <a:prstGeom prst="wedgeEllipseCallout">
            <a:avLst>
              <a:gd name="adj1" fmla="val -30542"/>
              <a:gd name="adj2" fmla="val 6944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不行，等我先看完小彭老师课程</a:t>
            </a:r>
            <a:endParaRPr lang="zh-CN" altLang="en-US" sz="2400">
              <a:latin typeface="HYTangMeiRen 85W" panose="00020600040101010101" charset="-122"/>
              <a:ea typeface="HYTangMeiRen 85W" panose="00020600040101010101" charset="-122"/>
            </a:endParaRPr>
          </a:p>
        </p:txBody>
      </p:sp>
      <p:sp>
        <p:nvSpPr>
          <p:cNvPr id="10" name="Rounded Rectangle 9"/>
          <p:cNvSpPr/>
          <p:nvPr/>
        </p:nvSpPr>
        <p:spPr>
          <a:xfrm>
            <a:off x="4568190" y="3130550"/>
            <a:ext cx="1814195" cy="2693035"/>
          </a:xfrm>
          <a:prstGeom prst="roundRect">
            <a:avLst/>
          </a:prstGeom>
          <a:solidFill>
            <a:schemeClr val="bg1">
              <a:lumMod val="50000"/>
            </a:schemeClr>
          </a:solidFill>
          <a:ln>
            <a:solidFill>
              <a:schemeClr val="bg1">
                <a:lumMod val="50000"/>
              </a:schemeClr>
            </a:solidFill>
          </a:ln>
          <a:effectLst>
            <a:glow rad="533400">
              <a:schemeClr val="bg1">
                <a:alpha val="37000"/>
              </a:schemeClr>
            </a:glow>
            <a:softEdge rad="635000"/>
          </a:effectLst>
          <a:scene3d>
            <a:camera prst="isometricLeftDown">
              <a:rot lat="1200000" lon="2400000" rev="0"/>
            </a:camera>
            <a:lightRig rig="threePt" dir="t">
              <a:rot lat="0" lon="0" rev="3600000"/>
            </a:lightRig>
          </a:scene3d>
          <a:sp3d extrusionH="317500">
            <a:extrusionClr>
              <a:schemeClr val="bg1">
                <a:lumMod val="8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小彭老师课程</a:t>
            </a:r>
            <a:endParaRPr lang="zh-CN" altLang="en-US" sz="2800">
              <a:latin typeface="HYTangMeiRen 85W" panose="00020600040101010101" charset="-122"/>
              <a:ea typeface="HYTangMeiRen 85W" panose="00020600040101010101" charset="-122"/>
            </a:endParaRPr>
          </a:p>
        </p:txBody>
      </p:sp>
      <p:sp>
        <p:nvSpPr>
          <p:cNvPr id="4" name="Text Box 3"/>
          <p:cNvSpPr txBox="1"/>
          <p:nvPr/>
        </p:nvSpPr>
        <p:spPr>
          <a:xfrm>
            <a:off x="1310640" y="3130550"/>
            <a:ext cx="9834880" cy="70675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第四章：不同的空间及他们之间的转换矩阵</a:t>
            </a:r>
            <a:endParaRPr lang="zh-CN" altLang="en-US" sz="4000">
              <a:latin typeface="HYXuanSong 75S" panose="00020600040101010101" charset="-122"/>
              <a:ea typeface="HYXuanSong 75S" panose="00020600040101010101" charset="-122"/>
            </a:endParaRPr>
          </a:p>
        </p:txBody>
      </p:sp>
      <p:sp>
        <p:nvSpPr>
          <p:cNvPr id="12" name="Oval Callout 11"/>
          <p:cNvSpPr/>
          <p:nvPr/>
        </p:nvSpPr>
        <p:spPr>
          <a:xfrm>
            <a:off x="6494780" y="4518688"/>
            <a:ext cx="3507740" cy="1827473"/>
          </a:xfrm>
          <a:prstGeom prst="wedgeEllipseCallout">
            <a:avLst>
              <a:gd name="adj1" fmla="val -64572"/>
              <a:gd name="adj2" fmla="val -29709"/>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100">
                <a:latin typeface="HYTangMeiRen 85W" panose="00020600040101010101" charset="-122"/>
                <a:ea typeface="HYTangMeiRen 85W" panose="00020600040101010101" charset="-122"/>
              </a:rPr>
              <a:t>接下来介绍</a:t>
            </a:r>
            <a:r>
              <a:rPr lang="en-US" altLang="zh-CN" sz="2100">
                <a:latin typeface="HYTangMeiRen 85W" panose="00020600040101010101" charset="-122"/>
                <a:ea typeface="HYTangMeiRen 85W" panose="00020600040101010101" charset="-122"/>
              </a:rPr>
              <a:t> OpenGL </a:t>
            </a:r>
            <a:r>
              <a:rPr lang="zh-CN" altLang="en-US" sz="2100">
                <a:latin typeface="HYTangMeiRen 85W" panose="00020600040101010101" charset="-122"/>
                <a:ea typeface="HYTangMeiRen 85W" panose="00020600040101010101" charset="-122"/>
              </a:rPr>
              <a:t>渲染管线中有涉及哪些坐标系，以及他对矩阵的运用</a:t>
            </a:r>
            <a:endParaRPr lang="zh-CN" altLang="en-US" sz="21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400">
        <p:cover dir="d"/>
      </p:transition>
    </mc:Choice>
    <mc:Fallback>
      <p:transition>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400"/>
                            </p:stCondLst>
                            <p:childTnLst>
                              <p:par>
                                <p:cTn id="11" presetID="55" presetClass="entr" presetSubtype="0" fill="hold" grpId="0" nodeType="afterEffect">
                                  <p:stCondLst>
                                    <p:cond delay="16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par>
                          <p:cTn id="16" fill="hold">
                            <p:stCondLst>
                              <p:cond delay="4000"/>
                            </p:stCondLst>
                            <p:childTnLst>
                              <p:par>
                                <p:cTn id="17" presetID="7" presetClass="entr" presetSubtype="4" fill="hold" grpId="0" nodeType="afterEffect">
                                  <p:stCondLst>
                                    <p:cond delay="900"/>
                                  </p:stCondLst>
                                  <p:childTnLst>
                                    <p:set>
                                      <p:cBhvr>
                                        <p:cTn id="18" dur="1000"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fmla="">
                                          <p:val>
                                            <p:strVal val="#ppt_x"/>
                                          </p:val>
                                        </p:tav>
                                        <p:tav tm="100000" fmla="">
                                          <p:val>
                                            <p:strVal val="#ppt_x"/>
                                          </p:val>
                                        </p:tav>
                                      </p:tavLst>
                                    </p:anim>
                                    <p:anim calcmode="lin" valueType="num">
                                      <p:cBhvr additive="base">
                                        <p:cTn id="20" dur="1000" fill="hold"/>
                                        <p:tgtEl>
                                          <p:spTgt spid="10"/>
                                        </p:tgtEl>
                                        <p:attrNameLst>
                                          <p:attrName>ppt_y</p:attrName>
                                        </p:attrNameLst>
                                      </p:cBhvr>
                                      <p:tavLst>
                                        <p:tav tm="0" fmla="">
                                          <p:val>
                                            <p:strVal val="1+#ppt_h/2"/>
                                          </p:val>
                                        </p:tav>
                                        <p:tav tm="100000" fmla="">
                                          <p:val>
                                            <p:strVal val="#ppt_y"/>
                                          </p:val>
                                        </p:tav>
                                      </p:tavLst>
                                    </p:anim>
                                  </p:childTnLst>
                                </p:cTn>
                              </p:par>
                            </p:childTnLst>
                          </p:cTn>
                        </p:par>
                        <p:par>
                          <p:cTn id="21" fill="hold">
                            <p:stCondLst>
                              <p:cond delay="5900"/>
                            </p:stCondLst>
                            <p:childTnLst>
                              <p:par>
                                <p:cTn id="22" presetID="53" presetClass="entr" presetSubtype="16" fill="hold" grpId="0" nodeType="afterEffect">
                                  <p:stCondLst>
                                    <p:cond delay="1500"/>
                                  </p:stCondLst>
                                  <p:childTnLst>
                                    <p:set>
                                      <p:cBhvr>
                                        <p:cTn id="23" dur="1000"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fltVal val="0"/>
                                          </p:val>
                                        </p:tav>
                                        <p:tav tm="100000">
                                          <p:val>
                                            <p:strVal val="#ppt_w"/>
                                          </p:val>
                                        </p:tav>
                                      </p:tavLst>
                                    </p:anim>
                                    <p:anim calcmode="lin" valueType="num">
                                      <p:cBhvr>
                                        <p:cTn id="25" dur="1000" fill="hold"/>
                                        <p:tgtEl>
                                          <p:spTgt spid="4"/>
                                        </p:tgtEl>
                                        <p:attrNameLst>
                                          <p:attrName>ppt_h</p:attrName>
                                        </p:attrNameLst>
                                      </p:cBhvr>
                                      <p:tavLst>
                                        <p:tav tm="0">
                                          <p:val>
                                            <p:fltVal val="0"/>
                                          </p:val>
                                        </p:tav>
                                        <p:tav tm="100000">
                                          <p:val>
                                            <p:strVal val="#ppt_h"/>
                                          </p:val>
                                        </p:tav>
                                      </p:tavLst>
                                    </p:anim>
                                    <p:animEffect transition="in" filter="fade">
                                      <p:cBhvr>
                                        <p:cTn id="26" dur="1000"/>
                                        <p:tgtEl>
                                          <p:spTgt spid="4"/>
                                        </p:tgtEl>
                                      </p:cBhvr>
                                    </p:animEffect>
                                  </p:childTnLst>
                                </p:cTn>
                              </p:par>
                            </p:childTnLst>
                          </p:cTn>
                        </p:par>
                        <p:par>
                          <p:cTn id="27" fill="hold">
                            <p:stCondLst>
                              <p:cond delay="8400"/>
                            </p:stCondLst>
                            <p:childTnLst>
                              <p:par>
                                <p:cTn id="28" presetID="55" presetClass="entr" presetSubtype="0" fill="hold" grpId="0" nodeType="afterEffect">
                                  <p:stCondLst>
                                    <p:cond delay="1200"/>
                                  </p:stCondLst>
                                  <p:childTnLst>
                                    <p:set>
                                      <p:cBhvr>
                                        <p:cTn id="29" dur="1" fill="hold">
                                          <p:stCondLst>
                                            <p:cond delay="0"/>
                                          </p:stCondLst>
                                        </p:cTn>
                                        <p:tgtEl>
                                          <p:spTgt spid="12"/>
                                        </p:tgtEl>
                                        <p:attrNameLst>
                                          <p:attrName>style.visibility</p:attrName>
                                        </p:attrNameLst>
                                      </p:cBhvr>
                                      <p:to>
                                        <p:strVal val="visible"/>
                                      </p:to>
                                    </p:set>
                                    <p:anim calcmode="lin" valueType="num">
                                      <p:cBhvr>
                                        <p:cTn id="30" dur="1000" fill="hold"/>
                                        <p:tgtEl>
                                          <p:spTgt spid="12"/>
                                        </p:tgtEl>
                                        <p:attrNameLst>
                                          <p:attrName>ppt_w</p:attrName>
                                        </p:attrNameLst>
                                      </p:cBhvr>
                                      <p:tavLst>
                                        <p:tav tm="0">
                                          <p:val>
                                            <p:strVal val="#ppt_w*0.70"/>
                                          </p:val>
                                        </p:tav>
                                        <p:tav tm="100000">
                                          <p:val>
                                            <p:strVal val="#ppt_w"/>
                                          </p:val>
                                        </p:tav>
                                      </p:tavLst>
                                    </p:anim>
                                    <p:anim calcmode="lin" valueType="num">
                                      <p:cBhvr>
                                        <p:cTn id="31" dur="1000" fill="hold"/>
                                        <p:tgtEl>
                                          <p:spTgt spid="12"/>
                                        </p:tgtEl>
                                        <p:attrNameLst>
                                          <p:attrName>ppt_h</p:attrName>
                                        </p:attrNameLst>
                                      </p:cBhvr>
                                      <p:tavLst>
                                        <p:tav tm="0">
                                          <p:val>
                                            <p:strVal val="#ppt_h"/>
                                          </p:val>
                                        </p:tav>
                                        <p:tav tm="100000">
                                          <p:val>
                                            <p:strVal val="#ppt_h"/>
                                          </p:val>
                                        </p:tav>
                                      </p:tavLst>
                                    </p:anim>
                                    <p:animEffect transition="in" filter="fade">
                                      <p:cBhvr>
                                        <p:cTn id="3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P spid="10" grpId="0" bldLvl="0" animBg="1"/>
      <p:bldP spid="4" grpId="0" bldLvl="0" animBg="1"/>
      <p:bldP spid="12" grpId="0" bldLvl="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3"/>
          <p:cNvPicPr>
            <a:picLocks noChangeAspect="1"/>
          </p:cNvPicPr>
          <p:nvPr>
            <p:ph idx="1"/>
          </p:nvPr>
        </p:nvPicPr>
        <p:blipFill>
          <a:blip r:embed="rId1"/>
          <a:stretch>
            <a:fillRect/>
          </a:stretch>
        </p:blipFill>
        <p:spPr>
          <a:xfrm>
            <a:off x="647700" y="1350645"/>
            <a:ext cx="6349365" cy="5066665"/>
          </a:xfrm>
          <a:prstGeom prst="rect">
            <a:avLst/>
          </a:prstGeom>
        </p:spPr>
      </p:pic>
      <p:pic>
        <p:nvPicPr>
          <p:cNvPr id="8" name="Picture 7"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2" name="Title 1"/>
          <p:cNvSpPr>
            <a:spLocks noGrp="1"/>
          </p:cNvSpPr>
          <p:nvPr>
            <p:ph type="title"/>
          </p:nvPr>
        </p:nvSpPr>
        <p:spPr>
          <a:xfrm>
            <a:off x="311785" y="247650"/>
            <a:ext cx="7967980" cy="1325880"/>
          </a:xfrm>
        </p:spPr>
        <p:txBody>
          <a:bodyPr/>
          <a:p>
            <a:pPr algn="ctr"/>
            <a:r>
              <a:rPr lang="zh-CN" altLang="en-US">
                <a:sym typeface="+mn-ea"/>
              </a:rPr>
              <a:t>对象空间</a:t>
            </a:r>
            <a:r>
              <a:rPr lang="en-US" altLang="zh-CN">
                <a:sym typeface="+mn-ea"/>
              </a:rPr>
              <a:t>➡</a:t>
            </a:r>
            <a:r>
              <a:rPr lang="zh-CN" altLang="en-US">
                <a:sym typeface="+mn-ea"/>
              </a:rPr>
              <a:t>世界</a:t>
            </a:r>
            <a:r>
              <a:rPr lang="zh-CN" altLang="en-US">
                <a:sym typeface="+mn-ea"/>
              </a:rPr>
              <a:t>矩阵</a:t>
            </a:r>
            <a:r>
              <a:rPr lang="en-US" altLang="zh-CN">
                <a:sym typeface="+mn-ea"/>
              </a:rPr>
              <a:t>➡</a:t>
            </a:r>
            <a:r>
              <a:rPr lang="zh-CN" altLang="en-US">
                <a:sym typeface="+mn-ea"/>
              </a:rPr>
              <a:t>世界空间</a:t>
            </a:r>
            <a:r>
              <a:rPr lang="en-US" altLang="zh-CN">
                <a:sym typeface="+mn-ea"/>
              </a:rPr>
              <a:t>➡</a:t>
            </a:r>
            <a:r>
              <a:rPr lang="zh-CN" altLang="en-US">
                <a:sym typeface="+mn-ea"/>
              </a:rPr>
              <a:t>视角矩阵</a:t>
            </a:r>
            <a:r>
              <a:rPr lang="en-US" altLang="zh-CN">
                <a:sym typeface="+mn-ea"/>
              </a:rPr>
              <a:t>➡</a:t>
            </a:r>
            <a:r>
              <a:rPr lang="zh-CN" altLang="en-US">
                <a:sym typeface="+mn-ea"/>
              </a:rPr>
              <a:t>视角</a:t>
            </a:r>
            <a:r>
              <a:rPr lang="zh-CN" altLang="en-US">
                <a:sym typeface="+mn-ea"/>
              </a:rPr>
              <a:t>空间</a:t>
            </a:r>
            <a:r>
              <a:rPr lang="en-US" altLang="zh-CN">
                <a:sym typeface="+mn-ea"/>
              </a:rPr>
              <a:t>➡</a:t>
            </a:r>
            <a:r>
              <a:rPr lang="zh-CN" altLang="en-US">
                <a:sym typeface="+mn-ea"/>
              </a:rPr>
              <a:t>投影矩阵</a:t>
            </a:r>
            <a:r>
              <a:rPr lang="en-US" altLang="zh-CN">
                <a:sym typeface="+mn-ea"/>
              </a:rPr>
              <a:t>➡</a:t>
            </a:r>
            <a:r>
              <a:rPr lang="zh-CN" altLang="en-US">
                <a:sym typeface="+mn-ea"/>
              </a:rPr>
              <a:t>裁剪空间</a:t>
            </a:r>
            <a:r>
              <a:rPr lang="en-US" altLang="zh-CN">
                <a:sym typeface="+mn-ea"/>
              </a:rPr>
              <a:t>➡</a:t>
            </a:r>
            <a:r>
              <a:rPr lang="zh-CN" altLang="en-US">
                <a:sym typeface="+mn-ea"/>
              </a:rPr>
              <a:t>光栅化</a:t>
            </a:r>
            <a:r>
              <a:rPr lang="en-US" altLang="zh-CN">
                <a:sym typeface="+mn-ea"/>
              </a:rPr>
              <a:t>➡</a:t>
            </a:r>
            <a:r>
              <a:rPr lang="zh-CN" altLang="en-US">
                <a:sym typeface="+mn-ea"/>
              </a:rPr>
              <a:t>窗口空间</a:t>
            </a:r>
            <a:endParaRPr lang="en-US"/>
          </a:p>
        </p:txBody>
      </p:sp>
      <p:sp>
        <p:nvSpPr>
          <p:cNvPr id="5" name="Text Box 4"/>
          <p:cNvSpPr txBox="1"/>
          <p:nvPr/>
        </p:nvSpPr>
        <p:spPr>
          <a:xfrm>
            <a:off x="0" y="6582410"/>
            <a:ext cx="7066280" cy="275590"/>
          </a:xfrm>
          <a:prstGeom prst="rect">
            <a:avLst/>
          </a:prstGeom>
          <a:noFill/>
        </p:spPr>
        <p:txBody>
          <a:bodyPr wrap="none" rtlCol="0" anchor="t">
            <a:spAutoFit/>
          </a:bodyPr>
          <a:p>
            <a:r>
              <a:rPr lang="en-US" sz="1200">
                <a:solidFill>
                  <a:schemeClr val="bg1">
                    <a:lumMod val="75000"/>
                  </a:schemeClr>
                </a:solidFill>
                <a:sym typeface="+mn-ea"/>
              </a:rPr>
              <a:t>https://stackoverflow.com/questions/4124041/is-opengl-coordinate-system-left-handed-or-right-handed</a:t>
            </a:r>
            <a:endParaRPr lang="en-US" sz="1200">
              <a:solidFill>
                <a:schemeClr val="bg1">
                  <a:lumMod val="75000"/>
                </a:schemeClr>
              </a:solidFill>
              <a:sym typeface="+mn-ea"/>
            </a:endParaRPr>
          </a:p>
        </p:txBody>
      </p:sp>
      <p:sp>
        <p:nvSpPr>
          <p:cNvPr id="9" name="Oval Callout 8"/>
          <p:cNvSpPr/>
          <p:nvPr/>
        </p:nvSpPr>
        <p:spPr>
          <a:xfrm>
            <a:off x="6503670" y="2307041"/>
            <a:ext cx="2454275" cy="1044403"/>
          </a:xfrm>
          <a:prstGeom prst="wedgeEllipseCallout">
            <a:avLst>
              <a:gd name="adj1" fmla="val 59521"/>
              <a:gd name="adj2" fmla="val -4484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呜姆</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肿么户砸鸭！</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常见的英文译名</a:t>
            </a:r>
            <a:endParaRPr lang="en-US"/>
          </a:p>
        </p:txBody>
      </p:sp>
      <p:sp>
        <p:nvSpPr>
          <p:cNvPr id="3" name="Content Placeholder 2"/>
          <p:cNvSpPr>
            <a:spLocks noGrp="1"/>
          </p:cNvSpPr>
          <p:nvPr>
            <p:ph idx="1"/>
          </p:nvPr>
        </p:nvSpPr>
        <p:spPr/>
        <p:txBody>
          <a:bodyPr/>
          <a:p>
            <a:r>
              <a:rPr lang="zh-CN" altLang="en-US">
                <a:sym typeface="+mn-ea"/>
              </a:rPr>
              <a:t>对象空间（</a:t>
            </a:r>
            <a:r>
              <a:rPr lang="en-US" altLang="zh-CN">
                <a:sym typeface="+mn-ea"/>
              </a:rPr>
              <a:t>local space </a:t>
            </a:r>
            <a:r>
              <a:rPr lang="zh-CN" altLang="en-US">
                <a:sym typeface="+mn-ea"/>
              </a:rPr>
              <a:t>或</a:t>
            </a:r>
            <a:r>
              <a:rPr lang="en-US" altLang="zh-CN">
                <a:sym typeface="+mn-ea"/>
              </a:rPr>
              <a:t> object space</a:t>
            </a:r>
            <a:r>
              <a:rPr lang="zh-CN" altLang="en-US">
                <a:sym typeface="+mn-ea"/>
              </a:rPr>
              <a:t>）以物体重型为原点的坐标系，方便建模</a:t>
            </a:r>
            <a:endParaRPr lang="zh-CN" altLang="en-US">
              <a:sym typeface="+mn-ea"/>
            </a:endParaRPr>
          </a:p>
          <a:p>
            <a:r>
              <a:rPr lang="zh-CN" altLang="en-US">
                <a:sym typeface="+mn-ea"/>
              </a:rPr>
              <a:t>世界矩阵（</a:t>
            </a:r>
            <a:r>
              <a:rPr lang="en-US" altLang="zh-CN">
                <a:sym typeface="+mn-ea"/>
              </a:rPr>
              <a:t>local to world matrix </a:t>
            </a:r>
            <a:r>
              <a:rPr lang="zh-CN" altLang="en-US">
                <a:sym typeface="+mn-ea"/>
              </a:rPr>
              <a:t>或</a:t>
            </a:r>
            <a:r>
              <a:rPr lang="en-US" altLang="zh-CN">
                <a:sym typeface="+mn-ea"/>
              </a:rPr>
              <a:t> model matrix</a:t>
            </a:r>
            <a:r>
              <a:rPr lang="zh-CN" altLang="en-US">
                <a:sym typeface="+mn-ea"/>
              </a:rPr>
              <a:t>）把物体放到某个特定的位置和角度</a:t>
            </a:r>
            <a:endParaRPr lang="zh-CN" altLang="en-US">
              <a:sym typeface="+mn-ea"/>
            </a:endParaRPr>
          </a:p>
          <a:p>
            <a:r>
              <a:rPr lang="zh-CN" altLang="en-US">
                <a:sym typeface="+mn-ea"/>
              </a:rPr>
              <a:t>世界空间（</a:t>
            </a:r>
            <a:r>
              <a:rPr lang="en-US" altLang="zh-CN">
                <a:sym typeface="+mn-ea"/>
              </a:rPr>
              <a:t>world space </a:t>
            </a:r>
            <a:r>
              <a:rPr lang="zh-CN" altLang="en-US">
                <a:sym typeface="+mn-ea"/>
              </a:rPr>
              <a:t>或</a:t>
            </a:r>
            <a:r>
              <a:rPr lang="en-US" altLang="zh-CN">
                <a:sym typeface="+mn-ea"/>
              </a:rPr>
              <a:t> scene space</a:t>
            </a:r>
            <a:r>
              <a:rPr lang="zh-CN" altLang="en-US">
                <a:sym typeface="+mn-ea"/>
              </a:rPr>
              <a:t>）以世界原点为原点的坐标系，方便物体间互动</a:t>
            </a:r>
            <a:endParaRPr lang="zh-CN" altLang="en-US">
              <a:sym typeface="+mn-ea"/>
            </a:endParaRPr>
          </a:p>
          <a:p>
            <a:r>
              <a:rPr lang="zh-CN" altLang="en-US">
                <a:sym typeface="+mn-ea"/>
              </a:rPr>
              <a:t>视角矩阵（</a:t>
            </a:r>
            <a:r>
              <a:rPr lang="en-US" altLang="zh-CN">
                <a:sym typeface="+mn-ea"/>
              </a:rPr>
              <a:t>view matrix </a:t>
            </a:r>
            <a:r>
              <a:rPr lang="zh-CN" altLang="en-US">
                <a:sym typeface="+mn-ea"/>
              </a:rPr>
              <a:t>或</a:t>
            </a:r>
            <a:r>
              <a:rPr lang="en-US" altLang="zh-CN">
                <a:sym typeface="+mn-ea"/>
              </a:rPr>
              <a:t> camera matrix</a:t>
            </a:r>
            <a:r>
              <a:rPr lang="zh-CN" altLang="en-US">
                <a:sym typeface="+mn-ea"/>
              </a:rPr>
              <a:t>）</a:t>
            </a:r>
            <a:r>
              <a:rPr lang="zh-CN" altLang="en-US">
                <a:sym typeface="+mn-ea"/>
              </a:rPr>
              <a:t>把世界转换成以眼睛中心的坐标，方便投影</a:t>
            </a:r>
            <a:endParaRPr lang="zh-CN" altLang="en-US">
              <a:sym typeface="+mn-ea"/>
            </a:endParaRPr>
          </a:p>
          <a:p>
            <a:r>
              <a:rPr lang="zh-CN" altLang="en-US">
                <a:sym typeface="+mn-ea"/>
              </a:rPr>
              <a:t>视角空间（</a:t>
            </a:r>
            <a:r>
              <a:rPr lang="en-US" altLang="zh-CN">
                <a:sym typeface="+mn-ea"/>
              </a:rPr>
              <a:t>view space </a:t>
            </a:r>
            <a:r>
              <a:rPr lang="zh-CN" altLang="en-US">
                <a:sym typeface="+mn-ea"/>
              </a:rPr>
              <a:t>或</a:t>
            </a:r>
            <a:r>
              <a:rPr lang="en-US" altLang="zh-CN">
                <a:sym typeface="+mn-ea"/>
              </a:rPr>
              <a:t> eye space</a:t>
            </a:r>
            <a:r>
              <a:rPr lang="zh-CN" altLang="en-US">
                <a:sym typeface="+mn-ea"/>
              </a:rPr>
              <a:t>）以眼睛为原点、眼睛方向为</a:t>
            </a:r>
            <a:r>
              <a:rPr lang="en-US" altLang="zh-CN">
                <a:sym typeface="+mn-ea"/>
              </a:rPr>
              <a:t>z</a:t>
            </a:r>
            <a:r>
              <a:rPr lang="zh-CN" altLang="en-US">
                <a:sym typeface="+mn-ea"/>
              </a:rPr>
              <a:t>轴正方向的坐标系</a:t>
            </a:r>
            <a:endParaRPr lang="zh-CN" altLang="en-US">
              <a:sym typeface="+mn-ea"/>
            </a:endParaRPr>
          </a:p>
          <a:p>
            <a:r>
              <a:rPr lang="zh-CN" altLang="en-US">
                <a:sym typeface="+mn-ea"/>
              </a:rPr>
              <a:t>投影矩阵（</a:t>
            </a:r>
            <a:r>
              <a:rPr lang="en-US" altLang="zh-CN">
                <a:sym typeface="+mn-ea"/>
              </a:rPr>
              <a:t>view to clip matrix </a:t>
            </a:r>
            <a:r>
              <a:rPr lang="zh-CN" altLang="en-US">
                <a:sym typeface="+mn-ea"/>
              </a:rPr>
              <a:t>或</a:t>
            </a:r>
            <a:r>
              <a:rPr lang="en-US" altLang="zh-CN">
                <a:sym typeface="+mn-ea"/>
              </a:rPr>
              <a:t> perspective matrix</a:t>
            </a:r>
            <a:r>
              <a:rPr lang="zh-CN" altLang="en-US">
                <a:sym typeface="+mn-ea"/>
              </a:rPr>
              <a:t>）除</a:t>
            </a:r>
            <a:r>
              <a:rPr lang="en-US" altLang="zh-CN">
                <a:sym typeface="+mn-ea"/>
              </a:rPr>
              <a:t>w</a:t>
            </a:r>
            <a:r>
              <a:rPr lang="zh-CN" altLang="en-US">
                <a:sym typeface="+mn-ea"/>
              </a:rPr>
              <a:t>大法，产生近大远小的透视效果</a:t>
            </a:r>
            <a:endParaRPr lang="zh-CN" altLang="en-US"/>
          </a:p>
          <a:p>
            <a:r>
              <a:rPr lang="zh-CN" altLang="en-US">
                <a:sym typeface="+mn-ea"/>
              </a:rPr>
              <a:t>裁剪空间（</a:t>
            </a:r>
            <a:r>
              <a:rPr lang="en-US" altLang="zh-CN">
                <a:sym typeface="+mn-ea"/>
              </a:rPr>
              <a:t>clip space </a:t>
            </a:r>
            <a:r>
              <a:rPr lang="zh-CN" altLang="en-US">
                <a:sym typeface="+mn-ea"/>
              </a:rPr>
              <a:t>或</a:t>
            </a:r>
            <a:r>
              <a:rPr lang="en-US" altLang="zh-CN">
                <a:sym typeface="+mn-ea"/>
              </a:rPr>
              <a:t> </a:t>
            </a:r>
            <a:r>
              <a:rPr lang="en-US" altLang="zh-CN">
                <a:sym typeface="+mn-ea"/>
              </a:rPr>
              <a:t>NDC</a:t>
            </a:r>
            <a:r>
              <a:rPr lang="zh-CN" altLang="en-US">
                <a:sym typeface="+mn-ea"/>
              </a:rPr>
              <a:t>）投影后呈梯形扭曲的立方体空间，</a:t>
            </a:r>
            <a:r>
              <a:rPr lang="en-US" altLang="zh-CN">
                <a:sym typeface="+mn-ea"/>
              </a:rPr>
              <a:t>x</a:t>
            </a:r>
            <a:r>
              <a:rPr lang="zh-CN" altLang="en-US">
                <a:sym typeface="+mn-ea"/>
              </a:rPr>
              <a:t>、</a:t>
            </a:r>
            <a:r>
              <a:rPr lang="en-US" altLang="zh-CN">
                <a:sym typeface="+mn-ea"/>
              </a:rPr>
              <a:t>y</a:t>
            </a:r>
            <a:r>
              <a:rPr lang="zh-CN" altLang="en-US">
                <a:sym typeface="+mn-ea"/>
              </a:rPr>
              <a:t>、</a:t>
            </a:r>
            <a:r>
              <a:rPr lang="en-US" altLang="zh-CN">
                <a:sym typeface="+mn-ea"/>
              </a:rPr>
              <a:t>z</a:t>
            </a:r>
            <a:r>
              <a:rPr lang="zh-CN" altLang="en-US">
                <a:sym typeface="+mn-ea"/>
              </a:rPr>
              <a:t>范围：</a:t>
            </a:r>
            <a:r>
              <a:rPr lang="en-US" altLang="zh-CN">
                <a:sym typeface="+mn-ea"/>
              </a:rPr>
              <a:t>-1</a:t>
            </a:r>
            <a:r>
              <a:rPr lang="zh-CN" altLang="en-US">
                <a:sym typeface="+mn-ea"/>
              </a:rPr>
              <a:t>～</a:t>
            </a:r>
            <a:r>
              <a:rPr lang="en-US" altLang="zh-CN">
                <a:sym typeface="+mn-ea"/>
              </a:rPr>
              <a:t>1</a:t>
            </a:r>
            <a:endParaRPr lang="zh-CN" altLang="en-US">
              <a:sym typeface="+mn-ea"/>
            </a:endParaRPr>
          </a:p>
          <a:p>
            <a:r>
              <a:rPr lang="zh-CN" altLang="en-US">
                <a:sym typeface="+mn-ea"/>
              </a:rPr>
              <a:t>光栅化</a:t>
            </a:r>
            <a:r>
              <a:rPr lang="zh-CN" altLang="en-US">
                <a:sym typeface="+mn-ea"/>
              </a:rPr>
              <a:t>（</a:t>
            </a:r>
            <a:r>
              <a:rPr lang="en-US" altLang="zh-CN">
                <a:sym typeface="+mn-ea"/>
              </a:rPr>
              <a:t>rasterization</a:t>
            </a:r>
            <a:r>
              <a:rPr lang="zh-CN" altLang="en-US">
                <a:sym typeface="+mn-ea"/>
              </a:rPr>
              <a:t>）把</a:t>
            </a:r>
            <a:r>
              <a:rPr lang="en-US" altLang="zh-CN">
                <a:sym typeface="+mn-ea"/>
              </a:rPr>
              <a:t>xy</a:t>
            </a:r>
            <a:r>
              <a:rPr lang="zh-CN" altLang="en-US">
                <a:sym typeface="+mn-ea"/>
              </a:rPr>
              <a:t>坐标转为像素格点的坐标，</a:t>
            </a:r>
            <a:r>
              <a:rPr lang="en-US" altLang="zh-CN">
                <a:sym typeface="+mn-ea"/>
              </a:rPr>
              <a:t>z</a:t>
            </a:r>
            <a:r>
              <a:rPr lang="zh-CN" altLang="en-US">
                <a:sym typeface="+mn-ea"/>
              </a:rPr>
              <a:t>转为</a:t>
            </a:r>
            <a:r>
              <a:rPr lang="en-US" altLang="zh-CN">
                <a:sym typeface="+mn-ea"/>
              </a:rPr>
              <a:t>24</a:t>
            </a:r>
            <a:r>
              <a:rPr lang="zh-CN" altLang="en-US">
                <a:sym typeface="+mn-ea"/>
              </a:rPr>
              <a:t>位深度缓冲值，硬件加速</a:t>
            </a:r>
            <a:endParaRPr lang="zh-CN" altLang="en-US"/>
          </a:p>
          <a:p>
            <a:r>
              <a:rPr lang="zh-CN" altLang="en-US">
                <a:sym typeface="+mn-ea"/>
              </a:rPr>
              <a:t>窗口空间（</a:t>
            </a:r>
            <a:r>
              <a:rPr lang="en-US" altLang="zh-CN">
                <a:sym typeface="+mn-ea"/>
              </a:rPr>
              <a:t>window space</a:t>
            </a:r>
            <a:r>
              <a:rPr lang="zh-CN" altLang="en-US">
                <a:sym typeface="+mn-ea"/>
              </a:rPr>
              <a:t>）</a:t>
            </a:r>
            <a:r>
              <a:rPr lang="en-US" altLang="zh-CN">
                <a:sym typeface="+mn-ea"/>
              </a:rPr>
              <a:t>x</a:t>
            </a:r>
            <a:r>
              <a:rPr lang="zh-CN" altLang="en-US">
                <a:sym typeface="+mn-ea"/>
              </a:rPr>
              <a:t>范围：</a:t>
            </a:r>
            <a:r>
              <a:rPr lang="en-US" altLang="zh-CN">
                <a:sym typeface="+mn-ea"/>
              </a:rPr>
              <a:t>0</a:t>
            </a:r>
            <a:r>
              <a:rPr lang="zh-CN" altLang="en-US">
                <a:sym typeface="+mn-ea"/>
              </a:rPr>
              <a:t>～</a:t>
            </a:r>
            <a:r>
              <a:rPr lang="en-US" altLang="zh-CN">
                <a:sym typeface="+mn-ea"/>
              </a:rPr>
              <a:t>1920</a:t>
            </a:r>
            <a:r>
              <a:rPr lang="zh-CN" altLang="en-US">
                <a:sym typeface="+mn-ea"/>
              </a:rPr>
              <a:t>；</a:t>
            </a:r>
            <a:r>
              <a:rPr lang="en-US" altLang="zh-CN">
                <a:sym typeface="+mn-ea"/>
              </a:rPr>
              <a:t>y</a:t>
            </a:r>
            <a:r>
              <a:rPr lang="zh-CN" altLang="en-US">
                <a:sym typeface="+mn-ea"/>
              </a:rPr>
              <a:t>范围：</a:t>
            </a:r>
            <a:r>
              <a:rPr lang="en-US" altLang="zh-CN">
                <a:sym typeface="+mn-ea"/>
              </a:rPr>
              <a:t>0</a:t>
            </a:r>
            <a:r>
              <a:rPr lang="zh-CN" altLang="en-US">
                <a:sym typeface="+mn-ea"/>
              </a:rPr>
              <a:t>～</a:t>
            </a:r>
            <a:r>
              <a:rPr lang="en-US" altLang="zh-CN">
                <a:sym typeface="+mn-ea"/>
              </a:rPr>
              <a:t>1080</a:t>
            </a:r>
            <a:r>
              <a:rPr lang="zh-CN" altLang="en-US">
                <a:sym typeface="+mn-ea"/>
              </a:rPr>
              <a:t>，</a:t>
            </a:r>
            <a:r>
              <a:rPr lang="en-US" altLang="zh-CN">
                <a:sym typeface="+mn-ea"/>
              </a:rPr>
              <a:t>z</a:t>
            </a:r>
            <a:r>
              <a:rPr lang="zh-CN" altLang="en-US">
                <a:sym typeface="+mn-ea"/>
              </a:rPr>
              <a:t>范围：</a:t>
            </a:r>
            <a:r>
              <a:rPr lang="en-US" altLang="zh-CN">
                <a:sym typeface="+mn-ea"/>
              </a:rPr>
              <a:t>0</a:t>
            </a:r>
            <a:r>
              <a:rPr lang="zh-CN" altLang="en-US">
                <a:sym typeface="+mn-ea"/>
              </a:rPr>
              <a:t>～</a:t>
            </a:r>
            <a:r>
              <a:rPr lang="en-US" altLang="zh-CN">
                <a:sym typeface="+mn-ea"/>
              </a:rPr>
              <a:t>2</a:t>
            </a:r>
            <a:r>
              <a:rPr lang="en-US" altLang="zh-CN" baseline="30000">
                <a:sym typeface="+mn-ea"/>
              </a:rPr>
              <a:t>24</a:t>
            </a:r>
            <a:r>
              <a:rPr lang="en-US" altLang="zh-CN">
                <a:sym typeface="+mn-ea"/>
              </a:rPr>
              <a:t>-1</a:t>
            </a:r>
            <a:endParaRPr lang="en-US" altLang="zh-CN">
              <a:sym typeface="+mn-ea"/>
            </a:endParaRPr>
          </a:p>
        </p:txBody>
      </p:sp>
      <p:pic>
        <p:nvPicPr>
          <p:cNvPr id="6" name="Picture 5" descr="Singer_1676609734"/>
          <p:cNvPicPr>
            <a:picLocks noChangeAspect="1"/>
          </p:cNvPicPr>
          <p:nvPr/>
        </p:nvPicPr>
        <p:blipFill>
          <a:blip r:embed="rId1"/>
          <a:stretch>
            <a:fillRect/>
          </a:stretch>
        </p:blipFill>
        <p:spPr>
          <a:xfrm>
            <a:off x="9213850" y="3873500"/>
            <a:ext cx="2978150" cy="2978150"/>
          </a:xfrm>
          <a:prstGeom prst="rect">
            <a:avLst/>
          </a:prstGeom>
        </p:spPr>
      </p:pic>
      <p:sp>
        <p:nvSpPr>
          <p:cNvPr id="7" name="Oval Callout 6"/>
          <p:cNvSpPr/>
          <p:nvPr/>
        </p:nvSpPr>
        <p:spPr>
          <a:xfrm>
            <a:off x="7793355" y="3219268"/>
            <a:ext cx="3258820" cy="1044305"/>
          </a:xfrm>
          <a:prstGeom prst="wedgeEllipseCallout">
            <a:avLst>
              <a:gd name="adj1" fmla="val 34119"/>
              <a:gd name="adj2" fmla="val 838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感觉好户砸</a:t>
            </a:r>
            <a:r>
              <a:rPr lang="en-US" altLang="zh-CN" sz="2400">
                <a:latin typeface="HYTangMeiRen 85W" panose="00020600040101010101" charset="-122"/>
                <a:ea typeface="HYTangMeiRen 85W" panose="00020600040101010101" charset="-122"/>
              </a:rPr>
              <a:t>~</a:t>
            </a:r>
            <a:r>
              <a:rPr lang="zh-CN" sz="2400">
                <a:latin typeface="HYTangMeiRen 85W" panose="00020600040101010101" charset="-122"/>
                <a:ea typeface="HYTangMeiRen 85W" panose="00020600040101010101" charset="-122"/>
              </a:rPr>
              <a:t>记不住辣怎么办</a:t>
            </a:r>
            <a:endParaRPr lang="en-US" altLang="zh-CN" sz="2400">
              <a:latin typeface="HYTangMeiRen 85W" panose="00020600040101010101" charset="-122"/>
              <a:ea typeface="HYTangMeiRen 85W" panose="00020600040101010101" charset="-122"/>
            </a:endParaRPr>
          </a:p>
        </p:txBody>
      </p:sp>
      <p:pic>
        <p:nvPicPr>
          <p:cNvPr id="8" name="Picture 7" descr="avatararchibate-20640597"/>
          <p:cNvPicPr>
            <a:picLocks noChangeAspect="1"/>
          </p:cNvPicPr>
          <p:nvPr/>
        </p:nvPicPr>
        <p:blipFill>
          <a:blip r:embed="rId2"/>
          <a:stretch>
            <a:fillRect/>
          </a:stretch>
        </p:blipFill>
        <p:spPr>
          <a:xfrm>
            <a:off x="0" y="4006215"/>
            <a:ext cx="2845435" cy="2845435"/>
          </a:xfrm>
          <a:prstGeom prst="rect">
            <a:avLst/>
          </a:prstGeom>
        </p:spPr>
      </p:pic>
      <p:sp>
        <p:nvSpPr>
          <p:cNvPr id="12" name="Oval Callout 11"/>
          <p:cNvSpPr/>
          <p:nvPr/>
        </p:nvSpPr>
        <p:spPr>
          <a:xfrm>
            <a:off x="647700" y="3098719"/>
            <a:ext cx="3507740" cy="913291"/>
          </a:xfrm>
          <a:prstGeom prst="wedgeEllipseCallout">
            <a:avLst>
              <a:gd name="adj1" fmla="val -21780"/>
              <a:gd name="adj2" fmla="val 93539"/>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100">
                <a:latin typeface="HYTangMeiRen 85W" panose="00020600040101010101" charset="-122"/>
                <a:ea typeface="HYTangMeiRen 85W" panose="00020600040101010101" charset="-122"/>
              </a:rPr>
              <a:t>你需要的只是小彭老师直观</a:t>
            </a:r>
            <a:r>
              <a:rPr lang="en-US" altLang="zh-CN" sz="2100">
                <a:latin typeface="HYTangMeiRen 85W" panose="00020600040101010101" charset="-122"/>
                <a:ea typeface="HYTangMeiRen 85W" panose="00020600040101010101" charset="-122"/>
              </a:rPr>
              <a:t> PPT </a:t>
            </a:r>
            <a:r>
              <a:rPr lang="zh-CN" sz="2100">
                <a:latin typeface="HYTangMeiRen 85W" panose="00020600040101010101" charset="-122"/>
                <a:ea typeface="HYTangMeiRen 85W" panose="00020600040101010101" charset="-122"/>
              </a:rPr>
              <a:t>演示！</a:t>
            </a:r>
            <a:endParaRPr lang="zh-CN" sz="21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par>
                          <p:cTn id="17" fill="hold">
                            <p:stCondLst>
                              <p:cond delay="2500"/>
                            </p:stCondLst>
                            <p:childTnLst>
                              <p:par>
                                <p:cTn id="18" presetID="37" presetClass="entr" presetSubtype="0" fill="hold" nodeType="afterEffect">
                                  <p:stCondLst>
                                    <p:cond delay="8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900" decel="100000" fill="hold"/>
                                        <p:tgtEl>
                                          <p:spTgt spid="8"/>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par>
                          <p:cTn id="24" fill="hold">
                            <p:stCondLst>
                              <p:cond delay="4300"/>
                            </p:stCondLst>
                            <p:childTnLst>
                              <p:par>
                                <p:cTn id="25" presetID="55"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strVal val="#ppt_w*0.70"/>
                                          </p:val>
                                        </p:tav>
                                        <p:tav tm="100000">
                                          <p:val>
                                            <p:strVal val="#ppt_w"/>
                                          </p:val>
                                        </p:tav>
                                      </p:tavLst>
                                    </p:anim>
                                    <p:anim calcmode="lin" valueType="num">
                                      <p:cBhvr>
                                        <p:cTn id="28" dur="1000" fill="hold"/>
                                        <p:tgtEl>
                                          <p:spTgt spid="12"/>
                                        </p:tgtEl>
                                        <p:attrNameLst>
                                          <p:attrName>ppt_h</p:attrName>
                                        </p:attrNameLst>
                                      </p:cBhvr>
                                      <p:tavLst>
                                        <p:tav tm="0">
                                          <p:val>
                                            <p:strVal val="#ppt_h"/>
                                          </p:val>
                                        </p:tav>
                                        <p:tav tm="100000">
                                          <p:val>
                                            <p:strVal val="#ppt_h"/>
                                          </p:val>
                                        </p:tav>
                                      </p:tavLst>
                                    </p:anim>
                                    <p:animEffect transition="in" filter="fade">
                                      <p:cBhvr>
                                        <p:cTn id="2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2" grpId="0" bldLvl="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local to world</a:t>
            </a:r>
            <a:r>
              <a:rPr lang="zh-CN" altLang="en-US"/>
              <a:t>（又称</a:t>
            </a:r>
            <a:r>
              <a:rPr lang="en-US" altLang="zh-CN"/>
              <a:t> Model </a:t>
            </a:r>
            <a:r>
              <a:rPr lang="zh-CN" altLang="en-US"/>
              <a:t>矩阵）</a:t>
            </a:r>
            <a:endParaRPr lang="zh-CN" altLang="en-US"/>
          </a:p>
        </p:txBody>
      </p:sp>
      <p:sp>
        <p:nvSpPr>
          <p:cNvPr id="3" name="Content Placeholder 2"/>
          <p:cNvSpPr>
            <a:spLocks noGrp="1"/>
          </p:cNvSpPr>
          <p:nvPr>
            <p:ph idx="1"/>
          </p:nvPr>
        </p:nvSpPr>
        <p:spPr/>
        <p:txBody>
          <a:bodyPr/>
          <a:p>
            <a:r>
              <a:rPr lang="zh-CN" altLang="en-US"/>
              <a:t>对象空间</a:t>
            </a:r>
            <a:r>
              <a:rPr lang="en-US" altLang="zh-CN"/>
              <a:t> --- </a:t>
            </a:r>
            <a:r>
              <a:rPr lang="zh-CN" altLang="en-US">
                <a:sym typeface="+mn-ea"/>
              </a:rPr>
              <a:t>世界</a:t>
            </a:r>
            <a:r>
              <a:rPr lang="zh-CN" altLang="en-US"/>
              <a:t>矩阵</a:t>
            </a:r>
            <a:r>
              <a:rPr lang="en-US" altLang="zh-CN"/>
              <a:t> ---&gt; </a:t>
            </a:r>
            <a:r>
              <a:rPr lang="zh-CN" altLang="en-US"/>
              <a:t>世界空间</a:t>
            </a:r>
            <a:endParaRPr lang="zh-CN" altLang="en-US"/>
          </a:p>
        </p:txBody>
      </p:sp>
      <p:grpSp>
        <p:nvGrpSpPr>
          <p:cNvPr id="8" name="Group 7"/>
          <p:cNvGrpSpPr/>
          <p:nvPr/>
        </p:nvGrpSpPr>
        <p:grpSpPr>
          <a:xfrm>
            <a:off x="1191260" y="2663825"/>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812915" y="2664460"/>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6574155" y="4398010"/>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9439275" y="393763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2558415" y="4022725"/>
            <a:ext cx="1144905" cy="1144905"/>
          </a:xfrm>
          <a:prstGeom prst="rect">
            <a:avLst/>
          </a:prstGeom>
        </p:spPr>
      </p:pic>
      <p:pic>
        <p:nvPicPr>
          <p:cNvPr id="24" name="Picture 23"/>
          <p:cNvPicPr>
            <a:picLocks noChangeAspect="1"/>
          </p:cNvPicPr>
          <p:nvPr/>
        </p:nvPicPr>
        <p:blipFill>
          <a:blip r:embed="rId1"/>
          <a:stretch>
            <a:fillRect/>
          </a:stretch>
        </p:blipFill>
        <p:spPr>
          <a:xfrm>
            <a:off x="7421880" y="4204335"/>
            <a:ext cx="1144905" cy="1144905"/>
          </a:xfrm>
          <a:prstGeom prst="rect">
            <a:avLst/>
          </a:prstGeom>
        </p:spPr>
      </p:pic>
      <p:sp>
        <p:nvSpPr>
          <p:cNvPr id="64" name="Oval Callout 63"/>
          <p:cNvSpPr/>
          <p:nvPr/>
        </p:nvSpPr>
        <p:spPr>
          <a:xfrm>
            <a:off x="5295265" y="2592983"/>
            <a:ext cx="5932170" cy="995124"/>
          </a:xfrm>
          <a:prstGeom prst="wedgeEllipseCallout">
            <a:avLst>
              <a:gd name="adj1" fmla="val 24416"/>
              <a:gd name="adj2" fmla="val 7672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把茶杯从他“自我中心”的局部坐标系，变换到我的桌子上来！</a:t>
            </a:r>
            <a:endParaRPr lang="zh-CN" altLang="en-US" sz="2200">
              <a:latin typeface="HYTangMeiRen 85W" panose="00020600040101010101" charset="-122"/>
              <a:ea typeface="HYTangMeiRen 85W" panose="00020600040101010101" charset="-122"/>
            </a:endParaRPr>
          </a:p>
        </p:txBody>
      </p:sp>
      <p:sp>
        <p:nvSpPr>
          <p:cNvPr id="25" name="Oval Callout 24"/>
          <p:cNvSpPr/>
          <p:nvPr/>
        </p:nvSpPr>
        <p:spPr>
          <a:xfrm>
            <a:off x="1398270" y="5167597"/>
            <a:ext cx="6776085" cy="1779336"/>
          </a:xfrm>
          <a:prstGeom prst="wedgeEllipseCallout">
            <a:avLst>
              <a:gd name="adj1" fmla="val 41149"/>
              <a:gd name="adj2" fmla="val -5374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本来我在自己的“私人空间”里坐着好好的，结果一个蓝人，把我的原点平移，从</a:t>
            </a:r>
            <a:r>
              <a:rPr lang="en-US" altLang="zh-CN" sz="2000">
                <a:latin typeface="HYTangMeiRen 85W" panose="00020600040101010101" charset="-122"/>
                <a:ea typeface="HYTangMeiRen 85W" panose="00020600040101010101" charset="-122"/>
              </a:rPr>
              <a:t>(0,0)</a:t>
            </a:r>
            <a:r>
              <a:rPr lang="zh-CN" altLang="en-US" sz="2000">
                <a:latin typeface="HYTangMeiRen 85W" panose="00020600040101010101" charset="-122"/>
                <a:ea typeface="HYTangMeiRen 85W" panose="00020600040101010101" charset="-122"/>
              </a:rPr>
              <a:t>移到</a:t>
            </a:r>
            <a:r>
              <a:rPr lang="en-US" altLang="zh-CN" sz="2000">
                <a:latin typeface="HYTangMeiRen 85W" panose="00020600040101010101" charset="-122"/>
                <a:ea typeface="HYTangMeiRen 85W" panose="00020600040101010101" charset="-122"/>
              </a:rPr>
              <a:t>(-0.6,-0.2)</a:t>
            </a:r>
            <a:r>
              <a:rPr lang="zh-CN" altLang="en-US" sz="2000">
                <a:latin typeface="HYTangMeiRen 85W" panose="00020600040101010101" charset="-122"/>
                <a:ea typeface="HYTangMeiRen 85W" panose="00020600040101010101" charset="-122"/>
              </a:rPr>
              <a:t>，现在我在他的桌子上了，说是为了满足“场景编排”的需要</a:t>
            </a:r>
            <a:endParaRPr lang="zh-CN" altLang="en-US" sz="2000">
              <a:latin typeface="HYTangMeiRen 85W" panose="00020600040101010101" charset="-122"/>
              <a:ea typeface="HYTangMeiRen 85W" panose="00020600040101010101" charset="-122"/>
            </a:endParaRPr>
          </a:p>
        </p:txBody>
      </p:sp>
      <p:sp>
        <p:nvSpPr>
          <p:cNvPr id="26" name="Oval Callout 25"/>
          <p:cNvSpPr/>
          <p:nvPr/>
        </p:nvSpPr>
        <p:spPr>
          <a:xfrm>
            <a:off x="-208915" y="2745880"/>
            <a:ext cx="4837430" cy="957300"/>
          </a:xfrm>
          <a:prstGeom prst="wedgeEllipseCallout">
            <a:avLst>
              <a:gd name="adj1" fmla="val 15148"/>
              <a:gd name="adj2" fmla="val 78071"/>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自古以来</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建模师傅创造我的时</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，我就是宇宙的中心</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par>
                          <p:cTn id="10" fill="hold">
                            <p:stCondLst>
                              <p:cond delay="1500"/>
                            </p:stCondLst>
                            <p:childTnLst>
                              <p:par>
                                <p:cTn id="11" presetID="55" presetClass="entr" presetSubtype="0" fill="hold" grpId="0" nodeType="afterEffect">
                                  <p:stCondLst>
                                    <p:cond delay="1200"/>
                                  </p:stCondLst>
                                  <p:childTnLst>
                                    <p:set>
                                      <p:cBhvr>
                                        <p:cTn id="12" dur="1" fill="hold">
                                          <p:stCondLst>
                                            <p:cond delay="0"/>
                                          </p:stCondLst>
                                        </p:cTn>
                                        <p:tgtEl>
                                          <p:spTgt spid="64"/>
                                        </p:tgtEl>
                                        <p:attrNameLst>
                                          <p:attrName>style.visibility</p:attrName>
                                        </p:attrNameLst>
                                      </p:cBhvr>
                                      <p:to>
                                        <p:strVal val="visible"/>
                                      </p:to>
                                    </p:set>
                                    <p:anim calcmode="lin" valueType="num">
                                      <p:cBhvr>
                                        <p:cTn id="13" dur="1000" fill="hold"/>
                                        <p:tgtEl>
                                          <p:spTgt spid="64"/>
                                        </p:tgtEl>
                                        <p:attrNameLst>
                                          <p:attrName>ppt_w</p:attrName>
                                        </p:attrNameLst>
                                      </p:cBhvr>
                                      <p:tavLst>
                                        <p:tav tm="0">
                                          <p:val>
                                            <p:strVal val="#ppt_w*0.70"/>
                                          </p:val>
                                        </p:tav>
                                        <p:tav tm="100000">
                                          <p:val>
                                            <p:strVal val="#ppt_w"/>
                                          </p:val>
                                        </p:tav>
                                      </p:tavLst>
                                    </p:anim>
                                    <p:anim calcmode="lin" valueType="num">
                                      <p:cBhvr>
                                        <p:cTn id="14" dur="1000" fill="hold"/>
                                        <p:tgtEl>
                                          <p:spTgt spid="64"/>
                                        </p:tgtEl>
                                        <p:attrNameLst>
                                          <p:attrName>ppt_h</p:attrName>
                                        </p:attrNameLst>
                                      </p:cBhvr>
                                      <p:tavLst>
                                        <p:tav tm="0">
                                          <p:val>
                                            <p:strVal val="#ppt_h"/>
                                          </p:val>
                                        </p:tav>
                                        <p:tav tm="100000">
                                          <p:val>
                                            <p:strVal val="#ppt_h"/>
                                          </p:val>
                                        </p:tav>
                                      </p:tavLst>
                                    </p:anim>
                                    <p:animEffect transition="in" filter="fade">
                                      <p:cBhvr>
                                        <p:cTn id="15" dur="1000"/>
                                        <p:tgtEl>
                                          <p:spTgt spid="64"/>
                                        </p:tgtEl>
                                      </p:cBhvr>
                                    </p:animEffect>
                                  </p:childTnLst>
                                </p:cTn>
                              </p:par>
                            </p:childTnLst>
                          </p:cTn>
                        </p:par>
                        <p:par>
                          <p:cTn id="16" fill="hold">
                            <p:stCondLst>
                              <p:cond delay="3700"/>
                            </p:stCondLst>
                            <p:childTnLst>
                              <p:par>
                                <p:cTn id="17" presetID="55" presetClass="entr" presetSubtype="0" fill="hold" grpId="0" nodeType="afterEffect">
                                  <p:stCondLst>
                                    <p:cond delay="15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strVal val="#ppt_w*0.70"/>
                                          </p:val>
                                        </p:tav>
                                        <p:tav tm="100000">
                                          <p:val>
                                            <p:strVal val="#ppt_w"/>
                                          </p:val>
                                        </p:tav>
                                      </p:tavLst>
                                    </p:anim>
                                    <p:anim calcmode="lin" valueType="num">
                                      <p:cBhvr>
                                        <p:cTn id="20" dur="1000" fill="hold"/>
                                        <p:tgtEl>
                                          <p:spTgt spid="25"/>
                                        </p:tgtEl>
                                        <p:attrNameLst>
                                          <p:attrName>ppt_h</p:attrName>
                                        </p:attrNameLst>
                                      </p:cBhvr>
                                      <p:tavLst>
                                        <p:tav tm="0">
                                          <p:val>
                                            <p:strVal val="#ppt_h"/>
                                          </p:val>
                                        </p:tav>
                                        <p:tav tm="100000">
                                          <p:val>
                                            <p:strVal val="#ppt_h"/>
                                          </p:val>
                                        </p:tav>
                                      </p:tavLst>
                                    </p:anim>
                                    <p:animEffect transition="in" filter="fade">
                                      <p:cBhvr>
                                        <p:cTn id="2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25" grpId="0" bldLvl="0" animBg="1"/>
      <p:bldP spid="26"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8712835" y="4413250"/>
            <a:ext cx="812800" cy="3435985"/>
          </a:xfrm>
          <a:prstGeom prst="straightConnector1">
            <a:avLst/>
          </a:prstGeom>
          <a:ln w="28575">
            <a:tailEnd type="arrow"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p:txBody>
          <a:bodyPr/>
          <a:p>
            <a:r>
              <a:rPr lang="en-US" altLang="zh-CN"/>
              <a:t>world to view</a:t>
            </a:r>
            <a:r>
              <a:rPr lang="zh-CN" altLang="en-US">
                <a:sym typeface="+mn-ea"/>
              </a:rPr>
              <a:t>（</a:t>
            </a:r>
            <a:r>
              <a:rPr lang="zh-CN" altLang="en-US">
                <a:sym typeface="+mn-ea"/>
              </a:rPr>
              <a:t>又称</a:t>
            </a:r>
            <a:r>
              <a:rPr lang="en-US" altLang="zh-CN">
                <a:sym typeface="+mn-ea"/>
              </a:rPr>
              <a:t> </a:t>
            </a:r>
            <a:r>
              <a:rPr lang="en-US">
                <a:sym typeface="+mn-ea"/>
              </a:rPr>
              <a:t>View </a:t>
            </a:r>
            <a:r>
              <a:rPr lang="zh-CN" altLang="en-US">
                <a:sym typeface="+mn-ea"/>
              </a:rPr>
              <a:t>矩阵</a:t>
            </a:r>
            <a:r>
              <a:rPr lang="zh-CN" altLang="en-US">
                <a:sym typeface="+mn-ea"/>
              </a:rPr>
              <a:t>）</a:t>
            </a:r>
            <a:endParaRPr lang="zh-CN" altLang="en-US"/>
          </a:p>
        </p:txBody>
      </p:sp>
      <p:sp>
        <p:nvSpPr>
          <p:cNvPr id="3" name="Content Placeholder 2"/>
          <p:cNvSpPr>
            <a:spLocks noGrp="1"/>
          </p:cNvSpPr>
          <p:nvPr>
            <p:ph idx="1"/>
          </p:nvPr>
        </p:nvSpPr>
        <p:spPr/>
        <p:txBody>
          <a:bodyPr/>
          <a:p>
            <a:r>
              <a:rPr lang="zh-CN" altLang="en-US">
                <a:sym typeface="+mn-ea"/>
              </a:rPr>
              <a:t>世界空间</a:t>
            </a:r>
            <a:r>
              <a:rPr lang="en-US" altLang="zh-CN">
                <a:sym typeface="+mn-ea"/>
              </a:rPr>
              <a:t> --- </a:t>
            </a:r>
            <a:r>
              <a:rPr lang="zh-CN" altLang="en-US">
                <a:sym typeface="+mn-ea"/>
              </a:rPr>
              <a:t>视角矩阵</a:t>
            </a:r>
            <a:r>
              <a:rPr lang="en-US" altLang="zh-CN">
                <a:sym typeface="+mn-ea"/>
              </a:rPr>
              <a:t> ---&gt; </a:t>
            </a:r>
            <a:r>
              <a:rPr lang="zh-CN" altLang="en-US">
                <a:sym typeface="+mn-ea"/>
              </a:rPr>
              <a:t>视角</a:t>
            </a:r>
            <a:r>
              <a:rPr lang="zh-CN" altLang="en-US">
                <a:sym typeface="+mn-ea"/>
              </a:rPr>
              <a:t>空间</a:t>
            </a:r>
            <a:endParaRPr lang="zh-CN" altLang="en-US"/>
          </a:p>
        </p:txBody>
      </p:sp>
      <p:grpSp>
        <p:nvGrpSpPr>
          <p:cNvPr id="9" name="Group 8"/>
          <p:cNvGrpSpPr/>
          <p:nvPr/>
        </p:nvGrpSpPr>
        <p:grpSpPr>
          <a:xfrm>
            <a:off x="1416050" y="2313305"/>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1177290" y="4046855"/>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4042410" y="358648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300720" y="3586480"/>
            <a:ext cx="1350010" cy="2353310"/>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5" name="Picture 34" descr="eyelogo2"/>
          <p:cNvPicPr>
            <a:picLocks noChangeAspect="1"/>
          </p:cNvPicPr>
          <p:nvPr/>
        </p:nvPicPr>
        <p:blipFill>
          <a:blip r:embed="rId1"/>
          <a:stretch>
            <a:fillRect/>
          </a:stretch>
        </p:blipFill>
        <p:spPr>
          <a:xfrm rot="960000" flipH="1">
            <a:off x="391795" y="2640330"/>
            <a:ext cx="1362075" cy="1444625"/>
          </a:xfrm>
          <a:prstGeom prst="rect">
            <a:avLst/>
          </a:prstGeom>
        </p:spPr>
      </p:pic>
      <p:sp>
        <p:nvSpPr>
          <p:cNvPr id="16" name="Parallelogram 15"/>
          <p:cNvSpPr/>
          <p:nvPr/>
        </p:nvSpPr>
        <p:spPr>
          <a:xfrm>
            <a:off x="7546340" y="4859020"/>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6" name="Picture 35"/>
          <p:cNvPicPr>
            <a:picLocks noChangeAspect="1"/>
          </p:cNvPicPr>
          <p:nvPr/>
        </p:nvPicPr>
        <p:blipFill>
          <a:blip r:embed="rId2"/>
          <a:stretch>
            <a:fillRect/>
          </a:stretch>
        </p:blipFill>
        <p:spPr>
          <a:xfrm>
            <a:off x="2025015" y="3898900"/>
            <a:ext cx="1144905" cy="1144905"/>
          </a:xfrm>
          <a:prstGeom prst="rect">
            <a:avLst/>
          </a:prstGeom>
        </p:spPr>
      </p:pic>
      <p:pic>
        <p:nvPicPr>
          <p:cNvPr id="37" name="Picture 36"/>
          <p:cNvPicPr>
            <a:picLocks noChangeAspect="1"/>
          </p:cNvPicPr>
          <p:nvPr/>
        </p:nvPicPr>
        <p:blipFill>
          <a:blip r:embed="rId2"/>
          <a:stretch>
            <a:fillRect/>
          </a:stretch>
        </p:blipFill>
        <p:spPr>
          <a:xfrm>
            <a:off x="8394065" y="4625975"/>
            <a:ext cx="1144905" cy="1144905"/>
          </a:xfrm>
          <a:prstGeom prst="rect">
            <a:avLst/>
          </a:prstGeom>
        </p:spPr>
      </p:pic>
      <p:sp>
        <p:nvSpPr>
          <p:cNvPr id="64" name="Oval Callout 63"/>
          <p:cNvSpPr/>
          <p:nvPr/>
        </p:nvSpPr>
        <p:spPr>
          <a:xfrm>
            <a:off x="4571365" y="6233718"/>
            <a:ext cx="3305810" cy="516409"/>
          </a:xfrm>
          <a:prstGeom prst="wedgeEllipseCallout">
            <a:avLst>
              <a:gd name="adj1" fmla="val 59937"/>
              <a:gd name="adj2" fmla="val 988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我是世界的中心！</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3"/>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0.70"/>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par>
                          <p:cTn id="10" fill="hold">
                            <p:stCondLst>
                              <p:cond delay="1000"/>
                            </p:stCondLst>
                            <p:childTnLst>
                              <p:par>
                                <p:cTn id="11" presetID="0" presetClass="path" presetSubtype="0" accel="50000" decel="50000" fill="hold" nodeType="afterEffect">
                                  <p:stCondLst>
                                    <p:cond delay="500"/>
                                  </p:stCondLst>
                                  <p:childTnLst>
                                    <p:animMotion origin="layout" path="M 0 0 L 0.000260417 0.322407 " pathEditMode="relative" rAng="0" ptsTypes="">
                                      <p:cBhvr>
                                        <p:cTn id="12" dur="2000" fill="hold"/>
                                        <p:tgtEl>
                                          <p:spTgt spid="13"/>
                                        </p:tgtEl>
                                        <p:attrNameLst>
                                          <p:attrName>ppt_x</p:attrName>
                                          <p:attrName>ppt_y</p:attrName>
                                        </p:attrNameLst>
                                      </p:cBhvr>
                                      <p:rCtr x="-4" y="161"/>
                                    </p:animMotion>
                                  </p:childTnLst>
                                </p:cTn>
                              </p:par>
                            </p:childTnLst>
                          </p:cTn>
                        </p:par>
                        <p:par>
                          <p:cTn id="13" fill="hold">
                            <p:stCondLst>
                              <p:cond delay="3500"/>
                            </p:stCondLst>
                            <p:childTnLst>
                              <p:par>
                                <p:cTn id="14" presetID="37"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anim calcmode="lin" valueType="num">
                                      <p:cBhvr>
                                        <p:cTn id="17" dur="1000" fill="hold"/>
                                        <p:tgtEl>
                                          <p:spTgt spid="38"/>
                                        </p:tgtEl>
                                        <p:attrNameLst>
                                          <p:attrName>ppt_x</p:attrName>
                                        </p:attrNameLst>
                                      </p:cBhvr>
                                      <p:tavLst>
                                        <p:tav tm="0">
                                          <p:val>
                                            <p:strVal val="#ppt_x"/>
                                          </p:val>
                                        </p:tav>
                                        <p:tav tm="100000">
                                          <p:val>
                                            <p:strVal val="#ppt_x"/>
                                          </p:val>
                                        </p:tav>
                                      </p:tavLst>
                                    </p:anim>
                                    <p:anim calcmode="lin" valueType="num">
                                      <p:cBhvr>
                                        <p:cTn id="18" dur="900" decel="100000" fill="hold"/>
                                        <p:tgtEl>
                                          <p:spTgt spid="3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矢量之间的减法</a:t>
            </a:r>
            <a:endParaRPr lang="en-US"/>
          </a:p>
        </p:txBody>
      </p:sp>
      <p:sp>
        <p:nvSpPr>
          <p:cNvPr id="3" name="Content Placeholder 2"/>
          <p:cNvSpPr>
            <a:spLocks noGrp="1"/>
          </p:cNvSpPr>
          <p:nvPr>
            <p:ph idx="1"/>
          </p:nvPr>
        </p:nvSpPr>
        <p:spPr/>
        <p:txBody>
          <a:bodyPr/>
          <a:p>
            <a:r>
              <a:rPr lang="zh-CN" altLang="en-US">
                <a:sym typeface="+mn-ea"/>
              </a:rPr>
              <a:t>矢量减法就是把两个矢量起点放在一块，求端点之间的差距。他的几何意义是：</a:t>
            </a:r>
            <a:endParaRPr lang="zh-CN" altLang="en-US"/>
          </a:p>
        </p:txBody>
      </p:sp>
      <p:sp>
        <p:nvSpPr>
          <p:cNvPr id="4" name="Text Box 3"/>
          <p:cNvSpPr txBox="1"/>
          <p:nvPr/>
        </p:nvSpPr>
        <p:spPr>
          <a:xfrm>
            <a:off x="1611630" y="6551295"/>
            <a:ext cx="10580370" cy="306705"/>
          </a:xfrm>
          <a:prstGeom prst="rect">
            <a:avLst/>
          </a:prstGeom>
          <a:noFill/>
        </p:spPr>
        <p:txBody>
          <a:bodyPr wrap="none" rtlCol="0" anchor="t">
            <a:spAutoFit/>
          </a:bodyPr>
          <a:p>
            <a:pPr algn="l"/>
            <a:r>
              <a:rPr lang="en-US" sz="1400"/>
              <a:t>https://zh.wikipedia.org/zh-hans/%E5%90%91%E9%87%8F#%E5%8A%A0%E6%B3%95%E4%B8%8E%E5%87%8F%E6%B3%95</a:t>
            </a:r>
            <a:endParaRPr lang="en-US" sz="1400"/>
          </a:p>
        </p:txBody>
      </p:sp>
      <p:pic>
        <p:nvPicPr>
          <p:cNvPr id="6" name="Picture 5"/>
          <p:cNvPicPr>
            <a:picLocks noChangeAspect="1"/>
          </p:cNvPicPr>
          <p:nvPr/>
        </p:nvPicPr>
        <p:blipFill>
          <a:blip r:embed="rId1"/>
          <a:stretch>
            <a:fillRect/>
          </a:stretch>
        </p:blipFill>
        <p:spPr>
          <a:xfrm>
            <a:off x="4904740" y="2809240"/>
            <a:ext cx="3260725" cy="2359025"/>
          </a:xfrm>
          <a:prstGeom prst="rect">
            <a:avLst/>
          </a:prstGeom>
        </p:spPr>
      </p:pic>
      <p:sp>
        <p:nvSpPr>
          <p:cNvPr id="7" name="Text Box 6"/>
          <p:cNvSpPr txBox="1"/>
          <p:nvPr/>
        </p:nvSpPr>
        <p:spPr>
          <a:xfrm>
            <a:off x="3928110" y="5168265"/>
            <a:ext cx="4754880" cy="368300"/>
          </a:xfrm>
          <a:prstGeom prst="rect">
            <a:avLst/>
          </a:prstGeom>
          <a:noFill/>
        </p:spPr>
        <p:txBody>
          <a:bodyPr wrap="none" rtlCol="0" anchor="t">
            <a:spAutoFit/>
          </a:bodyPr>
          <a:p>
            <a:pPr algn="l"/>
            <a:r>
              <a:rPr lang="zh-CN" altLang="en-US">
                <a:sym typeface="+mn-ea"/>
              </a:rPr>
              <a:t>首</a:t>
            </a:r>
            <a:r>
              <a:rPr lang="zh-CN" altLang="en-US">
                <a:sym typeface="+mn-ea"/>
              </a:rPr>
              <a:t>首</a:t>
            </a:r>
            <a:r>
              <a:rPr lang="zh-CN" altLang="en-US">
                <a:sym typeface="+mn-ea"/>
              </a:rPr>
              <a:t>相连呈三角形，尾尾之间的连线即为差值</a:t>
            </a:r>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view to clip</a:t>
            </a:r>
            <a:r>
              <a:rPr lang="zh-CN" altLang="en-US">
                <a:sym typeface="+mn-ea"/>
              </a:rPr>
              <a:t>（又称</a:t>
            </a:r>
            <a:r>
              <a:rPr lang="en-US" altLang="zh-CN">
                <a:sym typeface="+mn-ea"/>
              </a:rPr>
              <a:t> </a:t>
            </a:r>
            <a:r>
              <a:rPr lang="en-US" altLang="zh-CN"/>
              <a:t>Perspective </a:t>
            </a:r>
            <a:r>
              <a:rPr lang="zh-CN" altLang="en-US"/>
              <a:t>矩阵）</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
        <p:nvSpPr>
          <p:cNvPr id="64" name="Oval Callout 63"/>
          <p:cNvSpPr/>
          <p:nvPr/>
        </p:nvSpPr>
        <p:spPr>
          <a:xfrm>
            <a:off x="6636385" y="188551"/>
            <a:ext cx="4394835" cy="2872827"/>
          </a:xfrm>
          <a:prstGeom prst="wedgeEllipseCallout">
            <a:avLst>
              <a:gd name="adj1" fmla="val 5685"/>
              <a:gd name="adj2" fmla="val 6496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投影矩阵让我的桌子变成了梯形，但看起来却更真实了？因为这恰恰是模拟了现实世界中物体</a:t>
            </a:r>
            <a:r>
              <a:rPr lang="zh-CN" altLang="en-US" sz="2200" b="1">
                <a:latin typeface="HYTangMeiRen 85W" panose="00020600040101010101" charset="-122"/>
                <a:ea typeface="HYTangMeiRen 85W" panose="00020600040101010101" charset="-122"/>
              </a:rPr>
              <a:t>近大远小</a:t>
            </a:r>
            <a:r>
              <a:rPr lang="zh-CN" altLang="en-US" sz="2200">
                <a:latin typeface="HYTangMeiRen 85W" panose="00020600040101010101" charset="-122"/>
                <a:ea typeface="HYTangMeiRen 85W" panose="00020600040101010101" charset="-122"/>
              </a:rPr>
              <a:t>的规律，桌子靠近你的部分变大了，所以</a:t>
            </a:r>
            <a:r>
              <a:rPr lang="zh-CN" altLang="en-US" sz="2200">
                <a:latin typeface="HYTangMeiRen 85W" panose="00020600040101010101" charset="-122"/>
                <a:ea typeface="HYTangMeiRen 85W" panose="00020600040101010101" charset="-122"/>
                <a:sym typeface="+mn-ea"/>
              </a:rPr>
              <a:t>变</a:t>
            </a:r>
            <a:r>
              <a:rPr lang="zh-CN" altLang="en-US" sz="2200">
                <a:latin typeface="HYTangMeiRen 85W" panose="00020600040101010101" charset="-122"/>
                <a:ea typeface="HYTangMeiRen 85W" panose="00020600040101010101" charset="-122"/>
              </a:rPr>
              <a:t>梯形</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200" fill="hold">
                                          <p:stCondLst>
                                            <p:cond delay="0"/>
                                          </p:stCondLst>
                                        </p:cTn>
                                        <p:tgtEl>
                                          <p:spTgt spid="64"/>
                                        </p:tgtEl>
                                        <p:attrNameLst>
                                          <p:attrName>style.visibility</p:attrName>
                                        </p:attrNameLst>
                                      </p:cBhvr>
                                      <p:to>
                                        <p:strVal val="visible"/>
                                      </p:to>
                                    </p:set>
                                    <p:anim calcmode="discrete" valueType="clr">
                                      <p:cBhvr override="childStyle">
                                        <p:cTn id="7"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64"/>
                                        </p:tgtEl>
                                        <p:attrNameLst>
                                          <p:attrName>fillcolor</p:attrName>
                                        </p:attrNameLst>
                                      </p:cBhvr>
                                      <p:tavLst>
                                        <p:tav tm="0">
                                          <p:val>
                                            <p:clrVal>
                                              <a:schemeClr val="accent2"/>
                                            </p:clrVal>
                                          </p:val>
                                        </p:tav>
                                        <p:tav tm="50000">
                                          <p:val>
                                            <p:clrVal>
                                              <a:schemeClr val="hlink"/>
                                            </p:clrVal>
                                          </p:val>
                                        </p:tav>
                                      </p:tavLst>
                                    </p:anim>
                                    <p:set>
                                      <p:cBhvr>
                                        <p:cTn id="9" dur="200"/>
                                        <p:tgtEl>
                                          <p:spTgt spid="6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3"/>
          <p:cNvGrpSpPr/>
          <p:nvPr/>
        </p:nvGrpSpPr>
        <p:grpSpPr>
          <a:xfrm>
            <a:off x="1366520" y="2312670"/>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55265" y="3742055"/>
            <a:ext cx="1116965" cy="1947545"/>
            <a:chOff x="14865" y="6201"/>
            <a:chExt cx="2126" cy="3706"/>
          </a:xfrm>
        </p:grpSpPr>
        <p:sp>
          <p:nvSpPr>
            <p:cNvPr id="8" name="Smiley Face 7"/>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0" name="Straight Connector 9"/>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 name="Trapezoid 16"/>
          <p:cNvSpPr/>
          <p:nvPr/>
        </p:nvSpPr>
        <p:spPr>
          <a:xfrm>
            <a:off x="1691005"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18" name="Picture 17"/>
          <p:cNvPicPr>
            <a:picLocks noChangeAspect="1"/>
          </p:cNvPicPr>
          <p:nvPr/>
        </p:nvPicPr>
        <p:blipFill>
          <a:blip r:embed="rId1"/>
          <a:stretch>
            <a:fillRect/>
          </a:stretch>
        </p:blipFill>
        <p:spPr>
          <a:xfrm>
            <a:off x="2647950" y="4605020"/>
            <a:ext cx="1187450" cy="1187450"/>
          </a:xfrm>
          <a:prstGeom prst="rect">
            <a:avLst/>
          </a:prstGeom>
        </p:spPr>
      </p:pic>
      <p:pic>
        <p:nvPicPr>
          <p:cNvPr id="35" name="Picture 34" descr="eyelogo"/>
          <p:cNvPicPr>
            <a:picLocks noChangeAspect="1"/>
          </p:cNvPicPr>
          <p:nvPr/>
        </p:nvPicPr>
        <p:blipFill>
          <a:blip r:embed="rId2"/>
          <a:stretch>
            <a:fillRect/>
          </a:stretch>
        </p:blipFill>
        <p:spPr>
          <a:xfrm>
            <a:off x="2583815" y="5765165"/>
            <a:ext cx="1444625" cy="1444625"/>
          </a:xfrm>
          <a:prstGeom prst="rect">
            <a:avLst/>
          </a:prstGeom>
        </p:spPr>
      </p:pic>
      <p:sp>
        <p:nvSpPr>
          <p:cNvPr id="2" name="Title 1"/>
          <p:cNvSpPr>
            <a:spLocks noGrp="1"/>
          </p:cNvSpPr>
          <p:nvPr>
            <p:ph type="title"/>
          </p:nvPr>
        </p:nvSpPr>
        <p:spPr/>
        <p:txBody>
          <a:bodyPr/>
          <a:p>
            <a:r>
              <a:rPr lang="en-US" altLang="zh-CN">
                <a:sym typeface="+mn-ea"/>
              </a:rPr>
              <a:t>OpenGL </a:t>
            </a:r>
            <a:r>
              <a:rPr lang="zh-CN" altLang="en-US">
                <a:sym typeface="+mn-ea"/>
              </a:rPr>
              <a:t>进行</a:t>
            </a:r>
            <a:r>
              <a:rPr lang="zh-CN">
                <a:sym typeface="+mn-ea"/>
              </a:rPr>
              <a:t>裁剪</a:t>
            </a:r>
            <a:r>
              <a:rPr lang="zh-CN" altLang="en-US">
                <a:sym typeface="+mn-ea"/>
              </a:rPr>
              <a:t>（</a:t>
            </a:r>
            <a:r>
              <a:rPr lang="en-US" altLang="zh-CN">
                <a:sym typeface="+mn-ea"/>
              </a:rPr>
              <a:t>clip</a:t>
            </a:r>
            <a:r>
              <a:rPr lang="zh-CN" altLang="en-US">
                <a:sym typeface="+mn-ea"/>
              </a:rPr>
              <a:t>）</a:t>
            </a:r>
            <a:r>
              <a:rPr lang="zh-CN">
                <a:sym typeface="+mn-ea"/>
              </a:rPr>
              <a:t>操作</a:t>
            </a:r>
            <a:endParaRPr lang="zh-CN"/>
          </a:p>
        </p:txBody>
      </p:sp>
      <p:sp>
        <p:nvSpPr>
          <p:cNvPr id="3" name="Content Placeholder 2"/>
          <p:cNvSpPr>
            <a:spLocks noGrp="1"/>
          </p:cNvSpPr>
          <p:nvPr>
            <p:ph idx="1"/>
          </p:nvPr>
        </p:nvSpPr>
        <p:spPr/>
        <p:txBody>
          <a:bodyPr/>
          <a:p>
            <a:r>
              <a:rPr lang="zh-CN" altLang="en-US">
                <a:sym typeface="+mn-ea"/>
              </a:rPr>
              <a:t>裁剪空间内发生的裁剪</a:t>
            </a:r>
            <a:endParaRPr lang="zh-CN" altLang="en-US">
              <a:sym typeface="+mn-ea"/>
            </a:endParaRPr>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1"/>
          <a:stretch>
            <a:fillRect/>
          </a:stretch>
        </p:blipFill>
        <p:spPr>
          <a:xfrm>
            <a:off x="8405495" y="4605020"/>
            <a:ext cx="1187450" cy="1187450"/>
          </a:xfrm>
          <a:prstGeom prst="rect">
            <a:avLst/>
          </a:prstGeom>
        </p:spPr>
      </p:pic>
      <p:sp>
        <p:nvSpPr>
          <p:cNvPr id="56" name="Rectangles 55"/>
          <p:cNvSpPr/>
          <p:nvPr/>
        </p:nvSpPr>
        <p:spPr>
          <a:xfrm>
            <a:off x="7639685" y="2889250"/>
            <a:ext cx="2774315" cy="2785110"/>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nvGrpSpPr>
          <p:cNvPr id="63" name="Group 62"/>
          <p:cNvGrpSpPr/>
          <p:nvPr/>
        </p:nvGrpSpPr>
        <p:grpSpPr>
          <a:xfrm>
            <a:off x="6560185" y="1619885"/>
            <a:ext cx="4883150" cy="512762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pic>
        <p:nvPicPr>
          <p:cNvPr id="34" name="Picture 33" descr="eyelogo"/>
          <p:cNvPicPr>
            <a:picLocks noChangeAspect="1"/>
          </p:cNvPicPr>
          <p:nvPr/>
        </p:nvPicPr>
        <p:blipFill>
          <a:blip r:embed="rId2"/>
          <a:stretch>
            <a:fillRect/>
          </a:stretch>
        </p:blipFill>
        <p:spPr>
          <a:xfrm>
            <a:off x="8341360" y="5765165"/>
            <a:ext cx="1444625" cy="1444625"/>
          </a:xfrm>
          <a:prstGeom prst="rect">
            <a:avLst/>
          </a:prstGeom>
        </p:spPr>
      </p:pic>
      <p:sp>
        <p:nvSpPr>
          <p:cNvPr id="36" name="Oval Callout 35"/>
          <p:cNvSpPr/>
          <p:nvPr/>
        </p:nvSpPr>
        <p:spPr>
          <a:xfrm>
            <a:off x="5963285" y="1540645"/>
            <a:ext cx="2727960" cy="2088880"/>
          </a:xfrm>
          <a:prstGeom prst="wedgeEllipseCallout">
            <a:avLst>
              <a:gd name="adj1" fmla="val 47742"/>
              <a:gd name="adj2" fmla="val 6016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不在屏幕范围内的东西，都会被他剔除以节省性能哦！</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70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strVal val="#ppt_w*0.70"/>
                                          </p:val>
                                        </p:tav>
                                        <p:tav tm="100000">
                                          <p:val>
                                            <p:strVal val="#ppt_w"/>
                                          </p:val>
                                        </p:tav>
                                      </p:tavLst>
                                    </p:anim>
                                    <p:anim calcmode="lin" valueType="num">
                                      <p:cBhvr>
                                        <p:cTn id="8" dur="1000" fill="hold"/>
                                        <p:tgtEl>
                                          <p:spTgt spid="36"/>
                                        </p:tgtEl>
                                        <p:attrNameLst>
                                          <p:attrName>ppt_h</p:attrName>
                                        </p:attrNameLst>
                                      </p:cBhvr>
                                      <p:tavLst>
                                        <p:tav tm="0">
                                          <p:val>
                                            <p:strVal val="#ppt_h"/>
                                          </p:val>
                                        </p:tav>
                                        <p:tav tm="100000">
                                          <p:val>
                                            <p:strVal val="#ppt_h"/>
                                          </p:val>
                                        </p:tav>
                                      </p:tavLst>
                                    </p:anim>
                                    <p:animEffect transition="in" filter="fade">
                                      <p:cBhvr>
                                        <p:cTn id="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en-US" altLang="zh-CN"/>
              <a:t>NDC to window</a:t>
            </a:r>
            <a:r>
              <a:rPr lang="zh-CN" altLang="en-US"/>
              <a:t>（</a:t>
            </a:r>
            <a:r>
              <a:rPr lang="en-US" altLang="zh-CN"/>
              <a:t>-1</a:t>
            </a:r>
            <a:r>
              <a:rPr lang="zh-CN" altLang="en-US"/>
              <a:t>～</a:t>
            </a:r>
            <a:r>
              <a:rPr lang="en-US" altLang="zh-CN"/>
              <a:t>1</a:t>
            </a:r>
            <a:r>
              <a:rPr lang="zh-CN" altLang="en-US"/>
              <a:t>浮点数坐标，转换为</a:t>
            </a:r>
            <a:r>
              <a:rPr lang="en-US" altLang="zh-CN"/>
              <a:t>0</a:t>
            </a:r>
            <a:r>
              <a:rPr lang="zh-CN" altLang="en-US"/>
              <a:t>～</a:t>
            </a:r>
            <a:r>
              <a:rPr lang="en-US" altLang="zh-CN"/>
              <a:t>1920</a:t>
            </a:r>
            <a:r>
              <a:rPr lang="zh-CN" altLang="en-US"/>
              <a:t>或</a:t>
            </a:r>
            <a:r>
              <a:rPr lang="en-US" altLang="zh-CN"/>
              <a:t>1080</a:t>
            </a:r>
            <a:r>
              <a:rPr lang="zh-CN" altLang="en-US"/>
              <a:t>的像素坐标系）</a:t>
            </a:r>
            <a:endParaRPr lang="zh-CN" altLang="en-US"/>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4" name="Picture 3"/>
          <p:cNvPicPr>
            <a:picLocks noChangeAspect="1"/>
          </p:cNvPicPr>
          <p:nvPr/>
        </p:nvPicPr>
        <p:blipFill>
          <a:blip r:embed="rId2"/>
          <a:stretch>
            <a:fillRect/>
          </a:stretch>
        </p:blipFill>
        <p:spPr>
          <a:xfrm>
            <a:off x="1465580" y="2657475"/>
            <a:ext cx="2932430" cy="2978150"/>
          </a:xfrm>
          <a:prstGeom prst="rect">
            <a:avLst/>
          </a:prstGeom>
        </p:spPr>
      </p:pic>
      <p:pic>
        <p:nvPicPr>
          <p:cNvPr id="7" name="Picture 6"/>
          <p:cNvPicPr>
            <a:picLocks noChangeAspect="1"/>
          </p:cNvPicPr>
          <p:nvPr/>
        </p:nvPicPr>
        <p:blipFill>
          <a:blip r:embed="rId3"/>
          <a:stretch>
            <a:fillRect/>
          </a:stretch>
        </p:blipFill>
        <p:spPr>
          <a:xfrm>
            <a:off x="6718935" y="2499995"/>
            <a:ext cx="4596130" cy="2616200"/>
          </a:xfrm>
          <a:prstGeom prst="rect">
            <a:avLst/>
          </a:prstGeom>
        </p:spPr>
      </p:pic>
      <p:sp>
        <p:nvSpPr>
          <p:cNvPr id="10" name="Oval Callout 9"/>
          <p:cNvSpPr/>
          <p:nvPr/>
        </p:nvSpPr>
        <p:spPr>
          <a:xfrm>
            <a:off x="5755640" y="1987246"/>
            <a:ext cx="2727960" cy="1043277"/>
          </a:xfrm>
          <a:prstGeom prst="wedgeEllipseCallout">
            <a:avLst>
              <a:gd name="adj1" fmla="val 51732"/>
              <a:gd name="adj2" fmla="val 6483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因为宽高比，我被压扁了</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为防止裁剪后被屏幕压扁，需要在投影</a:t>
            </a:r>
            <a:r>
              <a:rPr lang="zh-CN" altLang="en-US"/>
              <a:t>矩阵中“预判</a:t>
            </a:r>
            <a:r>
              <a:rPr lang="zh-CN" altLang="en-US">
                <a:sym typeface="+mn-ea"/>
              </a:rPr>
              <a:t>宽高比</a:t>
            </a:r>
            <a:r>
              <a:rPr lang="zh-CN" altLang="en-US">
                <a:sym typeface="+mn-ea"/>
              </a:rPr>
              <a:t>”提前</a:t>
            </a:r>
            <a:r>
              <a:rPr lang="zh-CN" altLang="en-US"/>
              <a:t>压缩一下</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grpSp>
        <p:nvGrpSpPr>
          <p:cNvPr id="6" name="Group 5"/>
          <p:cNvGrpSpPr/>
          <p:nvPr/>
        </p:nvGrpSpPr>
        <p:grpSpPr>
          <a:xfrm>
            <a:off x="6653530" y="2051050"/>
            <a:ext cx="4681220" cy="4064000"/>
            <a:chOff x="8976" y="3230"/>
            <a:chExt cx="10376" cy="6400"/>
          </a:xfrm>
        </p:grpSpPr>
        <p:sp>
          <p:nvSpPr>
            <p:cNvPr id="5" name="Rectangles 4"/>
            <p:cNvSpPr/>
            <p:nvPr/>
          </p:nvSpPr>
          <p:spPr>
            <a:xfrm>
              <a:off x="8976" y="3230"/>
              <a:ext cx="10377" cy="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3"/>
            <a:stretch>
              <a:fillRect/>
            </a:stretch>
          </p:blipFill>
          <p:spPr>
            <a:xfrm>
              <a:off x="10911" y="3383"/>
              <a:ext cx="6934" cy="6242"/>
            </a:xfrm>
            <a:prstGeom prst="rect">
              <a:avLst/>
            </a:prstGeom>
          </p:spPr>
        </p:pic>
      </p:grpSp>
      <p:grpSp>
        <p:nvGrpSpPr>
          <p:cNvPr id="7" name="Group 6"/>
          <p:cNvGrpSpPr/>
          <p:nvPr/>
        </p:nvGrpSpPr>
        <p:grpSpPr>
          <a:xfrm>
            <a:off x="6560185" y="1619885"/>
            <a:ext cx="4883150" cy="5126990"/>
            <a:chOff x="10331" y="2551"/>
            <a:chExt cx="7690" cy="8074"/>
          </a:xfrm>
        </p:grpSpPr>
        <p:grpSp>
          <p:nvGrpSpPr>
            <p:cNvPr id="63" name="Group 62"/>
            <p:cNvGrpSpPr/>
            <p:nvPr/>
          </p:nvGrpSpPr>
          <p:grpSpPr>
            <a:xfrm>
              <a:off x="10331" y="2551"/>
              <a:ext cx="7690" cy="807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56" name="Rectangles 55"/>
            <p:cNvSpPr/>
            <p:nvPr/>
          </p:nvSpPr>
          <p:spPr>
            <a:xfrm>
              <a:off x="12031" y="4550"/>
              <a:ext cx="4369" cy="4386"/>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sp>
        <p:nvSpPr>
          <p:cNvPr id="64" name="Oval Callout 63"/>
          <p:cNvSpPr/>
          <p:nvPr/>
        </p:nvSpPr>
        <p:spPr>
          <a:xfrm>
            <a:off x="4988560" y="1995313"/>
            <a:ext cx="4895215" cy="957294"/>
          </a:xfrm>
          <a:prstGeom prst="wedgeEllipseCallout">
            <a:avLst>
              <a:gd name="adj1" fmla="val 29374"/>
              <a:gd name="adj2" fmla="val 10858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卸</a:t>
            </a:r>
            <a:r>
              <a:rPr lang="zh-CN" altLang="en-US" sz="2200">
                <a:latin typeface="HYTangMeiRen 85W" panose="00020600040101010101" charset="-122"/>
                <a:ea typeface="HYTangMeiRen 85W" panose="00020600040101010101" charset="-122"/>
                <a:sym typeface="+mn-ea"/>
              </a:rPr>
              <a:t>卸</a:t>
            </a:r>
            <a:r>
              <a:rPr lang="zh-CN" altLang="en-US" sz="2200">
                <a:latin typeface="HYTangMeiRen 85W" panose="00020600040101010101" charset="-122"/>
                <a:ea typeface="HYTangMeiRen 85W" panose="00020600040101010101" charset="-122"/>
              </a:rPr>
              <a:t>你，小彭老师，提前帮我抵消屏幕宽高比的影响</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7" presetClass="entr" presetSubtype="0" fill="hold" grpId="0" nodeType="afterEffect">
                                  <p:stCondLst>
                                    <p:cond delay="600"/>
                                  </p:stCondLst>
                                  <p:iterate type="lt">
                                    <p:tmPct val="50000"/>
                                  </p:iterate>
                                  <p:childTnLst>
                                    <p:set>
                                      <p:cBhvr>
                                        <p:cTn id="10" dur="200" fill="hold">
                                          <p:stCondLst>
                                            <p:cond delay="0"/>
                                          </p:stCondLst>
                                        </p:cTn>
                                        <p:tgtEl>
                                          <p:spTgt spid="64"/>
                                        </p:tgtEl>
                                        <p:attrNameLst>
                                          <p:attrName>style.visibility</p:attrName>
                                        </p:attrNameLst>
                                      </p:cBhvr>
                                      <p:to>
                                        <p:strVal val="visible"/>
                                      </p:to>
                                    </p:set>
                                    <p:anim calcmode="discrete" valueType="clr">
                                      <p:cBhvr override="childStyle">
                                        <p:cTn id="11"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12" dur="200"/>
                                        <p:tgtEl>
                                          <p:spTgt spid="64"/>
                                        </p:tgtEl>
                                        <p:attrNameLst>
                                          <p:attrName>fillcolor</p:attrName>
                                        </p:attrNameLst>
                                      </p:cBhvr>
                                      <p:tavLst>
                                        <p:tav tm="0">
                                          <p:val>
                                            <p:clrVal>
                                              <a:schemeClr val="accent2"/>
                                            </p:clrVal>
                                          </p:val>
                                        </p:tav>
                                        <p:tav tm="50000">
                                          <p:val>
                                            <p:clrVal>
                                              <a:schemeClr val="hlink"/>
                                            </p:clrVal>
                                          </p:val>
                                        </p:tav>
                                      </p:tavLst>
                                    </p:anim>
                                    <p:set>
                                      <p:cBhvr>
                                        <p:cTn id="13" dur="200"/>
                                        <p:tgtEl>
                                          <p:spTgt spid="64"/>
                                        </p:tgtEl>
                                        <p:attrNameLst>
                                          <p:attrName>fill.type</p:attrName>
                                        </p:attrNameLst>
                                      </p:cBhvr>
                                      <p:to>
                                        <p:strVal val="solid"/>
                                      </p:to>
                                    </p:set>
                                  </p:childTnLst>
                                </p:cTn>
                              </p:par>
                            </p:childTnLst>
                          </p:cTn>
                        </p:par>
                        <p:par>
                          <p:cTn id="14" fill="hold">
                            <p:stCondLst>
                              <p:cond delay="3500"/>
                            </p:stCondLst>
                            <p:childTnLst>
                              <p:par>
                                <p:cTn id="15" presetID="10" presetClass="entr" presetSubtype="0" fill="hold" nodeType="afterEffect">
                                  <p:stCondLst>
                                    <p:cond delay="1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zh-CN"/>
              <a:t>蓝人：刚刚的压缩真是忍辱负重，光栅化到长方形屏幕上，刚好恢复了原状</a:t>
            </a:r>
            <a:endParaRPr lang="zh-CN"/>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11" name="Picture 10"/>
          <p:cNvPicPr>
            <a:picLocks noChangeAspect="1"/>
          </p:cNvPicPr>
          <p:nvPr/>
        </p:nvPicPr>
        <p:blipFill>
          <a:blip r:embed="rId2"/>
          <a:stretch>
            <a:fillRect/>
          </a:stretch>
        </p:blipFill>
        <p:spPr>
          <a:xfrm>
            <a:off x="1515110" y="2713990"/>
            <a:ext cx="2809240" cy="2841625"/>
          </a:xfrm>
          <a:prstGeom prst="rect">
            <a:avLst/>
          </a:prstGeom>
        </p:spPr>
      </p:pic>
      <p:pic>
        <p:nvPicPr>
          <p:cNvPr id="12" name="Picture 11"/>
          <p:cNvPicPr>
            <a:picLocks noChangeAspect="1"/>
          </p:cNvPicPr>
          <p:nvPr/>
        </p:nvPicPr>
        <p:blipFill>
          <a:blip r:embed="rId2"/>
          <a:stretch>
            <a:fillRect/>
          </a:stretch>
        </p:blipFill>
        <p:spPr>
          <a:xfrm>
            <a:off x="6722745" y="2420620"/>
            <a:ext cx="4611370" cy="2745105"/>
          </a:xfrm>
          <a:prstGeom prst="rect">
            <a:avLst/>
          </a:prstGeom>
        </p:spPr>
      </p:pic>
      <p:sp>
        <p:nvSpPr>
          <p:cNvPr id="10" name="Oval Callout 9"/>
          <p:cNvSpPr/>
          <p:nvPr/>
        </p:nvSpPr>
        <p:spPr>
          <a:xfrm>
            <a:off x="3935730" y="3391849"/>
            <a:ext cx="4319905" cy="3046102"/>
          </a:xfrm>
          <a:prstGeom prst="wedgeEllipseCallout">
            <a:avLst>
              <a:gd name="adj1" fmla="val 54979"/>
              <a:gd name="adj2" fmla="val -2716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刚刚为了伺候裁剪空间只允许</a:t>
            </a:r>
            <a:r>
              <a:rPr lang="en-US" altLang="zh-CN" sz="2000">
                <a:latin typeface="HYTangMeiRen 85W" panose="00020600040101010101" charset="-122"/>
                <a:ea typeface="HYTangMeiRen 85W" panose="00020600040101010101" charset="-122"/>
              </a:rPr>
              <a:t>xy</a:t>
            </a:r>
            <a:r>
              <a:rPr lang="zh-CN" altLang="en-US" sz="2000">
                <a:latin typeface="HYTangMeiRen 85W" panose="00020600040101010101" charset="-122"/>
                <a:ea typeface="HYTangMeiRen 85W" panose="00020600040101010101" charset="-122"/>
              </a:rPr>
              <a:t>坐标在</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到</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区间的尿性，才不得不压缩一下钻过他的狗洞。现在裁剪完了，多亏刚刚小彭老师帮我提前压缩的量刚好是现在</a:t>
            </a:r>
            <a:r>
              <a:rPr lang="zh-CN" altLang="en-US" sz="2000" b="1">
                <a:latin typeface="HYTangMeiRen 85W" panose="00020600040101010101" charset="-122"/>
                <a:ea typeface="HYTangMeiRen 85W" panose="00020600040101010101" charset="-122"/>
              </a:rPr>
              <a:t>屏幕宽高比的倒数</a:t>
            </a:r>
            <a:r>
              <a:rPr lang="zh-CN" altLang="en-US" sz="2000">
                <a:latin typeface="HYTangMeiRen 85W" panose="00020600040101010101" charset="-122"/>
                <a:ea typeface="HYTangMeiRen 85W" panose="00020600040101010101" charset="-122"/>
              </a:rPr>
              <a:t>，我才恢复原样</a:t>
            </a:r>
            <a:endParaRPr lang="en-US" altLang="zh-CN" sz="2000">
              <a:latin typeface="HYTangMeiRen 85W" panose="00020600040101010101" charset="-122"/>
              <a:ea typeface="HYTangMeiRen 85W" panose="00020600040101010101" charset="-122"/>
            </a:endParaRPr>
          </a:p>
        </p:txBody>
      </p:sp>
      <p:sp>
        <p:nvSpPr>
          <p:cNvPr id="13" name="Oval Callout 12"/>
          <p:cNvSpPr/>
          <p:nvPr/>
        </p:nvSpPr>
        <p:spPr>
          <a:xfrm>
            <a:off x="119380" y="2945551"/>
            <a:ext cx="3049905" cy="445564"/>
          </a:xfrm>
          <a:prstGeom prst="wedgeEllipseCallout">
            <a:avLst>
              <a:gd name="adj1" fmla="val 39985"/>
              <a:gd name="adj2" fmla="val 8752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我预判了你的预判</a:t>
            </a:r>
            <a:endParaRPr 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400"/>
                                  </p:stCondLst>
                                  <p:iterate type="lt">
                                    <p:tmPct val="50000"/>
                                  </p:iterate>
                                  <p:childTnLst>
                                    <p:set>
                                      <p:cBhvr>
                                        <p:cTn id="6" dur="200" fill="hold">
                                          <p:stCondLst>
                                            <p:cond delay="0"/>
                                          </p:stCondLst>
                                        </p:cTn>
                                        <p:tgtEl>
                                          <p:spTgt spid="10"/>
                                        </p:tgtEl>
                                        <p:attrNameLst>
                                          <p:attrName>style.visibility</p:attrName>
                                        </p:attrNameLst>
                                      </p:cBhvr>
                                      <p:to>
                                        <p:strVal val="visible"/>
                                      </p:to>
                                    </p:set>
                                    <p:anim calcmode="discrete" valueType="clr">
                                      <p:cBhvr override="childStyle">
                                        <p:cTn id="7" dur="20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0"/>
                                        </p:tgtEl>
                                        <p:attrNameLst>
                                          <p:attrName>fillcolor</p:attrName>
                                        </p:attrNameLst>
                                      </p:cBhvr>
                                      <p:tavLst>
                                        <p:tav tm="0">
                                          <p:val>
                                            <p:clrVal>
                                              <a:schemeClr val="accent2"/>
                                            </p:clrVal>
                                          </p:val>
                                        </p:tav>
                                        <p:tav tm="50000">
                                          <p:val>
                                            <p:clrVal>
                                              <a:schemeClr val="hlink"/>
                                            </p:clrVal>
                                          </p:val>
                                        </p:tav>
                                      </p:tavLst>
                                    </p:anim>
                                    <p:set>
                                      <p:cBhvr>
                                        <p:cTn id="9" dur="200"/>
                                        <p:tgtEl>
                                          <p:spTgt spid="10"/>
                                        </p:tgtEl>
                                        <p:attrNameLst>
                                          <p:attrName>fill.type</p:attrName>
                                        </p:attrNameLst>
                                      </p:cBhvr>
                                      <p:to>
                                        <p:strVal val="solid"/>
                                      </p:to>
                                    </p:set>
                                  </p:childTnLst>
                                </p:cTn>
                              </p:par>
                            </p:childTnLst>
                          </p:cTn>
                        </p:par>
                        <p:par>
                          <p:cTn id="10" fill="hold">
                            <p:stCondLst>
                              <p:cond delay="9099"/>
                            </p:stCondLst>
                            <p:childTnLst>
                              <p:par>
                                <p:cTn id="11" presetID="55" presetClass="entr" presetSubtype="0" fill="hold" grpId="0" nodeType="afterEffect">
                                  <p:stCondLst>
                                    <p:cond delay="4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3"/>
          <p:cNvPicPr>
            <a:picLocks noChangeAspect="1"/>
          </p:cNvPicPr>
          <p:nvPr/>
        </p:nvPicPr>
        <p:blipFill>
          <a:blip r:embed="rId1"/>
          <a:stretch>
            <a:fillRect/>
          </a:stretch>
        </p:blipFill>
        <p:spPr>
          <a:xfrm>
            <a:off x="188595" y="448310"/>
            <a:ext cx="6349365" cy="5066665"/>
          </a:xfrm>
          <a:prstGeom prst="rect">
            <a:avLst/>
          </a:prstGeom>
        </p:spPr>
      </p:pic>
      <p:pic>
        <p:nvPicPr>
          <p:cNvPr id="2" name="Picture 1" descr="1570677073045"/>
          <p:cNvPicPr>
            <a:picLocks noChangeAspect="1"/>
          </p:cNvPicPr>
          <p:nvPr/>
        </p:nvPicPr>
        <p:blipFill>
          <a:blip r:embed="rId2"/>
          <a:stretch>
            <a:fillRect/>
          </a:stretch>
        </p:blipFill>
        <p:spPr>
          <a:xfrm>
            <a:off x="7294880" y="0"/>
            <a:ext cx="4897120" cy="6858000"/>
          </a:xfrm>
          <a:prstGeom prst="rect">
            <a:avLst/>
          </a:prstGeom>
        </p:spPr>
      </p:pic>
      <p:sp>
        <p:nvSpPr>
          <p:cNvPr id="4" name="Oval Callout 3"/>
          <p:cNvSpPr/>
          <p:nvPr/>
        </p:nvSpPr>
        <p:spPr>
          <a:xfrm>
            <a:off x="6330315" y="448075"/>
            <a:ext cx="2727960" cy="1044409"/>
          </a:xfrm>
          <a:prstGeom prst="wedgeEllipseCallout">
            <a:avLst>
              <a:gd name="adj1" fmla="val 51732"/>
              <a:gd name="adj2" fmla="val 6483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怎么样童鞋，你鞋废了吗！</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2425065" y="5129725"/>
            <a:ext cx="9337675" cy="1566156"/>
          </a:xfrm>
          <a:prstGeom prst="wedgeEllipseCallout">
            <a:avLst>
              <a:gd name="adj1" fmla="val 23770"/>
              <a:gd name="adj2" fmla="val -9246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简单来说就是：对象空间➡世界矩阵➡世界空间➡视角矩阵➡视角空间➡投影矩阵➡裁剪空间➡光栅化➡窗口空间</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哦！</a:t>
            </a:r>
            <a:endParaRPr lang="zh-CN" altLang="en-US" sz="2400">
              <a:latin typeface="HYTangMeiRen 85W" panose="00020600040101010101" charset="-122"/>
              <a:ea typeface="HYTangMeiRen 85W" panose="00020600040101010101" charset="-122"/>
            </a:endParaRPr>
          </a:p>
        </p:txBody>
      </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 name="Oval Callout 8"/>
          <p:cNvSpPr/>
          <p:nvPr/>
        </p:nvSpPr>
        <p:spPr>
          <a:xfrm>
            <a:off x="4008120" y="2281481"/>
            <a:ext cx="2727960" cy="1566058"/>
          </a:xfrm>
          <a:prstGeom prst="wedgeEllipseCallout">
            <a:avLst>
              <a:gd name="adj1" fmla="val -58729"/>
              <a:gd name="adj2" fmla="val 60739"/>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我最喜欢和裁剪空间斗智斗勇那一集</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50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par>
                          <p:cTn id="17" fill="hold">
                            <p:stCondLst>
                              <p:cond delay="2500"/>
                            </p:stCondLst>
                            <p:childTnLst>
                              <p:par>
                                <p:cTn id="18" presetID="55" presetClass="entr" presetSubtype="0" fill="hold" grpId="0" nodeType="after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7"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900" decel="100000" fill="hold"/>
                                        <p:tgtEl>
                                          <p:spTgt spid="45"/>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45"/>
                                        </p:tgtEl>
                                        <p:attrNameLst>
                                          <p:attrName>ppt_y</p:attrName>
                                        </p:attrNameLst>
                                      </p:cBhvr>
                                      <p:tavLst>
                                        <p:tav tm="0">
                                          <p:val>
                                            <p:strVal val="#ppt_y-.03"/>
                                          </p:val>
                                        </p:tav>
                                        <p:tav tm="100000">
                                          <p:val>
                                            <p:strVal val="#ppt_y"/>
                                          </p:val>
                                        </p:tav>
                                      </p:tavLst>
                                    </p:anim>
                                  </p:childTnLst>
                                </p:cTn>
                              </p:par>
                            </p:childTnLst>
                          </p:cTn>
                        </p:par>
                        <p:par>
                          <p:cTn id="31" fill="hold">
                            <p:stCondLst>
                              <p:cond delay="1000"/>
                            </p:stCondLst>
                            <p:childTnLst>
                              <p:par>
                                <p:cTn id="32" presetID="55" presetClass="entr" presetSubtype="0" fill="hold" grpId="0" nodeType="afterEffect">
                                  <p:stCondLst>
                                    <p:cond delay="500"/>
                                  </p:stCondLst>
                                  <p:childTnLst>
                                    <p:set>
                                      <p:cBhvr>
                                        <p:cTn id="33" dur="1" fill="hold">
                                          <p:stCondLst>
                                            <p:cond delay="0"/>
                                          </p:stCondLst>
                                        </p:cTn>
                                        <p:tgtEl>
                                          <p:spTgt spid="9"/>
                                        </p:tgtEl>
                                        <p:attrNameLst>
                                          <p:attrName>style.visibility</p:attrName>
                                        </p:attrNameLst>
                                      </p:cBhvr>
                                      <p:to>
                                        <p:strVal val="visible"/>
                                      </p:to>
                                    </p:set>
                                    <p:anim calcmode="lin" valueType="num">
                                      <p:cBhvr>
                                        <p:cTn id="34" dur="1000" fill="hold"/>
                                        <p:tgtEl>
                                          <p:spTgt spid="9"/>
                                        </p:tgtEl>
                                        <p:attrNameLst>
                                          <p:attrName>ppt_w</p:attrName>
                                        </p:attrNameLst>
                                      </p:cBhvr>
                                      <p:tavLst>
                                        <p:tav tm="0">
                                          <p:val>
                                            <p:strVal val="#ppt_w*0.70"/>
                                          </p:val>
                                        </p:tav>
                                        <p:tav tm="100000">
                                          <p:val>
                                            <p:strVal val="#ppt_w"/>
                                          </p:val>
                                        </p:tav>
                                      </p:tavLst>
                                    </p:anim>
                                    <p:anim calcmode="lin" valueType="num">
                                      <p:cBhvr>
                                        <p:cTn id="35" dur="1000" fill="hold"/>
                                        <p:tgtEl>
                                          <p:spTgt spid="9"/>
                                        </p:tgtEl>
                                        <p:attrNameLst>
                                          <p:attrName>ppt_h</p:attrName>
                                        </p:attrNameLst>
                                      </p:cBhvr>
                                      <p:tavLst>
                                        <p:tav tm="0">
                                          <p:val>
                                            <p:strVal val="#ppt_h"/>
                                          </p:val>
                                        </p:tav>
                                        <p:tav tm="100000">
                                          <p:val>
                                            <p:strVal val="#ppt_h"/>
                                          </p:val>
                                        </p:tav>
                                      </p:tavLst>
                                    </p:anim>
                                    <p:animEffect transition="in" filter="fade">
                                      <p:cBhvr>
                                        <p:cTn id="3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8" grpId="0" bldLvl="0" animBg="1"/>
      <p:bldP spid="9"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透视投影</a:t>
            </a:r>
            <a:r>
              <a:rPr lang="zh-CN"/>
              <a:t>的原理</a:t>
            </a:r>
            <a:endParaRPr lang="zh-CN"/>
          </a:p>
        </p:txBody>
      </p:sp>
      <p:sp>
        <p:nvSpPr>
          <p:cNvPr id="3" name="Content Placeholder 2"/>
          <p:cNvSpPr>
            <a:spLocks noGrp="1"/>
          </p:cNvSpPr>
          <p:nvPr>
            <p:ph idx="1"/>
          </p:nvPr>
        </p:nvSpPr>
        <p:spPr>
          <a:xfrm>
            <a:off x="647700" y="1825625"/>
            <a:ext cx="8915400" cy="4528185"/>
          </a:xfrm>
        </p:spPr>
        <p:txBody>
          <a:bodyPr/>
          <a:p>
            <a:r>
              <a:rPr lang="zh-CN" altLang="en-US"/>
              <a:t>我们都知道“</a:t>
            </a:r>
            <a:r>
              <a:rPr lang="en-US"/>
              <a:t>近大远小</a:t>
            </a:r>
            <a:r>
              <a:rPr lang="zh-CN" altLang="en-US"/>
              <a:t>”的光学规律。远处的物体会比较小，但是多小？为了让计算机渲染出近大远小的立体感满满画面，我们需要一个定量的公式。</a:t>
            </a:r>
            <a:endParaRPr lang="zh-CN" altLang="en-US"/>
          </a:p>
          <a:p>
            <a:r>
              <a:rPr lang="zh-CN" altLang="en-US"/>
              <a:t>事实上物体的视大小和物体到眼睛的距离成反比。</a:t>
            </a:r>
            <a:endParaRPr lang="zh-CN" altLang="en-US"/>
          </a:p>
          <a:p>
            <a:r>
              <a:rPr lang="zh-CN" altLang="en-US">
                <a:sym typeface="+mn-ea"/>
              </a:rPr>
              <a:t>由于我们在视角空间（</a:t>
            </a:r>
            <a:r>
              <a:rPr lang="en-US" altLang="zh-CN">
                <a:sym typeface="+mn-ea"/>
              </a:rPr>
              <a:t>view space</a:t>
            </a:r>
            <a:r>
              <a:rPr lang="zh-CN" altLang="en-US">
                <a:sym typeface="+mn-ea"/>
              </a:rPr>
              <a:t>）中全世界都已经按照</a:t>
            </a:r>
            <a:r>
              <a:rPr lang="en-US" altLang="zh-CN">
                <a:sym typeface="+mn-ea"/>
              </a:rPr>
              <a:t> z </a:t>
            </a:r>
            <a:r>
              <a:rPr lang="zh-CN" altLang="en-US">
                <a:sym typeface="+mn-ea"/>
              </a:rPr>
              <a:t>轴正方向在我们眼前摆放好了，眼睛位于世界的中心。</a:t>
            </a:r>
            <a:endParaRPr lang="zh-CN" altLang="en-US">
              <a:sym typeface="+mn-ea"/>
            </a:endParaRPr>
          </a:p>
          <a:p>
            <a:r>
              <a:rPr lang="zh-CN" altLang="en-US">
                <a:sym typeface="+mn-ea"/>
              </a:rPr>
              <a:t>物体距离眼睛的距离，就是</a:t>
            </a:r>
            <a:r>
              <a:rPr lang="en-US" altLang="zh-CN">
                <a:sym typeface="+mn-ea"/>
              </a:rPr>
              <a:t> z </a:t>
            </a:r>
            <a:r>
              <a:rPr lang="zh-CN" altLang="en-US">
                <a:sym typeface="+mn-ea"/>
              </a:rPr>
              <a:t>坐标值。</a:t>
            </a:r>
            <a:endParaRPr lang="zh-CN" altLang="en-US">
              <a:sym typeface="+mn-ea"/>
            </a:endParaRPr>
          </a:p>
          <a:p>
            <a:r>
              <a:rPr lang="en-US" altLang="zh-CN">
                <a:sym typeface="+mn-ea"/>
              </a:rPr>
              <a:t>z </a:t>
            </a:r>
            <a:r>
              <a:rPr lang="zh-CN" altLang="en-US">
                <a:sym typeface="+mn-ea"/>
              </a:rPr>
              <a:t>坐标值为正，则物体在我们前方；</a:t>
            </a:r>
            <a:r>
              <a:rPr lang="en-US" altLang="zh-CN">
                <a:sym typeface="+mn-ea"/>
              </a:rPr>
              <a:t>z </a:t>
            </a:r>
            <a:r>
              <a:rPr lang="zh-CN" altLang="en-US">
                <a:sym typeface="+mn-ea"/>
              </a:rPr>
              <a:t>坐标为负，则物体在我们后脑勺后面，无需考虑，</a:t>
            </a:r>
            <a:r>
              <a:rPr lang="en-US" altLang="zh-CN">
                <a:sym typeface="+mn-ea"/>
              </a:rPr>
              <a:t>OpenGL </a:t>
            </a:r>
            <a:r>
              <a:rPr lang="zh-CN" altLang="en-US">
                <a:sym typeface="+mn-ea"/>
              </a:rPr>
              <a:t>裁剪时自动剔除。</a:t>
            </a:r>
            <a:endParaRPr lang="zh-CN" altLang="en-US">
              <a:sym typeface="+mn-ea"/>
            </a:endParaRPr>
          </a:p>
          <a:p>
            <a:r>
              <a:rPr lang="zh-CN" altLang="en-US">
                <a:sym typeface="+mn-ea"/>
              </a:rPr>
              <a:t>所以“</a:t>
            </a:r>
            <a:r>
              <a:rPr lang="zh-CN" altLang="en-US">
                <a:sym typeface="+mn-ea"/>
              </a:rPr>
              <a:t>和物体到眼睛的距离（</a:t>
            </a:r>
            <a:r>
              <a:rPr lang="en-US" altLang="zh-CN">
                <a:sym typeface="+mn-ea"/>
              </a:rPr>
              <a:t>z</a:t>
            </a:r>
            <a:r>
              <a:rPr lang="zh-CN" altLang="en-US">
                <a:sym typeface="+mn-ea"/>
              </a:rPr>
              <a:t>）成反比”就是让我们把物体</a:t>
            </a:r>
            <a:r>
              <a:rPr lang="zh-CN" altLang="en-US">
                <a:sym typeface="+mn-ea"/>
              </a:rPr>
              <a:t>缩小</a:t>
            </a:r>
            <a:r>
              <a:rPr lang="en-US" altLang="zh-CN">
                <a:sym typeface="+mn-ea"/>
              </a:rPr>
              <a:t> 1/z </a:t>
            </a:r>
            <a:r>
              <a:rPr lang="zh-CN" altLang="en-US">
                <a:sym typeface="+mn-ea"/>
              </a:rPr>
              <a:t>倍。</a:t>
            </a:r>
            <a:endParaRPr lang="zh-CN" altLang="en-US">
              <a:sym typeface="+mn-ea"/>
            </a:endParaRPr>
          </a:p>
          <a:p>
            <a:r>
              <a:rPr lang="zh-CN">
                <a:sym typeface="+mn-ea"/>
              </a:rPr>
              <a:t>因此我们可以把物体身上点的</a:t>
            </a:r>
            <a:r>
              <a:rPr lang="en-US" altLang="zh-CN">
                <a:sym typeface="+mn-ea"/>
              </a:rPr>
              <a:t> x</a:t>
            </a:r>
            <a:r>
              <a:rPr lang="zh-CN" altLang="en-US">
                <a:sym typeface="+mn-ea"/>
              </a:rPr>
              <a:t>、</a:t>
            </a:r>
            <a:r>
              <a:rPr lang="en-US" altLang="zh-CN">
                <a:sym typeface="+mn-ea"/>
              </a:rPr>
              <a:t>y </a:t>
            </a:r>
            <a:r>
              <a:rPr lang="zh-CN" altLang="en-US">
                <a:sym typeface="+mn-ea"/>
              </a:rPr>
              <a:t>坐标除以</a:t>
            </a:r>
            <a:r>
              <a:rPr lang="en-US" altLang="zh-CN">
                <a:sym typeface="+mn-ea"/>
              </a:rPr>
              <a:t> z </a:t>
            </a:r>
            <a:r>
              <a:rPr lang="zh-CN" altLang="en-US">
                <a:sym typeface="+mn-ea"/>
              </a:rPr>
              <a:t>得到最终屏幕上的</a:t>
            </a:r>
            <a:r>
              <a:rPr lang="en-US" altLang="zh-CN">
                <a:sym typeface="+mn-ea"/>
              </a:rPr>
              <a:t> x</a:t>
            </a:r>
            <a:r>
              <a:rPr lang="zh-CN" altLang="en-US">
                <a:sym typeface="+mn-ea"/>
              </a:rPr>
              <a:t>、</a:t>
            </a:r>
            <a:r>
              <a:rPr lang="en-US" altLang="zh-CN">
                <a:sym typeface="+mn-ea"/>
              </a:rPr>
              <a:t>y </a:t>
            </a:r>
            <a:r>
              <a:rPr lang="zh-CN" altLang="en-US">
                <a:sym typeface="+mn-ea"/>
              </a:rPr>
              <a:t>坐标：</a:t>
            </a:r>
            <a:endParaRPr lang="zh-CN" altLang="en-US">
              <a:sym typeface="+mn-ea"/>
            </a:endParaRPr>
          </a:p>
          <a:p>
            <a:r>
              <a:rPr lang="en-US" altLang="zh-CN">
                <a:sym typeface="+mn-ea"/>
              </a:rPr>
              <a:t>x’ = x / z</a:t>
            </a:r>
            <a:endParaRPr lang="en-US" altLang="zh-CN">
              <a:sym typeface="+mn-ea"/>
            </a:endParaRPr>
          </a:p>
          <a:p>
            <a:r>
              <a:rPr lang="en-US" altLang="zh-CN">
                <a:sym typeface="+mn-ea"/>
              </a:rPr>
              <a:t>y’ = y / z</a:t>
            </a:r>
            <a:endParaRPr lang="en-US" altLang="zh-CN">
              <a:sym typeface="+mn-ea"/>
            </a:endParaRPr>
          </a:p>
        </p:txBody>
      </p:sp>
      <p:grpSp>
        <p:nvGrpSpPr>
          <p:cNvPr id="6" name="Group 5"/>
          <p:cNvGrpSpPr/>
          <p:nvPr/>
        </p:nvGrpSpPr>
        <p:grpSpPr>
          <a:xfrm>
            <a:off x="9723755" y="3371215"/>
            <a:ext cx="2334895" cy="3110865"/>
            <a:chOff x="6757" y="3281"/>
            <a:chExt cx="5997" cy="7988"/>
          </a:xfrm>
        </p:grpSpPr>
        <p:sp>
          <p:nvSpPr>
            <p:cNvPr id="55" name="Trapezoid 54"/>
            <p:cNvSpPr/>
            <p:nvPr/>
          </p:nvSpPr>
          <p:spPr>
            <a:xfrm>
              <a:off x="7289" y="8157"/>
              <a:ext cx="4882" cy="1571"/>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cxnSp>
          <p:nvCxnSpPr>
            <p:cNvPr id="4" name="Straight Connector 3"/>
            <p:cNvCxnSpPr/>
            <p:nvPr/>
          </p:nvCxnSpPr>
          <p:spPr>
            <a:xfrm flipV="1">
              <a:off x="6757" y="3281"/>
              <a:ext cx="3029" cy="7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9774" y="3305"/>
              <a:ext cx="2981" cy="7965"/>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ext Box 6"/>
          <p:cNvSpPr txBox="1"/>
          <p:nvPr/>
        </p:nvSpPr>
        <p:spPr>
          <a:xfrm>
            <a:off x="10094595" y="3286760"/>
            <a:ext cx="811530" cy="368300"/>
          </a:xfrm>
          <a:prstGeom prst="rect">
            <a:avLst/>
          </a:prstGeom>
          <a:noFill/>
        </p:spPr>
        <p:txBody>
          <a:bodyPr wrap="none" rtlCol="0">
            <a:spAutoFit/>
          </a:bodyPr>
          <a:p>
            <a:r>
              <a:rPr lang="en-US"/>
              <a:t>z=100</a:t>
            </a:r>
            <a:endParaRPr lang="en-US"/>
          </a:p>
        </p:txBody>
      </p:sp>
      <p:sp>
        <p:nvSpPr>
          <p:cNvPr id="8" name="Text Box 7"/>
          <p:cNvSpPr txBox="1"/>
          <p:nvPr/>
        </p:nvSpPr>
        <p:spPr>
          <a:xfrm>
            <a:off x="9979025" y="3785235"/>
            <a:ext cx="684530" cy="368300"/>
          </a:xfrm>
          <a:prstGeom prst="rect">
            <a:avLst/>
          </a:prstGeom>
          <a:noFill/>
        </p:spPr>
        <p:txBody>
          <a:bodyPr wrap="none" rtlCol="0">
            <a:spAutoFit/>
          </a:bodyPr>
          <a:p>
            <a:r>
              <a:rPr lang="en-US"/>
              <a:t>z=10</a:t>
            </a:r>
            <a:endParaRPr lang="en-US"/>
          </a:p>
        </p:txBody>
      </p:sp>
      <p:sp>
        <p:nvSpPr>
          <p:cNvPr id="9" name="Text Box 8"/>
          <p:cNvSpPr txBox="1"/>
          <p:nvPr/>
        </p:nvSpPr>
        <p:spPr>
          <a:xfrm>
            <a:off x="9654540" y="5044440"/>
            <a:ext cx="557530" cy="368300"/>
          </a:xfrm>
          <a:prstGeom prst="rect">
            <a:avLst/>
          </a:prstGeom>
          <a:noFill/>
        </p:spPr>
        <p:txBody>
          <a:bodyPr wrap="none" rtlCol="0">
            <a:spAutoFit/>
          </a:bodyPr>
          <a:p>
            <a:r>
              <a:rPr lang="en-US"/>
              <a:t>z=2</a:t>
            </a:r>
            <a:endParaRPr lang="en-US"/>
          </a:p>
        </p:txBody>
      </p:sp>
      <p:sp>
        <p:nvSpPr>
          <p:cNvPr id="10" name="Text Box 9"/>
          <p:cNvSpPr txBox="1"/>
          <p:nvPr/>
        </p:nvSpPr>
        <p:spPr>
          <a:xfrm>
            <a:off x="9413875" y="5592445"/>
            <a:ext cx="557530" cy="368300"/>
          </a:xfrm>
          <a:prstGeom prst="rect">
            <a:avLst/>
          </a:prstGeom>
          <a:noFill/>
        </p:spPr>
        <p:txBody>
          <a:bodyPr wrap="none" rtlCol="0">
            <a:spAutoFit/>
          </a:bodyPr>
          <a:p>
            <a:r>
              <a:rPr lang="en-US"/>
              <a:t>z=1</a:t>
            </a:r>
            <a:endParaRPr lang="en-US"/>
          </a:p>
        </p:txBody>
      </p:sp>
      <p:sp>
        <p:nvSpPr>
          <p:cNvPr id="11" name="Trapezoid 10"/>
          <p:cNvSpPr/>
          <p:nvPr/>
        </p:nvSpPr>
        <p:spPr>
          <a:xfrm>
            <a:off x="10291445" y="4628515"/>
            <a:ext cx="1202690" cy="342900"/>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12" name="Trapezoid 11"/>
          <p:cNvSpPr/>
          <p:nvPr/>
        </p:nvSpPr>
        <p:spPr>
          <a:xfrm>
            <a:off x="10497185" y="4199255"/>
            <a:ext cx="782320" cy="21272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投影变换如何实现</a:t>
            </a:r>
            <a:r>
              <a:rPr lang="en-US" altLang="zh-CN"/>
              <a:t> 1/z</a:t>
            </a:r>
            <a:endParaRPr lang="zh-CN" altLang="en-US"/>
          </a:p>
        </p:txBody>
      </p:sp>
      <p:sp>
        <p:nvSpPr>
          <p:cNvPr id="3" name="Content Placeholder 2"/>
          <p:cNvSpPr>
            <a:spLocks noGrp="1"/>
          </p:cNvSpPr>
          <p:nvPr>
            <p:ph idx="1"/>
          </p:nvPr>
        </p:nvSpPr>
        <p:spPr/>
        <p:txBody>
          <a:bodyPr/>
          <a:p>
            <a:r>
              <a:rPr lang="zh-CN" altLang="en-US">
                <a:sym typeface="+mn-ea"/>
              </a:rPr>
              <a:t>可惜的是，这是一个非线性的函数，我们无法用简单的矩阵乘法来表达。</a:t>
            </a:r>
            <a:endParaRPr lang="en-US" altLang="zh-CN">
              <a:sym typeface="+mn-ea"/>
            </a:endParaRPr>
          </a:p>
          <a:p>
            <a:r>
              <a:rPr lang="en-US" altLang="zh-CN">
                <a:sym typeface="+mn-ea"/>
              </a:rPr>
              <a:t>x’ = x / z</a:t>
            </a:r>
            <a:endParaRPr lang="en-US" altLang="zh-CN">
              <a:sym typeface="+mn-ea"/>
            </a:endParaRPr>
          </a:p>
          <a:p>
            <a:r>
              <a:rPr lang="en-US" altLang="zh-CN">
                <a:sym typeface="+mn-ea"/>
              </a:rPr>
              <a:t>y’ = y / z</a:t>
            </a:r>
            <a:endParaRPr lang="en-US" altLang="zh-CN">
              <a:sym typeface="+mn-ea"/>
            </a:endParaRPr>
          </a:p>
          <a:p>
            <a:r>
              <a:rPr lang="zh-CN" altLang="en-US">
                <a:sym typeface="+mn-ea"/>
              </a:rPr>
              <a:t>陷入困顿了吗？</a:t>
            </a:r>
            <a:endParaRPr lang="en-US" altLang="zh-CN">
              <a:sym typeface="+mn-ea"/>
            </a:endParaRPr>
          </a:p>
          <a:p>
            <a:endParaRPr lang="en-US"/>
          </a:p>
        </p:txBody>
      </p:sp>
      <p:pic>
        <p:nvPicPr>
          <p:cNvPr id="125" name="Picture 124"/>
          <p:cNvPicPr>
            <a:picLocks noChangeAspect="1"/>
          </p:cNvPicPr>
          <p:nvPr/>
        </p:nvPicPr>
        <p:blipFill>
          <a:blip r:embed="rId1"/>
          <a:stretch>
            <a:fillRect/>
          </a:stretch>
        </p:blipFill>
        <p:spPr>
          <a:xfrm>
            <a:off x="7854950" y="4149090"/>
            <a:ext cx="2000250" cy="2117725"/>
          </a:xfrm>
          <a:prstGeom prst="rect">
            <a:avLst/>
          </a:prstGeom>
        </p:spPr>
      </p:pic>
      <p:sp>
        <p:nvSpPr>
          <p:cNvPr id="126" name="Oval Callout 125"/>
          <p:cNvSpPr/>
          <p:nvPr/>
        </p:nvSpPr>
        <p:spPr>
          <a:xfrm>
            <a:off x="9579610" y="5457393"/>
            <a:ext cx="1797050" cy="867005"/>
          </a:xfrm>
          <a:prstGeom prst="wedgeEllipseCallout">
            <a:avLst>
              <a:gd name="adj1" fmla="val -52085"/>
              <a:gd name="adj2" fmla="val -4005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sym typeface="+mn-ea"/>
              </a:rPr>
              <a:t>升维大法</a:t>
            </a:r>
            <a:r>
              <a:rPr lang="zh-CN" sz="2000">
                <a:latin typeface="HYTangMeiRen 85W" panose="00020600040101010101" charset="-122"/>
                <a:ea typeface="HYTangMeiRen 85W" panose="00020600040101010101" charset="-122"/>
              </a:rPr>
              <a:t>试试？</a:t>
            </a:r>
            <a:endParaRPr lang="zh-CN" sz="2000" b="1">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anim calcmode="lin" valueType="num">
                                      <p:cBhvr>
                                        <p:cTn id="8" dur="1000" fill="hold"/>
                                        <p:tgtEl>
                                          <p:spTgt spid="125"/>
                                        </p:tgtEl>
                                        <p:attrNameLst>
                                          <p:attrName>ppt_x</p:attrName>
                                        </p:attrNameLst>
                                      </p:cBhvr>
                                      <p:tavLst>
                                        <p:tav tm="0">
                                          <p:val>
                                            <p:strVal val="#ppt_x"/>
                                          </p:val>
                                        </p:tav>
                                        <p:tav tm="100000">
                                          <p:val>
                                            <p:strVal val="#ppt_x"/>
                                          </p:val>
                                        </p:tav>
                                      </p:tavLst>
                                    </p:anim>
                                    <p:anim calcmode="lin" valueType="num">
                                      <p:cBhvr>
                                        <p:cTn id="9" dur="900" decel="100000" fill="hold"/>
                                        <p:tgtEl>
                                          <p:spTgt spid="12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300"/>
                                  </p:stCondLst>
                                  <p:childTnLst>
                                    <p:set>
                                      <p:cBhvr>
                                        <p:cTn id="13" dur="1" fill="hold">
                                          <p:stCondLst>
                                            <p:cond delay="0"/>
                                          </p:stCondLst>
                                        </p:cTn>
                                        <p:tgtEl>
                                          <p:spTgt spid="126"/>
                                        </p:tgtEl>
                                        <p:attrNameLst>
                                          <p:attrName>style.visibility</p:attrName>
                                        </p:attrNameLst>
                                      </p:cBhvr>
                                      <p:to>
                                        <p:strVal val="visible"/>
                                      </p:to>
                                    </p:set>
                                    <p:anim calcmode="lin" valueType="num">
                                      <p:cBhvr>
                                        <p:cTn id="14" dur="1000" fill="hold"/>
                                        <p:tgtEl>
                                          <p:spTgt spid="126"/>
                                        </p:tgtEl>
                                        <p:attrNameLst>
                                          <p:attrName>ppt_w</p:attrName>
                                        </p:attrNameLst>
                                      </p:cBhvr>
                                      <p:tavLst>
                                        <p:tav tm="0">
                                          <p:val>
                                            <p:strVal val="#ppt_w*0.70"/>
                                          </p:val>
                                        </p:tav>
                                        <p:tav tm="100000">
                                          <p:val>
                                            <p:strVal val="#ppt_w"/>
                                          </p:val>
                                        </p:tav>
                                      </p:tavLst>
                                    </p:anim>
                                    <p:anim calcmode="lin" valueType="num">
                                      <p:cBhvr>
                                        <p:cTn id="15" dur="1000" fill="hold"/>
                                        <p:tgtEl>
                                          <p:spTgt spid="126"/>
                                        </p:tgtEl>
                                        <p:attrNameLst>
                                          <p:attrName>ppt_h</p:attrName>
                                        </p:attrNameLst>
                                      </p:cBhvr>
                                      <p:tavLst>
                                        <p:tav tm="0">
                                          <p:val>
                                            <p:strVal val="#ppt_h"/>
                                          </p:val>
                                        </p:tav>
                                        <p:tav tm="100000">
                                          <p:val>
                                            <p:strVal val="#ppt_h"/>
                                          </p:val>
                                        </p:tav>
                                      </p:tavLst>
                                    </p:anim>
                                    <p:animEffect transition="in" filter="fade">
                                      <p:cBhvr>
                                        <p:cTn id="16"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ldLvl="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投影变换如何实现</a:t>
            </a:r>
            <a:r>
              <a:rPr lang="en-US" altLang="zh-CN"/>
              <a:t> 1/z</a:t>
            </a:r>
            <a:endParaRPr lang="zh-CN" altLang="en-US"/>
          </a:p>
        </p:txBody>
      </p:sp>
      <p:sp>
        <p:nvSpPr>
          <p:cNvPr id="3" name="Content Placeholder 2"/>
          <p:cNvSpPr>
            <a:spLocks noGrp="1"/>
          </p:cNvSpPr>
          <p:nvPr>
            <p:ph idx="1"/>
          </p:nvPr>
        </p:nvSpPr>
        <p:spPr>
          <a:xfrm>
            <a:off x="647700" y="1825625"/>
            <a:ext cx="10814050" cy="4863465"/>
          </a:xfrm>
        </p:spPr>
        <p:txBody>
          <a:bodyPr/>
          <a:p>
            <a:r>
              <a:rPr lang="zh-CN" altLang="en-US">
                <a:sym typeface="+mn-ea"/>
              </a:rPr>
              <a:t>可惜的是，这是一个非线性的函数，我们无法用简单的矩阵乘法来表达。</a:t>
            </a:r>
            <a:endParaRPr lang="en-US" altLang="zh-CN">
              <a:sym typeface="+mn-ea"/>
            </a:endParaRPr>
          </a:p>
          <a:p>
            <a:r>
              <a:rPr lang="en-US" altLang="zh-CN">
                <a:sym typeface="+mn-ea"/>
              </a:rPr>
              <a:t>x’ = x / z</a:t>
            </a:r>
            <a:endParaRPr lang="en-US" altLang="zh-CN">
              <a:sym typeface="+mn-ea"/>
            </a:endParaRPr>
          </a:p>
          <a:p>
            <a:r>
              <a:rPr lang="en-US" altLang="zh-CN">
                <a:sym typeface="+mn-ea"/>
              </a:rPr>
              <a:t>y’ = y / z</a:t>
            </a:r>
            <a:endParaRPr lang="en-US" altLang="zh-CN">
              <a:sym typeface="+mn-ea"/>
            </a:endParaRPr>
          </a:p>
          <a:p>
            <a:r>
              <a:rPr lang="zh-CN">
                <a:latin typeface="HYTangMeiRen 85W" panose="00020600040101010101" charset="-122"/>
                <a:ea typeface="HYTangMeiRen 85W" panose="00020600040101010101" charset="-122"/>
                <a:sym typeface="+mn-ea"/>
              </a:rPr>
              <a:t>升维大法</a:t>
            </a:r>
            <a:r>
              <a:rPr lang="zh-CN" altLang="en-US">
                <a:sym typeface="+mn-ea"/>
              </a:rPr>
              <a:t>！刚刚我们齐次坐标的</a:t>
            </a:r>
            <a:r>
              <a:rPr lang="en-US" altLang="zh-CN">
                <a:sym typeface="+mn-ea"/>
              </a:rPr>
              <a:t> w </a:t>
            </a:r>
            <a:r>
              <a:rPr lang="zh-CN" altLang="en-US">
                <a:sym typeface="+mn-ea"/>
              </a:rPr>
              <a:t>只用到了</a:t>
            </a:r>
            <a:r>
              <a:rPr lang="en-US" altLang="zh-CN">
                <a:sym typeface="+mn-ea"/>
              </a:rPr>
              <a:t> 1 </a:t>
            </a:r>
            <a:r>
              <a:rPr lang="zh-CN" altLang="en-US">
                <a:sym typeface="+mn-ea"/>
              </a:rPr>
              <a:t>和</a:t>
            </a:r>
            <a:r>
              <a:rPr lang="en-US" altLang="zh-CN">
                <a:sym typeface="+mn-ea"/>
              </a:rPr>
              <a:t> 0 </a:t>
            </a:r>
            <a:r>
              <a:rPr lang="zh-CN" altLang="en-US">
                <a:sym typeface="+mn-ea"/>
              </a:rPr>
              <a:t>两种值，似乎有点浪费了，不如我们</a:t>
            </a:r>
            <a:r>
              <a:rPr lang="en-US" altLang="zh-CN">
                <a:sym typeface="+mn-ea"/>
              </a:rPr>
              <a:t>……</a:t>
            </a:r>
            <a:endParaRPr lang="zh-CN" altLang="en-US">
              <a:sym typeface="+mn-ea"/>
            </a:endParaRPr>
          </a:p>
          <a:p>
            <a:r>
              <a:rPr lang="en-US" altLang="zh-CN">
                <a:sym typeface="+mn-ea"/>
              </a:rPr>
              <a:t>1, 0, 0, 0      x      1x+0y+0z+0*1       x</a:t>
            </a:r>
            <a:endParaRPr lang="en-US" altLang="zh-CN">
              <a:sym typeface="+mn-ea"/>
            </a:endParaRPr>
          </a:p>
          <a:p>
            <a:r>
              <a:rPr lang="en-US" altLang="zh-CN">
                <a:sym typeface="+mn-ea"/>
              </a:rPr>
              <a:t>0, 1, 0, 0  *  y  =   0x+1y+0z+0*1  =  y</a:t>
            </a:r>
            <a:endParaRPr lang="en-US" altLang="zh-CN">
              <a:sym typeface="+mn-ea"/>
            </a:endParaRPr>
          </a:p>
          <a:p>
            <a:r>
              <a:rPr lang="en-US" altLang="zh-CN">
                <a:sym typeface="+mn-ea"/>
              </a:rPr>
              <a:t>0, 0, 0, 0     z        0x+0y+0z+0*1      0</a:t>
            </a:r>
            <a:endParaRPr lang="en-US" altLang="zh-CN">
              <a:sym typeface="+mn-ea"/>
            </a:endParaRPr>
          </a:p>
          <a:p>
            <a:r>
              <a:rPr lang="en-US" altLang="zh-CN">
                <a:sym typeface="+mn-ea"/>
              </a:rPr>
              <a:t>0, 0, </a:t>
            </a:r>
            <a:r>
              <a:rPr lang="en-US" altLang="zh-CN" b="1">
                <a:solidFill>
                  <a:srgbClr val="C00000"/>
                </a:solidFill>
                <a:sym typeface="+mn-ea"/>
              </a:rPr>
              <a:t>1</a:t>
            </a:r>
            <a:r>
              <a:rPr lang="en-US" altLang="zh-CN">
                <a:sym typeface="+mn-ea"/>
              </a:rPr>
              <a:t>, 0     1       0x+0y+</a:t>
            </a:r>
            <a:r>
              <a:rPr lang="en-US" altLang="zh-CN" b="1">
                <a:solidFill>
                  <a:srgbClr val="C00000"/>
                </a:solidFill>
                <a:sym typeface="+mn-ea"/>
              </a:rPr>
              <a:t>1</a:t>
            </a:r>
            <a:r>
              <a:rPr lang="en-US" altLang="zh-CN">
                <a:sym typeface="+mn-ea"/>
              </a:rPr>
              <a:t>z+0*1       </a:t>
            </a:r>
            <a:r>
              <a:rPr lang="en-US" altLang="zh-CN" b="1">
                <a:solidFill>
                  <a:srgbClr val="C00000"/>
                </a:solidFill>
                <a:sym typeface="+mn-ea"/>
              </a:rPr>
              <a:t>z</a:t>
            </a:r>
            <a:r>
              <a:rPr lang="en-US" altLang="zh-CN">
                <a:sym typeface="+mn-ea"/>
              </a:rPr>
              <a:t>        // </a:t>
            </a:r>
            <a:r>
              <a:rPr lang="zh-CN" altLang="en-US">
                <a:sym typeface="+mn-ea"/>
              </a:rPr>
              <a:t>把</a:t>
            </a:r>
            <a:r>
              <a:rPr lang="en-US" altLang="zh-CN">
                <a:sym typeface="+mn-ea"/>
              </a:rPr>
              <a:t> z </a:t>
            </a:r>
            <a:r>
              <a:rPr lang="zh-CN" altLang="en-US">
                <a:sym typeface="+mn-ea"/>
              </a:rPr>
              <a:t>分量搬运到了</a:t>
            </a:r>
            <a:r>
              <a:rPr lang="en-US" altLang="zh-CN">
                <a:sym typeface="+mn-ea"/>
              </a:rPr>
              <a:t> w </a:t>
            </a:r>
            <a:r>
              <a:rPr lang="zh-CN" altLang="en-US">
                <a:sym typeface="+mn-ea"/>
              </a:rPr>
              <a:t>分量去！</a:t>
            </a:r>
            <a:endParaRPr lang="en-US" altLang="zh-CN">
              <a:sym typeface="+mn-ea"/>
            </a:endParaRPr>
          </a:p>
          <a:p>
            <a:r>
              <a:rPr lang="zh-CN" altLang="en-US">
                <a:sym typeface="+mn-ea"/>
              </a:rPr>
              <a:t>然后我们规定：所有绝对矢量，从四维齐次空间转回三维空间时，要额外除以他的</a:t>
            </a:r>
            <a:r>
              <a:rPr lang="en-US" altLang="zh-CN">
                <a:sym typeface="+mn-ea"/>
              </a:rPr>
              <a:t> w </a:t>
            </a:r>
            <a:r>
              <a:rPr lang="zh-CN" altLang="en-US">
                <a:sym typeface="+mn-ea"/>
              </a:rPr>
              <a:t>分量：</a:t>
            </a:r>
            <a:endParaRPr lang="zh-CN" altLang="en-US">
              <a:sym typeface="+mn-ea"/>
            </a:endParaRPr>
          </a:p>
          <a:p>
            <a:r>
              <a:rPr lang="en-US"/>
              <a:t>(x’ / w’, y / w’, z’ / w’)</a:t>
            </a:r>
            <a:endParaRPr lang="en-US"/>
          </a:p>
          <a:p>
            <a:r>
              <a:rPr lang="zh-CN" altLang="en-US"/>
              <a:t>而我们新的</a:t>
            </a:r>
            <a:r>
              <a:rPr lang="en-US" altLang="zh-CN"/>
              <a:t> w </a:t>
            </a:r>
            <a:r>
              <a:rPr lang="zh-CN" altLang="en-US"/>
              <a:t>分量由投影矩阵从</a:t>
            </a:r>
            <a:r>
              <a:rPr lang="en-US" altLang="zh-CN"/>
              <a:t> z </a:t>
            </a:r>
            <a:r>
              <a:rPr lang="zh-CN" altLang="en-US"/>
              <a:t>搬运而来，</a:t>
            </a:r>
            <a:r>
              <a:rPr lang="zh-CN" altLang="en-US">
                <a:sym typeface="+mn-ea"/>
              </a:rPr>
              <a:t>除以</a:t>
            </a:r>
            <a:r>
              <a:rPr lang="en-US" altLang="zh-CN">
                <a:sym typeface="+mn-ea"/>
              </a:rPr>
              <a:t> w </a:t>
            </a:r>
            <a:r>
              <a:rPr lang="zh-CN" altLang="en-US">
                <a:sym typeface="+mn-ea"/>
              </a:rPr>
              <a:t>就是除以原来的</a:t>
            </a:r>
            <a:r>
              <a:rPr lang="en-US" altLang="zh-CN">
                <a:sym typeface="+mn-ea"/>
              </a:rPr>
              <a:t> z</a:t>
            </a:r>
            <a:r>
              <a:rPr lang="zh-CN" altLang="en-US"/>
              <a:t>，从而就变成了：</a:t>
            </a:r>
            <a:endParaRPr lang="zh-CN" altLang="en-US"/>
          </a:p>
          <a:p>
            <a:r>
              <a:rPr lang="en-US" altLang="zh-CN"/>
              <a:t>(x / z, y / z, 0)</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投影变换的</a:t>
            </a:r>
            <a:r>
              <a:rPr lang="zh-CN"/>
              <a:t>实现</a:t>
            </a:r>
            <a:r>
              <a:rPr lang="en-US" altLang="zh-CN"/>
              <a:t> - </a:t>
            </a:r>
            <a:r>
              <a:rPr lang="zh-CN" altLang="en-US"/>
              <a:t>代码实例</a:t>
            </a:r>
            <a:endParaRPr lang="zh-CN" altLang="en-US"/>
          </a:p>
        </p:txBody>
      </p:sp>
      <p:sp>
        <p:nvSpPr>
          <p:cNvPr id="3" name="Content Placeholder 2"/>
          <p:cNvSpPr>
            <a:spLocks noGrp="1"/>
          </p:cNvSpPr>
          <p:nvPr>
            <p:ph idx="1"/>
          </p:nvPr>
        </p:nvSpPr>
        <p:spPr/>
        <p:txBody>
          <a:bodyPr/>
          <a:p>
            <a:r>
              <a:rPr lang="en-US" altLang="zh-CN">
                <a:solidFill>
                  <a:schemeClr val="accent3"/>
                </a:solidFill>
                <a:sym typeface="+mn-ea"/>
              </a:rPr>
              <a:t>// </a:t>
            </a:r>
            <a:r>
              <a:rPr lang="zh-CN" altLang="en-US">
                <a:solidFill>
                  <a:schemeClr val="accent3"/>
                </a:solidFill>
                <a:sym typeface="+mn-ea"/>
              </a:rPr>
              <a:t>应用于绝对矢量</a:t>
            </a:r>
            <a:endParaRPr lang="zh-CN" altLang="en-US">
              <a:solidFill>
                <a:schemeClr val="accent3"/>
              </a:solidFill>
              <a:sym typeface="+mn-ea"/>
            </a:endParaRPr>
          </a:p>
          <a:p>
            <a:r>
              <a:rPr lang="en-US">
                <a:sym typeface="+mn-ea"/>
              </a:rPr>
              <a:t>glm::vec4 temp4d_pos = v2c * glm::vec4(pos, 1);  </a:t>
            </a:r>
            <a:r>
              <a:rPr lang="en-US">
                <a:solidFill>
                  <a:schemeClr val="accent3"/>
                </a:solidFill>
                <a:sym typeface="+mn-ea"/>
              </a:rPr>
              <a:t>// </a:t>
            </a:r>
            <a:r>
              <a:rPr lang="zh-CN" altLang="en-US">
                <a:solidFill>
                  <a:schemeClr val="accent3"/>
                </a:solidFill>
                <a:sym typeface="+mn-ea"/>
              </a:rPr>
              <a:t>补上</a:t>
            </a:r>
            <a:r>
              <a:rPr lang="en-US" altLang="zh-CN">
                <a:solidFill>
                  <a:schemeClr val="accent3"/>
                </a:solidFill>
                <a:sym typeface="+mn-ea"/>
              </a:rPr>
              <a:t> </a:t>
            </a:r>
            <a:r>
              <a:rPr lang="en-US">
                <a:solidFill>
                  <a:schemeClr val="accent3"/>
                </a:solidFill>
                <a:sym typeface="+mn-ea"/>
              </a:rPr>
              <a:t>w=1 </a:t>
            </a:r>
            <a:r>
              <a:rPr lang="zh-CN" altLang="en-US">
                <a:solidFill>
                  <a:schemeClr val="accent3"/>
                </a:solidFill>
                <a:sym typeface="+mn-ea"/>
              </a:rPr>
              <a:t>成为齐次坐标（绝对）</a:t>
            </a:r>
            <a:endParaRPr lang="en-US">
              <a:sym typeface="+mn-ea"/>
            </a:endParaRPr>
          </a:p>
          <a:p>
            <a:r>
              <a:rPr lang="en-US">
                <a:sym typeface="+mn-ea"/>
              </a:rPr>
              <a:t>glm::vec3 new_pos = glm::vec3(</a:t>
            </a:r>
            <a:endParaRPr lang="en-US">
              <a:sym typeface="+mn-ea"/>
            </a:endParaRPr>
          </a:p>
          <a:p>
            <a:r>
              <a:rPr lang="en-US">
                <a:sym typeface="+mn-ea"/>
              </a:rPr>
              <a:t>  temp4d_pos.x / temp4d_pos.w,</a:t>
            </a:r>
            <a:endParaRPr lang="en-US">
              <a:sym typeface="+mn-ea"/>
            </a:endParaRPr>
          </a:p>
          <a:p>
            <a:r>
              <a:rPr lang="en-US">
                <a:sym typeface="+mn-ea"/>
              </a:rPr>
              <a:t>  temp4d_pos.y / temp4d_pos.w,</a:t>
            </a:r>
            <a:endParaRPr lang="en-US">
              <a:sym typeface="+mn-ea"/>
            </a:endParaRPr>
          </a:p>
          <a:p>
            <a:r>
              <a:rPr lang="en-US">
                <a:sym typeface="+mn-ea"/>
              </a:rPr>
              <a:t>  temp4d_pos.z / temp4d_pos.w);</a:t>
            </a:r>
            <a:endParaRPr lang="en-US" altLang="zh-CN">
              <a:solidFill>
                <a:schemeClr val="accent3"/>
              </a:solidFill>
              <a:sym typeface="+mn-ea"/>
            </a:endParaRPr>
          </a:p>
          <a:p>
            <a:endParaRPr lang="en-US"/>
          </a:p>
        </p:txBody>
      </p:sp>
      <p:pic>
        <p:nvPicPr>
          <p:cNvPr id="125" name="Picture 124"/>
          <p:cNvPicPr>
            <a:picLocks noChangeAspect="1"/>
          </p:cNvPicPr>
          <p:nvPr/>
        </p:nvPicPr>
        <p:blipFill>
          <a:blip r:embed="rId1"/>
          <a:stretch>
            <a:fillRect/>
          </a:stretch>
        </p:blipFill>
        <p:spPr>
          <a:xfrm>
            <a:off x="7854950" y="4149090"/>
            <a:ext cx="2000250" cy="2117725"/>
          </a:xfrm>
          <a:prstGeom prst="rect">
            <a:avLst/>
          </a:prstGeom>
        </p:spPr>
      </p:pic>
      <p:sp>
        <p:nvSpPr>
          <p:cNvPr id="126" name="Oval Callout 125"/>
          <p:cNvSpPr/>
          <p:nvPr/>
        </p:nvSpPr>
        <p:spPr>
          <a:xfrm>
            <a:off x="9471025" y="5486438"/>
            <a:ext cx="2181225" cy="869239"/>
          </a:xfrm>
          <a:prstGeom prst="wedgeEllipseCallout">
            <a:avLst>
              <a:gd name="adj1" fmla="val -52085"/>
              <a:gd name="adj2" fmla="val -4005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8</a:t>
            </a:r>
            <a:r>
              <a:rPr lang="zh-CN" altLang="en-US" sz="2000">
                <a:latin typeface="HYTangMeiRen 85W" panose="00020600040101010101" charset="-122"/>
                <a:ea typeface="HYTangMeiRen 85W" panose="00020600040101010101" charset="-122"/>
              </a:rPr>
              <a:t>得</a:t>
            </a:r>
            <a:r>
              <a:rPr lang="en-US" altLang="zh-CN" sz="2000">
                <a:latin typeface="HYTangMeiRen 85W" panose="00020600040101010101" charset="-122"/>
                <a:ea typeface="HYTangMeiRen 85W" panose="00020600040101010101" charset="-122"/>
              </a:rPr>
              <a:t>8</a:t>
            </a:r>
            <a:r>
              <a:rPr lang="zh-CN" altLang="en-US" sz="2000">
                <a:latin typeface="HYTangMeiRen 85W" panose="00020600040101010101" charset="-122"/>
                <a:ea typeface="HYTangMeiRen 85W" panose="00020600040101010101" charset="-122"/>
              </a:rPr>
              <a:t>说，</a:t>
            </a:r>
            <a:r>
              <a:rPr lang="zh-CN" sz="2000">
                <a:latin typeface="HYTangMeiRen 85W" panose="00020600040101010101" charset="-122"/>
                <a:ea typeface="HYTangMeiRen 85W" panose="00020600040101010101" charset="-122"/>
              </a:rPr>
              <a:t>升维大法好</a:t>
            </a:r>
            <a:endParaRPr lang="zh-CN" sz="2000" b="1">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anim calcmode="lin" valueType="num">
                                      <p:cBhvr>
                                        <p:cTn id="8" dur="1000" fill="hold"/>
                                        <p:tgtEl>
                                          <p:spTgt spid="125"/>
                                        </p:tgtEl>
                                        <p:attrNameLst>
                                          <p:attrName>ppt_x</p:attrName>
                                        </p:attrNameLst>
                                      </p:cBhvr>
                                      <p:tavLst>
                                        <p:tav tm="0">
                                          <p:val>
                                            <p:strVal val="#ppt_x"/>
                                          </p:val>
                                        </p:tav>
                                        <p:tav tm="100000">
                                          <p:val>
                                            <p:strVal val="#ppt_x"/>
                                          </p:val>
                                        </p:tav>
                                      </p:tavLst>
                                    </p:anim>
                                    <p:anim calcmode="lin" valueType="num">
                                      <p:cBhvr>
                                        <p:cTn id="9" dur="900" decel="100000" fill="hold"/>
                                        <p:tgtEl>
                                          <p:spTgt spid="12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300"/>
                                  </p:stCondLst>
                                  <p:childTnLst>
                                    <p:set>
                                      <p:cBhvr>
                                        <p:cTn id="13" dur="1" fill="hold">
                                          <p:stCondLst>
                                            <p:cond delay="0"/>
                                          </p:stCondLst>
                                        </p:cTn>
                                        <p:tgtEl>
                                          <p:spTgt spid="126"/>
                                        </p:tgtEl>
                                        <p:attrNameLst>
                                          <p:attrName>style.visibility</p:attrName>
                                        </p:attrNameLst>
                                      </p:cBhvr>
                                      <p:to>
                                        <p:strVal val="visible"/>
                                      </p:to>
                                    </p:set>
                                    <p:anim calcmode="lin" valueType="num">
                                      <p:cBhvr>
                                        <p:cTn id="14" dur="1000" fill="hold"/>
                                        <p:tgtEl>
                                          <p:spTgt spid="126"/>
                                        </p:tgtEl>
                                        <p:attrNameLst>
                                          <p:attrName>ppt_w</p:attrName>
                                        </p:attrNameLst>
                                      </p:cBhvr>
                                      <p:tavLst>
                                        <p:tav tm="0">
                                          <p:val>
                                            <p:strVal val="#ppt_w*0.70"/>
                                          </p:val>
                                        </p:tav>
                                        <p:tav tm="100000">
                                          <p:val>
                                            <p:strVal val="#ppt_w"/>
                                          </p:val>
                                        </p:tav>
                                      </p:tavLst>
                                    </p:anim>
                                    <p:anim calcmode="lin" valueType="num">
                                      <p:cBhvr>
                                        <p:cTn id="15" dur="1000" fill="hold"/>
                                        <p:tgtEl>
                                          <p:spTgt spid="126"/>
                                        </p:tgtEl>
                                        <p:attrNameLst>
                                          <p:attrName>ppt_h</p:attrName>
                                        </p:attrNameLst>
                                      </p:cBhvr>
                                      <p:tavLst>
                                        <p:tav tm="0">
                                          <p:val>
                                            <p:strVal val="#ppt_h"/>
                                          </p:val>
                                        </p:tav>
                                        <p:tav tm="100000">
                                          <p:val>
                                            <p:strVal val="#ppt_h"/>
                                          </p:val>
                                        </p:tav>
                                      </p:tavLst>
                                    </p:anim>
                                    <p:animEffect transition="in" filter="fade">
                                      <p:cBhvr>
                                        <p:cTn id="16"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矢量减法在图形学中的应用</a:t>
            </a:r>
            <a:r>
              <a:rPr lang="en-US" altLang="zh-CN"/>
              <a:t> - </a:t>
            </a:r>
            <a:r>
              <a:rPr lang="zh-CN" altLang="en-US">
                <a:sym typeface="+mn-ea"/>
              </a:rPr>
              <a:t>绝对位置矢量的差就是相对位置</a:t>
            </a:r>
            <a:endParaRPr lang="zh-CN" altLang="en-US"/>
          </a:p>
        </p:txBody>
      </p:sp>
      <p:sp>
        <p:nvSpPr>
          <p:cNvPr id="3" name="Content Placeholder 2"/>
          <p:cNvSpPr>
            <a:spLocks noGrp="1"/>
          </p:cNvSpPr>
          <p:nvPr>
            <p:ph idx="1"/>
          </p:nvPr>
        </p:nvSpPr>
        <p:spPr/>
        <p:txBody>
          <a:bodyPr/>
          <a:p>
            <a:r>
              <a:rPr lang="zh-CN" altLang="en-US"/>
              <a:t>如果已知两个点</a:t>
            </a:r>
            <a:r>
              <a:rPr lang="en-US" altLang="zh-CN"/>
              <a:t> A</a:t>
            </a:r>
            <a:r>
              <a:rPr lang="zh-CN" altLang="en-US"/>
              <a:t>、</a:t>
            </a:r>
            <a:r>
              <a:rPr lang="en-US" altLang="zh-CN"/>
              <a:t>B </a:t>
            </a:r>
            <a:r>
              <a:rPr lang="zh-CN" altLang="en-US"/>
              <a:t>的绝对位置矢量</a:t>
            </a:r>
            <a:r>
              <a:rPr lang="en-US" altLang="zh-CN"/>
              <a:t> </a:t>
            </a:r>
            <a:r>
              <a:rPr lang="en-US" altLang="zh-CN" b="1"/>
              <a:t>OA</a:t>
            </a:r>
            <a:r>
              <a:rPr lang="en-US" altLang="zh-CN"/>
              <a:t> </a:t>
            </a:r>
            <a:r>
              <a:rPr lang="zh-CN" altLang="en-US"/>
              <a:t>和</a:t>
            </a:r>
            <a:r>
              <a:rPr lang="en-US" altLang="zh-CN"/>
              <a:t> </a:t>
            </a:r>
            <a:r>
              <a:rPr lang="en-US" altLang="zh-CN" b="1"/>
              <a:t>OB</a:t>
            </a:r>
            <a:r>
              <a:rPr lang="zh-CN" altLang="en-US"/>
              <a:t>，那么可以用矢量减法，</a:t>
            </a:r>
            <a:r>
              <a:rPr lang="en-US" altLang="zh-CN" b="1"/>
              <a:t>OB</a:t>
            </a:r>
            <a:r>
              <a:rPr lang="en-US" altLang="zh-CN"/>
              <a:t> </a:t>
            </a:r>
            <a:r>
              <a:rPr lang="zh-CN" altLang="en-US"/>
              <a:t>减去</a:t>
            </a:r>
            <a:r>
              <a:rPr lang="en-US" altLang="zh-CN"/>
              <a:t> </a:t>
            </a:r>
            <a:r>
              <a:rPr lang="en-US" altLang="zh-CN" b="1"/>
              <a:t>OA</a:t>
            </a:r>
            <a:r>
              <a:rPr lang="zh-CN" altLang="en-US"/>
              <a:t>，得到相对位置矢量</a:t>
            </a:r>
            <a:r>
              <a:rPr lang="en-US" altLang="zh-CN"/>
              <a:t> </a:t>
            </a:r>
            <a:r>
              <a:rPr lang="en-US" altLang="zh-CN" b="1"/>
              <a:t>AB</a:t>
            </a:r>
            <a:r>
              <a:rPr lang="zh-CN" altLang="en-US"/>
              <a:t>。</a:t>
            </a:r>
            <a:endParaRPr lang="zh-CN" altLang="en-US"/>
          </a:p>
        </p:txBody>
      </p:sp>
      <p:cxnSp>
        <p:nvCxnSpPr>
          <p:cNvPr id="4" name="Straight Arrow Connector 3"/>
          <p:cNvCxnSpPr/>
          <p:nvPr/>
        </p:nvCxnSpPr>
        <p:spPr>
          <a:xfrm flipV="1">
            <a:off x="3361690" y="3105785"/>
            <a:ext cx="706755" cy="75120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3371850" y="3836670"/>
            <a:ext cx="421640" cy="109410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3036570" y="3681730"/>
            <a:ext cx="335280" cy="368300"/>
          </a:xfrm>
          <a:prstGeom prst="rect">
            <a:avLst/>
          </a:prstGeom>
          <a:noFill/>
        </p:spPr>
        <p:txBody>
          <a:bodyPr wrap="none" rtlCol="0">
            <a:spAutoFit/>
          </a:bodyPr>
          <a:p>
            <a:r>
              <a:rPr lang="en-US"/>
              <a:t>A</a:t>
            </a:r>
            <a:endParaRPr lang="en-US"/>
          </a:p>
        </p:txBody>
      </p:sp>
      <p:cxnSp>
        <p:nvCxnSpPr>
          <p:cNvPr id="9" name="Straight Arrow Connector 8"/>
          <p:cNvCxnSpPr/>
          <p:nvPr/>
        </p:nvCxnSpPr>
        <p:spPr>
          <a:xfrm flipV="1">
            <a:off x="3790950" y="3112770"/>
            <a:ext cx="259080" cy="18135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3984625" y="2737485"/>
            <a:ext cx="335280" cy="368300"/>
          </a:xfrm>
          <a:prstGeom prst="rect">
            <a:avLst/>
          </a:prstGeom>
          <a:noFill/>
        </p:spPr>
        <p:txBody>
          <a:bodyPr wrap="none" rtlCol="0">
            <a:spAutoFit/>
          </a:bodyPr>
          <a:p>
            <a:r>
              <a:rPr lang="en-US"/>
              <a:t>B</a:t>
            </a:r>
            <a:endParaRPr lang="en-US"/>
          </a:p>
        </p:txBody>
      </p:sp>
      <p:sp>
        <p:nvSpPr>
          <p:cNvPr id="11" name="Text Box 10"/>
          <p:cNvSpPr txBox="1"/>
          <p:nvPr/>
        </p:nvSpPr>
        <p:spPr>
          <a:xfrm>
            <a:off x="3623945" y="4933315"/>
            <a:ext cx="360680" cy="368300"/>
          </a:xfrm>
          <a:prstGeom prst="rect">
            <a:avLst/>
          </a:prstGeom>
          <a:noFill/>
        </p:spPr>
        <p:txBody>
          <a:bodyPr wrap="none" rtlCol="0">
            <a:spAutoFit/>
          </a:bodyPr>
          <a:p>
            <a:r>
              <a:rPr lang="en-US"/>
              <a:t>O</a:t>
            </a:r>
            <a:endParaRPr lang="en-US"/>
          </a:p>
        </p:txBody>
      </p:sp>
      <p:sp>
        <p:nvSpPr>
          <p:cNvPr id="12" name="Oval Callout 11"/>
          <p:cNvSpPr/>
          <p:nvPr/>
        </p:nvSpPr>
        <p:spPr>
          <a:xfrm>
            <a:off x="4793615" y="3784407"/>
            <a:ext cx="2455545" cy="434726"/>
          </a:xfrm>
          <a:prstGeom prst="wedgeEllipseCallout">
            <a:avLst>
              <a:gd name="adj1" fmla="val -71115"/>
              <a:gd name="adj2" fmla="val -1722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AB = OB - OA</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strVal val="#ppt_w*0.70"/>
                                          </p:val>
                                        </p:tav>
                                        <p:tav tm="100000">
                                          <p:val>
                                            <p:strVal val="#ppt_w"/>
                                          </p:val>
                                        </p:tav>
                                      </p:tavLst>
                                    </p:anim>
                                    <p:anim calcmode="lin" valueType="num">
                                      <p:cBhvr>
                                        <p:cTn id="12" dur="1000" fill="hold"/>
                                        <p:tgtEl>
                                          <p:spTgt spid="12"/>
                                        </p:tgtEl>
                                        <p:attrNameLst>
                                          <p:attrName>ppt_h</p:attrName>
                                        </p:attrNameLst>
                                      </p:cBhvr>
                                      <p:tavLst>
                                        <p:tav tm="0">
                                          <p:val>
                                            <p:strVal val="#ppt_h"/>
                                          </p:val>
                                        </p:tav>
                                        <p:tav tm="100000">
                                          <p:val>
                                            <p:strVal val="#ppt_h"/>
                                          </p:val>
                                        </p:tav>
                                      </p:tavLst>
                                    </p:anim>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摄像机矩阵？逆变还是协变？</a:t>
            </a:r>
            <a:endParaRPr lang="zh-CN" altLang="en-US"/>
          </a:p>
        </p:txBody>
      </p:sp>
      <p:sp>
        <p:nvSpPr>
          <p:cNvPr id="3" name="Content Placeholder 2"/>
          <p:cNvSpPr>
            <a:spLocks noGrp="1"/>
          </p:cNvSpPr>
          <p:nvPr>
            <p:ph idx="1"/>
          </p:nvPr>
        </p:nvSpPr>
        <p:spPr/>
        <p:txBody>
          <a:bodyPr/>
          <a:p>
            <a:r>
              <a:rPr lang="en-US"/>
              <a:t>Model - L2W</a:t>
            </a:r>
            <a:endParaRPr lang="en-US"/>
          </a:p>
          <a:p>
            <a:r>
              <a:rPr lang="en-US"/>
              <a:t>View - W2V</a:t>
            </a:r>
            <a:endParaRPr lang="en-US"/>
          </a:p>
          <a:p>
            <a:r>
              <a:rPr lang="en-US"/>
              <a:t>Projection - V2C</a:t>
            </a:r>
            <a:endParaRPr lang="en-US"/>
          </a:p>
          <a:p>
            <a:r>
              <a:rPr lang="zh-CN" altLang="en-US"/>
              <a:t>应用顺序：</a:t>
            </a:r>
            <a:r>
              <a:rPr lang="en-US" altLang="zh-CN"/>
              <a:t>MVP</a:t>
            </a:r>
            <a:endParaRPr lang="en-US" altLang="zh-CN"/>
          </a:p>
          <a:p>
            <a:r>
              <a:rPr lang="zh-CN" altLang="en-US"/>
              <a:t>书写顺序：</a:t>
            </a:r>
            <a:r>
              <a:rPr lang="en-US" altLang="zh-CN"/>
              <a:t>P*V*M</a:t>
            </a:r>
            <a:endParaRPr lang="en-US" altLang="zh-CN"/>
          </a:p>
          <a:p>
            <a:r>
              <a:rPr lang="en-US" altLang="zh-CN"/>
              <a:t>View </a:t>
            </a:r>
            <a:r>
              <a:rPr lang="zh-CN" altLang="en-US"/>
              <a:t>是摄像机</a:t>
            </a:r>
            <a:r>
              <a:rPr lang="en-US" altLang="zh-CN"/>
              <a:t> Model </a:t>
            </a:r>
            <a:r>
              <a:rPr lang="zh-CN" altLang="en-US"/>
              <a:t>的逆。</a:t>
            </a:r>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4" name="Text Box 3"/>
          <p:cNvSpPr txBox="1"/>
          <p:nvPr/>
        </p:nvSpPr>
        <p:spPr>
          <a:xfrm>
            <a:off x="1940560" y="3075940"/>
            <a:ext cx="8310880" cy="70675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第四章：三维空间中的旋转表示方法</a:t>
            </a:r>
            <a:endParaRPr lang="zh-CN" altLang="en-US" sz="4000">
              <a:latin typeface="HYXuanSong 75S" panose="00020600040101010101" charset="-122"/>
              <a:ea typeface="HYXuanSong 75S" panose="0002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500"/>
                                  </p:stCondLst>
                                  <p:childTnLst>
                                    <p:set>
                                      <p:cBhvr>
                                        <p:cTn id="6" dur="1000"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三维旋转的表示法：欧拉角</a:t>
            </a:r>
            <a:endParaRPr lang="zh-CN" altLang="en-US"/>
          </a:p>
        </p:txBody>
      </p:sp>
      <p:sp>
        <p:nvSpPr>
          <p:cNvPr id="3" name="Content Placeholder 2"/>
          <p:cNvSpPr>
            <a:spLocks noGrp="1"/>
          </p:cNvSpPr>
          <p:nvPr>
            <p:ph idx="1"/>
          </p:nvPr>
        </p:nvSpPr>
        <p:spPr/>
        <p:txBody>
          <a:bodyPr/>
          <a:p>
            <a:endParaRPr lang="en-US"/>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1680799304508"/>
          <p:cNvPicPr>
            <a:picLocks noChangeAspect="1"/>
          </p:cNvPicPr>
          <p:nvPr/>
        </p:nvPicPr>
        <p:blipFill>
          <a:blip r:embed="rId1"/>
          <a:stretch>
            <a:fillRect/>
          </a:stretch>
        </p:blipFill>
        <p:spPr>
          <a:xfrm>
            <a:off x="-203200" y="20955"/>
            <a:ext cx="12574270" cy="6830695"/>
          </a:xfrm>
          <a:prstGeom prst="rect">
            <a:avLst/>
          </a:prstGeom>
        </p:spPr>
      </p:pic>
      <p:sp>
        <p:nvSpPr>
          <p:cNvPr id="8" name="Oval Callout 7"/>
          <p:cNvSpPr/>
          <p:nvPr/>
        </p:nvSpPr>
        <p:spPr>
          <a:xfrm>
            <a:off x="1562735" y="1330094"/>
            <a:ext cx="2249170" cy="1044403"/>
          </a:xfrm>
          <a:prstGeom prst="wedgeEllipseCallout">
            <a:avLst>
              <a:gd name="adj1" fmla="val 27159"/>
              <a:gd name="adj2" fmla="val 8764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现在可以和我贴贴了</a:t>
            </a:r>
            <a:r>
              <a:rPr lang="en-US" altLang="zh-CN" sz="2400">
                <a:latin typeface="HYTangMeiRen 85W" panose="00020600040101010101" charset="-122"/>
                <a:ea typeface="HYTangMeiRen 85W" panose="00020600040101010101" charset="-122"/>
              </a:rPr>
              <a:t>8</a:t>
            </a:r>
            <a:endParaRPr lang="en-US" altLang="zh-CN" sz="2400">
              <a:latin typeface="HYTangMeiRen 85W" panose="00020600040101010101" charset="-122"/>
              <a:ea typeface="HYTangMeiRen 85W" panose="00020600040101010101" charset="-122"/>
            </a:endParaRPr>
          </a:p>
        </p:txBody>
      </p:sp>
      <p:sp>
        <p:nvSpPr>
          <p:cNvPr id="3" name="Oval Callout 2"/>
          <p:cNvSpPr/>
          <p:nvPr/>
        </p:nvSpPr>
        <p:spPr>
          <a:xfrm>
            <a:off x="8322310" y="1583704"/>
            <a:ext cx="2552065" cy="1043277"/>
          </a:xfrm>
          <a:prstGeom prst="wedgeEllipseCallout">
            <a:avLst>
              <a:gd name="adj1" fmla="val -30542"/>
              <a:gd name="adj2" fmla="val 6944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不行，他还有布置作业</a:t>
            </a:r>
            <a:endParaRPr lang="en-US" altLang="zh-CN" sz="2400">
              <a:latin typeface="HYTangMeiRen 85W" panose="00020600040101010101" charset="-122"/>
              <a:ea typeface="HYTangMeiRen 85W" panose="00020600040101010101" charset="-122"/>
            </a:endParaRPr>
          </a:p>
        </p:txBody>
      </p:sp>
      <p:sp>
        <p:nvSpPr>
          <p:cNvPr id="10" name="Rounded Rectangle 9"/>
          <p:cNvSpPr/>
          <p:nvPr/>
        </p:nvSpPr>
        <p:spPr>
          <a:xfrm>
            <a:off x="4568190" y="3130550"/>
            <a:ext cx="1814195" cy="2693035"/>
          </a:xfrm>
          <a:prstGeom prst="roundRect">
            <a:avLst/>
          </a:prstGeom>
          <a:solidFill>
            <a:schemeClr val="bg1">
              <a:lumMod val="50000"/>
            </a:schemeClr>
          </a:solidFill>
          <a:ln>
            <a:solidFill>
              <a:schemeClr val="bg1">
                <a:lumMod val="50000"/>
              </a:schemeClr>
            </a:solidFill>
          </a:ln>
          <a:effectLst>
            <a:glow rad="533400">
              <a:schemeClr val="bg1">
                <a:alpha val="37000"/>
              </a:schemeClr>
            </a:glow>
            <a:softEdge rad="635000"/>
          </a:effectLst>
          <a:scene3d>
            <a:camera prst="isometricLeftDown">
              <a:rot lat="1200000" lon="2400000" rev="0"/>
            </a:camera>
            <a:lightRig rig="threePt" dir="t">
              <a:rot lat="0" lon="0" rev="3600000"/>
            </a:lightRig>
          </a:scene3d>
          <a:sp3d extrusionH="317500">
            <a:extrusionClr>
              <a:schemeClr val="bg1">
                <a:lumMod val="8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小彭老师作业</a:t>
            </a:r>
            <a:endParaRPr lang="en-US" altLang="zh-CN" sz="2800">
              <a:latin typeface="HYTangMeiRen 85W" panose="00020600040101010101" charset="-122"/>
              <a:ea typeface="HYTangMeiRen 85W" panose="00020600040101010101" charset="-122"/>
            </a:endParaRPr>
          </a:p>
        </p:txBody>
      </p:sp>
      <p:sp>
        <p:nvSpPr>
          <p:cNvPr id="4" name="Text Box 3"/>
          <p:cNvSpPr txBox="1"/>
          <p:nvPr/>
        </p:nvSpPr>
        <p:spPr>
          <a:xfrm>
            <a:off x="4226560" y="3075305"/>
            <a:ext cx="3738880" cy="70675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布置回家作业！</a:t>
            </a:r>
            <a:endParaRPr lang="zh-CN" altLang="en-US" sz="4000">
              <a:latin typeface="HYXuanSong 75S" panose="00020600040101010101" charset="-122"/>
              <a:ea typeface="HYXuanSong 75S"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400">
        <p:cover dir="d"/>
      </p:transition>
    </mc:Choice>
    <mc:Fallback>
      <p:transition>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400"/>
                            </p:stCondLst>
                            <p:childTnLst>
                              <p:par>
                                <p:cTn id="11" presetID="55" presetClass="entr" presetSubtype="0" fill="hold" grpId="0" nodeType="afterEffect">
                                  <p:stCondLst>
                                    <p:cond delay="16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par>
                          <p:cTn id="16" fill="hold">
                            <p:stCondLst>
                              <p:cond delay="4000"/>
                            </p:stCondLst>
                            <p:childTnLst>
                              <p:par>
                                <p:cTn id="17" presetID="7" presetClass="entr" presetSubtype="4" fill="hold" grpId="0" nodeType="afterEffect">
                                  <p:stCondLst>
                                    <p:cond delay="900"/>
                                  </p:stCondLst>
                                  <p:childTnLst>
                                    <p:set>
                                      <p:cBhvr>
                                        <p:cTn id="18" dur="1000"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fmla="">
                                          <p:val>
                                            <p:strVal val="#ppt_x"/>
                                          </p:val>
                                        </p:tav>
                                        <p:tav tm="100000" fmla="">
                                          <p:val>
                                            <p:strVal val="#ppt_x"/>
                                          </p:val>
                                        </p:tav>
                                      </p:tavLst>
                                    </p:anim>
                                    <p:anim calcmode="lin" valueType="num">
                                      <p:cBhvr additive="base">
                                        <p:cTn id="20" dur="1000" fill="hold"/>
                                        <p:tgtEl>
                                          <p:spTgt spid="10"/>
                                        </p:tgtEl>
                                        <p:attrNameLst>
                                          <p:attrName>ppt_y</p:attrName>
                                        </p:attrNameLst>
                                      </p:cBhvr>
                                      <p:tavLst>
                                        <p:tav tm="0" fmla="">
                                          <p:val>
                                            <p:strVal val="1+#ppt_h/2"/>
                                          </p:val>
                                        </p:tav>
                                        <p:tav tm="100000" fmla="">
                                          <p:val>
                                            <p:strVal val="#ppt_y"/>
                                          </p:val>
                                        </p:tav>
                                      </p:tavLst>
                                    </p:anim>
                                  </p:childTnLst>
                                </p:cTn>
                              </p:par>
                            </p:childTnLst>
                          </p:cTn>
                        </p:par>
                        <p:par>
                          <p:cTn id="21" fill="hold">
                            <p:stCondLst>
                              <p:cond delay="5900"/>
                            </p:stCondLst>
                            <p:childTnLst>
                              <p:par>
                                <p:cTn id="22" presetID="53" presetClass="entr" presetSubtype="16" fill="hold" grpId="0" nodeType="afterEffect">
                                  <p:stCondLst>
                                    <p:cond delay="1500"/>
                                  </p:stCondLst>
                                  <p:childTnLst>
                                    <p:set>
                                      <p:cBhvr>
                                        <p:cTn id="23" dur="1000" fill="hold">
                                          <p:stCondLst>
                                            <p:cond delay="0"/>
                                          </p:stCondLst>
                                        </p:cTn>
                                        <p:tgtEl>
                                          <p:spTgt spid="4"/>
                                        </p:tgtEl>
                                        <p:attrNameLst>
                                          <p:attrName>style.visibility</p:attrName>
                                        </p:attrNameLst>
                                      </p:cBhvr>
                                      <p:to>
                                        <p:strVal val="visible"/>
                                      </p:to>
                                    </p:set>
                                    <p:anim calcmode="lin" valueType="num">
                                      <p:cBhvr>
                                        <p:cTn id="24" dur="1000" fill="hold"/>
                                        <p:tgtEl>
                                          <p:spTgt spid="4"/>
                                        </p:tgtEl>
                                        <p:attrNameLst>
                                          <p:attrName>ppt_w</p:attrName>
                                        </p:attrNameLst>
                                      </p:cBhvr>
                                      <p:tavLst>
                                        <p:tav tm="0">
                                          <p:val>
                                            <p:fltVal val="0"/>
                                          </p:val>
                                        </p:tav>
                                        <p:tav tm="100000">
                                          <p:val>
                                            <p:strVal val="#ppt_w"/>
                                          </p:val>
                                        </p:tav>
                                      </p:tavLst>
                                    </p:anim>
                                    <p:anim calcmode="lin" valueType="num">
                                      <p:cBhvr>
                                        <p:cTn id="25" dur="1000" fill="hold"/>
                                        <p:tgtEl>
                                          <p:spTgt spid="4"/>
                                        </p:tgtEl>
                                        <p:attrNameLst>
                                          <p:attrName>ppt_h</p:attrName>
                                        </p:attrNameLst>
                                      </p:cBhvr>
                                      <p:tavLst>
                                        <p:tav tm="0">
                                          <p:val>
                                            <p:fltVal val="0"/>
                                          </p:val>
                                        </p:tav>
                                        <p:tav tm="100000">
                                          <p:val>
                                            <p:strVal val="#ppt_h"/>
                                          </p:val>
                                        </p:tav>
                                      </p:tavLst>
                                    </p:anim>
                                    <p:animEffect transition="in" filter="fade">
                                      <p:cBhvr>
                                        <p:cTn id="2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 grpId="0" bldLvl="0" animBg="1"/>
      <p:bldP spid="10" grpId="0" bldLvl="0" animBg="1"/>
      <p:bldP spid="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矢量加法在图形学中的应用</a:t>
            </a:r>
            <a:r>
              <a:rPr lang="en-US" altLang="zh-CN"/>
              <a:t> - </a:t>
            </a:r>
            <a:r>
              <a:rPr lang="zh-CN" altLang="en-US">
                <a:sym typeface="+mn-ea"/>
              </a:rPr>
              <a:t>绝对位置加相对位置等于绝对位置</a:t>
            </a:r>
            <a:endParaRPr lang="zh-CN" altLang="en-US"/>
          </a:p>
        </p:txBody>
      </p:sp>
      <p:sp>
        <p:nvSpPr>
          <p:cNvPr id="3" name="Content Placeholder 2"/>
          <p:cNvSpPr>
            <a:spLocks noGrp="1"/>
          </p:cNvSpPr>
          <p:nvPr>
            <p:ph idx="1"/>
          </p:nvPr>
        </p:nvSpPr>
        <p:spPr/>
        <p:txBody>
          <a:bodyPr/>
          <a:p>
            <a:r>
              <a:rPr lang="zh-CN" altLang="en-US"/>
              <a:t>同理，如果已知点</a:t>
            </a:r>
            <a:r>
              <a:rPr lang="en-US" altLang="zh-CN"/>
              <a:t> A </a:t>
            </a:r>
            <a:r>
              <a:rPr lang="zh-CN" altLang="en-US"/>
              <a:t>的绝对位置矢量</a:t>
            </a:r>
            <a:r>
              <a:rPr lang="en-US" altLang="zh-CN"/>
              <a:t> </a:t>
            </a:r>
            <a:r>
              <a:rPr lang="en-US" altLang="zh-CN" b="1"/>
              <a:t>OA</a:t>
            </a:r>
            <a:r>
              <a:rPr lang="en-US" altLang="zh-CN"/>
              <a:t> </a:t>
            </a:r>
            <a:r>
              <a:rPr lang="zh-CN" altLang="en-US"/>
              <a:t>和</a:t>
            </a:r>
            <a:r>
              <a:rPr lang="en-US" altLang="zh-CN"/>
              <a:t> A</a:t>
            </a:r>
            <a:r>
              <a:rPr lang="zh-CN" altLang="en-US"/>
              <a:t>、</a:t>
            </a:r>
            <a:r>
              <a:rPr lang="en-US" altLang="zh-CN"/>
              <a:t>B </a:t>
            </a:r>
            <a:r>
              <a:rPr lang="zh-CN" altLang="en-US"/>
              <a:t>两点间的相对位置矢量</a:t>
            </a:r>
            <a:r>
              <a:rPr lang="en-US" altLang="zh-CN"/>
              <a:t> </a:t>
            </a:r>
            <a:r>
              <a:rPr lang="en-US" altLang="zh-CN" b="1"/>
              <a:t>AB</a:t>
            </a:r>
            <a:r>
              <a:rPr lang="zh-CN" altLang="en-US"/>
              <a:t>，那么可以用矢量加法，</a:t>
            </a:r>
            <a:r>
              <a:rPr lang="en-US" altLang="zh-CN" b="1"/>
              <a:t>OA</a:t>
            </a:r>
            <a:r>
              <a:rPr lang="en-US" altLang="zh-CN"/>
              <a:t> </a:t>
            </a:r>
            <a:r>
              <a:rPr lang="zh-CN" altLang="en-US"/>
              <a:t>加上</a:t>
            </a:r>
            <a:r>
              <a:rPr lang="en-US" altLang="zh-CN"/>
              <a:t> </a:t>
            </a:r>
            <a:r>
              <a:rPr lang="en-US" altLang="zh-CN" b="1"/>
              <a:t>AB</a:t>
            </a:r>
            <a:r>
              <a:rPr lang="zh-CN" altLang="en-US"/>
              <a:t>，得到</a:t>
            </a:r>
            <a:r>
              <a:rPr lang="en-US" altLang="zh-CN"/>
              <a:t> B </a:t>
            </a:r>
            <a:r>
              <a:rPr lang="zh-CN" altLang="en-US"/>
              <a:t>的绝对位置矢量</a:t>
            </a:r>
            <a:r>
              <a:rPr lang="en-US" altLang="zh-CN"/>
              <a:t> </a:t>
            </a:r>
            <a:r>
              <a:rPr lang="en-US" altLang="zh-CN" b="1"/>
              <a:t>OB</a:t>
            </a:r>
            <a:r>
              <a:rPr lang="zh-CN" altLang="en-US"/>
              <a:t>。</a:t>
            </a:r>
            <a:endParaRPr lang="zh-CN" altLang="en-US"/>
          </a:p>
        </p:txBody>
      </p:sp>
      <p:cxnSp>
        <p:nvCxnSpPr>
          <p:cNvPr id="4" name="Straight Arrow Connector 3"/>
          <p:cNvCxnSpPr/>
          <p:nvPr/>
        </p:nvCxnSpPr>
        <p:spPr>
          <a:xfrm flipV="1">
            <a:off x="3361690" y="3105785"/>
            <a:ext cx="706755" cy="75120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3371850" y="3836670"/>
            <a:ext cx="421640" cy="109410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3036570" y="3681730"/>
            <a:ext cx="335280" cy="368300"/>
          </a:xfrm>
          <a:prstGeom prst="rect">
            <a:avLst/>
          </a:prstGeom>
          <a:noFill/>
        </p:spPr>
        <p:txBody>
          <a:bodyPr wrap="none" rtlCol="0">
            <a:spAutoFit/>
          </a:bodyPr>
          <a:p>
            <a:r>
              <a:rPr lang="en-US"/>
              <a:t>A</a:t>
            </a:r>
            <a:endParaRPr lang="en-US"/>
          </a:p>
        </p:txBody>
      </p:sp>
      <p:cxnSp>
        <p:nvCxnSpPr>
          <p:cNvPr id="9" name="Straight Arrow Connector 8"/>
          <p:cNvCxnSpPr/>
          <p:nvPr/>
        </p:nvCxnSpPr>
        <p:spPr>
          <a:xfrm flipV="1">
            <a:off x="3790950" y="3112770"/>
            <a:ext cx="259080" cy="18135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3984625" y="2737485"/>
            <a:ext cx="335280" cy="368300"/>
          </a:xfrm>
          <a:prstGeom prst="rect">
            <a:avLst/>
          </a:prstGeom>
          <a:noFill/>
        </p:spPr>
        <p:txBody>
          <a:bodyPr wrap="none" rtlCol="0">
            <a:spAutoFit/>
          </a:bodyPr>
          <a:p>
            <a:r>
              <a:rPr lang="en-US"/>
              <a:t>B</a:t>
            </a:r>
            <a:endParaRPr lang="en-US"/>
          </a:p>
        </p:txBody>
      </p:sp>
      <p:sp>
        <p:nvSpPr>
          <p:cNvPr id="11" name="Text Box 10"/>
          <p:cNvSpPr txBox="1"/>
          <p:nvPr/>
        </p:nvSpPr>
        <p:spPr>
          <a:xfrm>
            <a:off x="3623945" y="4933315"/>
            <a:ext cx="360680" cy="368300"/>
          </a:xfrm>
          <a:prstGeom prst="rect">
            <a:avLst/>
          </a:prstGeom>
          <a:noFill/>
        </p:spPr>
        <p:txBody>
          <a:bodyPr wrap="none" rtlCol="0">
            <a:spAutoFit/>
          </a:bodyPr>
          <a:p>
            <a:r>
              <a:rPr lang="en-US"/>
              <a:t>O</a:t>
            </a:r>
            <a:endParaRPr lang="en-US"/>
          </a:p>
        </p:txBody>
      </p:sp>
      <p:sp>
        <p:nvSpPr>
          <p:cNvPr id="12" name="Oval Callout 11"/>
          <p:cNvSpPr/>
          <p:nvPr/>
        </p:nvSpPr>
        <p:spPr>
          <a:xfrm>
            <a:off x="4793615" y="3784448"/>
            <a:ext cx="2455545" cy="434644"/>
          </a:xfrm>
          <a:prstGeom prst="wedgeEllipseCallout">
            <a:avLst>
              <a:gd name="adj1" fmla="val -71115"/>
              <a:gd name="adj2" fmla="val -1722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OB = OA + AB</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strVal val="#ppt_w*0.70"/>
                                          </p:val>
                                        </p:tav>
                                        <p:tav tm="100000">
                                          <p:val>
                                            <p:strVal val="#ppt_w"/>
                                          </p:val>
                                        </p:tav>
                                      </p:tavLst>
                                    </p:anim>
                                    <p:anim calcmode="lin" valueType="num">
                                      <p:cBhvr>
                                        <p:cTn id="12" dur="1000" fill="hold"/>
                                        <p:tgtEl>
                                          <p:spTgt spid="12"/>
                                        </p:tgtEl>
                                        <p:attrNameLst>
                                          <p:attrName>ppt_h</p:attrName>
                                        </p:attrNameLst>
                                      </p:cBhvr>
                                      <p:tavLst>
                                        <p:tav tm="0">
                                          <p:val>
                                            <p:strVal val="#ppt_h"/>
                                          </p:val>
                                        </p:tav>
                                        <p:tav tm="100000">
                                          <p:val>
                                            <p:strVal val="#ppt_h"/>
                                          </p:val>
                                        </p:tav>
                                      </p:tavLst>
                                    </p:anim>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矢量与标量的乘法</a:t>
            </a:r>
            <a:endParaRPr lang="en-US"/>
          </a:p>
        </p:txBody>
      </p:sp>
      <p:sp>
        <p:nvSpPr>
          <p:cNvPr id="3" name="Content Placeholder 2"/>
          <p:cNvSpPr>
            <a:spLocks noGrp="1"/>
          </p:cNvSpPr>
          <p:nvPr>
            <p:ph idx="1"/>
          </p:nvPr>
        </p:nvSpPr>
        <p:spPr>
          <a:xfrm>
            <a:off x="647700" y="1477010"/>
            <a:ext cx="10515600" cy="4351338"/>
          </a:xfrm>
        </p:spPr>
        <p:txBody>
          <a:bodyPr/>
          <a:p>
            <a:r>
              <a:rPr lang="zh-CN" altLang="en-US">
                <a:sym typeface="+mn-ea"/>
              </a:rPr>
              <a:t>矢量与标量相乘，就是方向不变，长度放大（或缩小）标量那么多倍。</a:t>
            </a:r>
            <a:endParaRPr lang="zh-CN" altLang="en-US">
              <a:sym typeface="+mn-ea"/>
            </a:endParaRPr>
          </a:p>
          <a:p>
            <a:r>
              <a:rPr lang="zh-CN" altLang="en-US">
                <a:sym typeface="+mn-ea"/>
              </a:rPr>
              <a:t>例如图中蓝色的矢量</a:t>
            </a:r>
            <a:r>
              <a:rPr lang="en-US" altLang="zh-CN">
                <a:sym typeface="+mn-ea"/>
              </a:rPr>
              <a:t> v </a:t>
            </a:r>
            <a:r>
              <a:rPr lang="zh-CN" altLang="en-US">
                <a:sym typeface="+mn-ea"/>
              </a:rPr>
              <a:t>乘以</a:t>
            </a:r>
            <a:r>
              <a:rPr lang="en-US" altLang="zh-CN">
                <a:sym typeface="+mn-ea"/>
              </a:rPr>
              <a:t> 2</a:t>
            </a:r>
            <a:r>
              <a:rPr lang="zh-CN" altLang="en-US">
                <a:sym typeface="+mn-ea"/>
              </a:rPr>
              <a:t>，写作</a:t>
            </a:r>
            <a:r>
              <a:rPr lang="en-US" altLang="zh-CN">
                <a:sym typeface="+mn-ea"/>
              </a:rPr>
              <a:t> 2v</a:t>
            </a:r>
            <a:r>
              <a:rPr lang="zh-CN" altLang="en-US">
                <a:sym typeface="+mn-ea"/>
              </a:rPr>
              <a:t>，放大</a:t>
            </a:r>
            <a:r>
              <a:rPr lang="en-US" altLang="zh-CN">
                <a:sym typeface="+mn-ea"/>
              </a:rPr>
              <a:t> 2 </a:t>
            </a:r>
            <a:r>
              <a:rPr lang="zh-CN" altLang="en-US">
                <a:sym typeface="+mn-ea"/>
              </a:rPr>
              <a:t>倍，比他的邻家绿矢量长了，他很高兴。</a:t>
            </a:r>
            <a:endParaRPr lang="zh-CN" altLang="en-US">
              <a:sym typeface="+mn-ea"/>
            </a:endParaRPr>
          </a:p>
        </p:txBody>
      </p:sp>
      <p:sp>
        <p:nvSpPr>
          <p:cNvPr id="4" name="Text Box 3"/>
          <p:cNvSpPr txBox="1"/>
          <p:nvPr/>
        </p:nvSpPr>
        <p:spPr>
          <a:xfrm>
            <a:off x="1611630" y="6551295"/>
            <a:ext cx="10580370" cy="306705"/>
          </a:xfrm>
          <a:prstGeom prst="rect">
            <a:avLst/>
          </a:prstGeom>
          <a:noFill/>
        </p:spPr>
        <p:txBody>
          <a:bodyPr wrap="none" rtlCol="0" anchor="t">
            <a:spAutoFit/>
          </a:bodyPr>
          <a:p>
            <a:pPr algn="l"/>
            <a:r>
              <a:rPr lang="en-US" sz="1400"/>
              <a:t>https://zh.wikipedia.org/zh-hans/%E5%90%91%E9%87%8F#%E5%8A%A0%E6%B3%95%E4%B8%8E%E5%87%8F%E6%B3%95</a:t>
            </a:r>
            <a:endParaRPr lang="en-US" sz="1400"/>
          </a:p>
        </p:txBody>
      </p:sp>
      <p:grpSp>
        <p:nvGrpSpPr>
          <p:cNvPr id="23" name="Group 22"/>
          <p:cNvGrpSpPr/>
          <p:nvPr/>
        </p:nvGrpSpPr>
        <p:grpSpPr>
          <a:xfrm>
            <a:off x="5836285" y="239903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4" name="Oval Callout 13"/>
          <p:cNvSpPr/>
          <p:nvPr/>
        </p:nvSpPr>
        <p:spPr>
          <a:xfrm>
            <a:off x="6052185" y="4887830"/>
            <a:ext cx="3200400" cy="1305726"/>
          </a:xfrm>
          <a:prstGeom prst="wedgeEllipseCallout">
            <a:avLst>
              <a:gd name="adj1" fmla="val -58085"/>
              <a:gd name="adj2" fmla="val -496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捂系攀比心发作滴小矢量</a:t>
            </a:r>
            <a:r>
              <a:rPr lang="en-US" altLang="zh-CN" sz="2000">
                <a:latin typeface="HYTangMeiRen 85W" panose="00020600040101010101" charset="-122"/>
                <a:ea typeface="HYTangMeiRen 85W" panose="00020600040101010101" charset="-122"/>
              </a:rPr>
              <a:t> v</a:t>
            </a:r>
            <a:r>
              <a:rPr lang="zh-CN" altLang="en-US" sz="2000">
                <a:latin typeface="HYTangMeiRen 85W" panose="00020600040101010101" charset="-122"/>
                <a:ea typeface="HYTangMeiRen 85W" panose="00020600040101010101" charset="-122"/>
              </a:rPr>
              <a:t>，系蓝人就来把</a:t>
            </a:r>
            <a:r>
              <a:rPr lang="zh-CN" altLang="en-US" sz="2000">
                <a:latin typeface="HYTangMeiRen 85W" panose="00020600040101010101" charset="-122"/>
                <a:ea typeface="HYTangMeiRen 85W" panose="00020600040101010101" charset="-122"/>
                <a:sym typeface="+mn-ea"/>
              </a:rPr>
              <a:t>捂</a:t>
            </a:r>
            <a:r>
              <a:rPr lang="zh-CN" altLang="en-US" sz="2000" b="1">
                <a:latin typeface="HYTangMeiRen 85W" panose="00020600040101010101" charset="-122"/>
                <a:ea typeface="HYTangMeiRen 85W" panose="00020600040101010101" charset="-122"/>
                <a:sym typeface="+mn-ea"/>
              </a:rPr>
              <a:t>拉长</a:t>
            </a:r>
            <a:r>
              <a:rPr lang="en-US" altLang="zh-CN" sz="2000" b="1">
                <a:latin typeface="HYTangMeiRen 85W" panose="00020600040101010101" charset="-122"/>
                <a:ea typeface="HYTangMeiRen 85W" panose="00020600040101010101" charset="-122"/>
                <a:sym typeface="+mn-ea"/>
              </a:rPr>
              <a:t> 2 </a:t>
            </a:r>
            <a:r>
              <a:rPr lang="zh-CN" altLang="en-US" sz="2000" b="1">
                <a:latin typeface="HYTangMeiRen 85W" panose="00020600040101010101" charset="-122"/>
                <a:ea typeface="HYTangMeiRen 85W" panose="00020600040101010101" charset="-122"/>
                <a:sym typeface="+mn-ea"/>
              </a:rPr>
              <a:t>倍</a:t>
            </a:r>
            <a:endParaRPr lang="zh-CN" altLang="en-US" sz="2000" b="1">
              <a:latin typeface="HYTangMeiRen 85W" panose="00020600040101010101" charset="-122"/>
              <a:ea typeface="HYTangMeiRen 85W" panose="00020600040101010101" charset="-122"/>
              <a:sym typeface="+mn-ea"/>
            </a:endParaRPr>
          </a:p>
        </p:txBody>
      </p:sp>
      <p:grpSp>
        <p:nvGrpSpPr>
          <p:cNvPr id="9" name="Group 8"/>
          <p:cNvGrpSpPr/>
          <p:nvPr/>
        </p:nvGrpSpPr>
        <p:grpSpPr>
          <a:xfrm>
            <a:off x="4386580" y="4851400"/>
            <a:ext cx="1412875" cy="1501775"/>
            <a:chOff x="6269" y="6662"/>
            <a:chExt cx="2225" cy="2365"/>
          </a:xfrm>
        </p:grpSpPr>
        <p:cxnSp>
          <p:nvCxnSpPr>
            <p:cNvPr id="6" name="Straight Arrow Connector 5"/>
            <p:cNvCxnSpPr/>
            <p:nvPr/>
          </p:nvCxnSpPr>
          <p:spPr>
            <a:xfrm flipV="1">
              <a:off x="7382" y="6662"/>
              <a:ext cx="1113" cy="118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6269" y="7845"/>
              <a:ext cx="1113" cy="1183"/>
            </a:xfrm>
            <a:prstGeom prst="straightConnector1">
              <a:avLst/>
            </a:prstGeom>
            <a:ln w="28575">
              <a:noFill/>
              <a:tailEnd type="arrow"/>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160905" y="4851400"/>
            <a:ext cx="1412875" cy="1501775"/>
            <a:chOff x="6269" y="6662"/>
            <a:chExt cx="2225" cy="2365"/>
          </a:xfrm>
        </p:grpSpPr>
        <p:cxnSp>
          <p:nvCxnSpPr>
            <p:cNvPr id="11" name="Straight Arrow Connector 10"/>
            <p:cNvCxnSpPr/>
            <p:nvPr/>
          </p:nvCxnSpPr>
          <p:spPr>
            <a:xfrm flipV="1">
              <a:off x="7382" y="6662"/>
              <a:ext cx="1113" cy="1183"/>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6269" y="7845"/>
              <a:ext cx="1113" cy="1183"/>
            </a:xfrm>
            <a:prstGeom prst="straightConnector1">
              <a:avLst/>
            </a:prstGeom>
            <a:ln w="28575">
              <a:noFill/>
              <a:tailEnd type="arrow"/>
            </a:ln>
          </p:spPr>
          <p:style>
            <a:lnRef idx="1">
              <a:schemeClr val="accent1"/>
            </a:lnRef>
            <a:fillRef idx="0">
              <a:schemeClr val="accent1"/>
            </a:fillRef>
            <a:effectRef idx="0">
              <a:schemeClr val="accent1"/>
            </a:effectRef>
            <a:fontRef idx="minor">
              <a:schemeClr val="tx1"/>
            </a:fontRef>
          </p:style>
        </p:cxnSp>
      </p:grpSp>
      <p:sp>
        <p:nvSpPr>
          <p:cNvPr id="13" name="Oval Callout 12"/>
          <p:cNvSpPr/>
          <p:nvPr/>
        </p:nvSpPr>
        <p:spPr>
          <a:xfrm>
            <a:off x="1506855" y="3722262"/>
            <a:ext cx="2067560" cy="870165"/>
          </a:xfrm>
          <a:prstGeom prst="wedgeEllipseCallout">
            <a:avLst>
              <a:gd name="adj1" fmla="val 19382"/>
              <a:gd name="adj2" fmla="val 98937"/>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看什么看，你又没我长</a:t>
            </a:r>
            <a:endParaRPr lang="zh-CN" sz="2000" b="1">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par>
                          <p:cTn id="10" fill="hold">
                            <p:stCondLst>
                              <p:cond delay="1200"/>
                            </p:stCondLst>
                            <p:childTnLst>
                              <p:par>
                                <p:cTn id="11" presetID="55" presetClass="entr" presetSubtype="0" fill="hold" grpId="0" nodeType="afterEffect">
                                  <p:stCondLst>
                                    <p:cond delay="14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ppt_w*0.70"/>
                                          </p:val>
                                        </p:tav>
                                        <p:tav tm="100000">
                                          <p:val>
                                            <p:strVal val="#ppt_w"/>
                                          </p:val>
                                        </p:tav>
                                      </p:tavLst>
                                    </p:anim>
                                    <p:anim calcmode="lin" valueType="num">
                                      <p:cBhvr>
                                        <p:cTn id="14" dur="1000" fill="hold"/>
                                        <p:tgtEl>
                                          <p:spTgt spid="14"/>
                                        </p:tgtEl>
                                        <p:attrNameLst>
                                          <p:attrName>ppt_h</p:attrName>
                                        </p:attrNameLst>
                                      </p:cBhvr>
                                      <p:tavLst>
                                        <p:tav tm="0">
                                          <p:val>
                                            <p:strVal val="#ppt_h"/>
                                          </p:val>
                                        </p:tav>
                                        <p:tav tm="100000">
                                          <p:val>
                                            <p:strVal val="#ppt_h"/>
                                          </p:val>
                                        </p:tav>
                                      </p:tavLst>
                                    </p:anim>
                                    <p:animEffect transition="in" filter="fade">
                                      <p:cBhvr>
                                        <p:cTn id="15" dur="1000"/>
                                        <p:tgtEl>
                                          <p:spTgt spid="14"/>
                                        </p:tgtEl>
                                      </p:cBhvr>
                                    </p:animEffect>
                                  </p:childTnLst>
                                </p:cTn>
                              </p:par>
                            </p:childTnLst>
                          </p:cTn>
                        </p:par>
                        <p:par>
                          <p:cTn id="16" fill="hold">
                            <p:stCondLst>
                              <p:cond delay="3600"/>
                            </p:stCondLst>
                            <p:childTnLst>
                              <p:par>
                                <p:cTn id="17" presetID="7" presetClass="entr" presetSubtype="1" fill="hold" nodeType="afterEffect">
                                  <p:stCondLst>
                                    <p:cond delay="1100"/>
                                  </p:stCondLst>
                                  <p:childTnLst>
                                    <p:set>
                                      <p:cBhvr>
                                        <p:cTn id="18" dur="600" fill="hold">
                                          <p:stCondLst>
                                            <p:cond delay="0"/>
                                          </p:stCondLst>
                                        </p:cTn>
                                        <p:tgtEl>
                                          <p:spTgt spid="23"/>
                                        </p:tgtEl>
                                        <p:attrNameLst>
                                          <p:attrName>style.visibility</p:attrName>
                                        </p:attrNameLst>
                                      </p:cBhvr>
                                      <p:to>
                                        <p:strVal val="visible"/>
                                      </p:to>
                                    </p:set>
                                    <p:anim calcmode="lin" valueType="num">
                                      <p:cBhvr additive="base">
                                        <p:cTn id="19" dur="600" fill="hold"/>
                                        <p:tgtEl>
                                          <p:spTgt spid="23"/>
                                        </p:tgtEl>
                                        <p:attrNameLst>
                                          <p:attrName>ppt_x</p:attrName>
                                        </p:attrNameLst>
                                      </p:cBhvr>
                                      <p:tavLst>
                                        <p:tav tm="0" fmla="">
                                          <p:val>
                                            <p:strVal val="#ppt_x"/>
                                          </p:val>
                                        </p:tav>
                                        <p:tav tm="100000" fmla="">
                                          <p:val>
                                            <p:strVal val="#ppt_x"/>
                                          </p:val>
                                        </p:tav>
                                      </p:tavLst>
                                    </p:anim>
                                    <p:anim calcmode="lin" valueType="num">
                                      <p:cBhvr additive="base">
                                        <p:cTn id="20" dur="600" fill="hold"/>
                                        <p:tgtEl>
                                          <p:spTgt spid="23"/>
                                        </p:tgtEl>
                                        <p:attrNameLst>
                                          <p:attrName>ppt_y</p:attrName>
                                        </p:attrNameLst>
                                      </p:cBhvr>
                                      <p:tavLst>
                                        <p:tav tm="0" fmla="">
                                          <p:val>
                                            <p:strVal val="0-#ppt_h/2"/>
                                          </p:val>
                                        </p:tav>
                                        <p:tav tm="100000" fmla="">
                                          <p:val>
                                            <p:strVal val="#ppt_y"/>
                                          </p:val>
                                        </p:tav>
                                      </p:tavLst>
                                    </p:anim>
                                  </p:childTnLst>
                                </p:cTn>
                              </p:par>
                            </p:childTnLst>
                          </p:cTn>
                        </p:par>
                        <p:par>
                          <p:cTn id="21" fill="hold">
                            <p:stCondLst>
                              <p:cond delay="5700"/>
                            </p:stCondLst>
                            <p:childTnLst>
                              <p:par>
                                <p:cTn id="22" presetID="0" presetClass="path" presetSubtype="0" fill="hold" nodeType="afterEffect">
                                  <p:stCondLst>
                                    <p:cond delay="900"/>
                                  </p:stCondLst>
                                  <p:childTnLst>
                                    <p:animMotion origin="layout" path="M 0 0 L 0.0523437 -0.097963 " pathEditMode="relative" rAng="0" ptsTypes="">
                                      <p:cBhvr>
                                        <p:cTn id="23" dur="2000" fill="hold"/>
                                        <p:tgtEl>
                                          <p:spTgt spid="23"/>
                                        </p:tgtEl>
                                        <p:attrNameLst>
                                          <p:attrName>ppt_x</p:attrName>
                                          <p:attrName>ppt_y</p:attrName>
                                        </p:attrNameLst>
                                      </p:cBhvr>
                                      <p:rCtr x="23" y="-42"/>
                                    </p:animMotion>
                                  </p:childTnLst>
                                </p:cTn>
                              </p:par>
                              <p:par>
                                <p:cTn id="24" presetID="6" presetClass="emph" presetSubtype="0" fill="hold" nodeType="withEffect">
                                  <p:stCondLst>
                                    <p:cond delay="900"/>
                                  </p:stCondLst>
                                  <p:childTnLst>
                                    <p:animScale>
                                      <p:cBhvr>
                                        <p:cTn id="25" dur="2000" fill="hold"/>
                                        <p:tgtEl>
                                          <p:spTgt spid="9"/>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3"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矢量在图形学中的应用</a:t>
            </a:r>
            <a:r>
              <a:rPr lang="en-US" altLang="zh-CN"/>
              <a:t> - </a:t>
            </a:r>
            <a:r>
              <a:rPr lang="zh-CN" altLang="en-US">
                <a:sym typeface="+mn-ea"/>
              </a:rPr>
              <a:t>绝对位置加相对位置等于绝对位置</a:t>
            </a:r>
            <a:endParaRPr lang="zh-CN" altLang="en-US"/>
          </a:p>
        </p:txBody>
      </p:sp>
      <p:sp>
        <p:nvSpPr>
          <p:cNvPr id="3" name="Content Placeholder 2"/>
          <p:cNvSpPr>
            <a:spLocks noGrp="1"/>
          </p:cNvSpPr>
          <p:nvPr>
            <p:ph idx="1"/>
          </p:nvPr>
        </p:nvSpPr>
        <p:spPr/>
        <p:txBody>
          <a:bodyPr/>
          <a:p>
            <a:r>
              <a:rPr lang="zh-CN" altLang="en-US"/>
              <a:t>同理，如果已知点</a:t>
            </a:r>
            <a:r>
              <a:rPr lang="en-US" altLang="zh-CN"/>
              <a:t> A </a:t>
            </a:r>
            <a:r>
              <a:rPr lang="zh-CN" altLang="en-US"/>
              <a:t>的绝对位置矢量</a:t>
            </a:r>
            <a:r>
              <a:rPr lang="en-US" altLang="zh-CN"/>
              <a:t> </a:t>
            </a:r>
            <a:r>
              <a:rPr lang="en-US" altLang="zh-CN" b="1"/>
              <a:t>OA</a:t>
            </a:r>
            <a:r>
              <a:rPr lang="en-US" altLang="zh-CN"/>
              <a:t> </a:t>
            </a:r>
            <a:r>
              <a:rPr lang="zh-CN" altLang="en-US"/>
              <a:t>和</a:t>
            </a:r>
            <a:r>
              <a:rPr lang="en-US" altLang="zh-CN"/>
              <a:t> A</a:t>
            </a:r>
            <a:r>
              <a:rPr lang="zh-CN" altLang="en-US"/>
              <a:t>、</a:t>
            </a:r>
            <a:r>
              <a:rPr lang="en-US" altLang="zh-CN"/>
              <a:t>B </a:t>
            </a:r>
            <a:r>
              <a:rPr lang="zh-CN" altLang="en-US"/>
              <a:t>两点间的相对位置矢量</a:t>
            </a:r>
            <a:r>
              <a:rPr lang="en-US" altLang="zh-CN"/>
              <a:t> </a:t>
            </a:r>
            <a:r>
              <a:rPr lang="en-US" altLang="zh-CN" b="1"/>
              <a:t>AB</a:t>
            </a:r>
            <a:r>
              <a:rPr lang="zh-CN" altLang="en-US"/>
              <a:t>，那么可以用矢量加法，</a:t>
            </a:r>
            <a:r>
              <a:rPr lang="en-US" altLang="zh-CN" b="1"/>
              <a:t>OA</a:t>
            </a:r>
            <a:r>
              <a:rPr lang="en-US" altLang="zh-CN"/>
              <a:t> </a:t>
            </a:r>
            <a:r>
              <a:rPr lang="zh-CN" altLang="en-US"/>
              <a:t>加上</a:t>
            </a:r>
            <a:r>
              <a:rPr lang="en-US" altLang="zh-CN"/>
              <a:t> </a:t>
            </a:r>
            <a:r>
              <a:rPr lang="en-US" altLang="zh-CN" b="1"/>
              <a:t>AB</a:t>
            </a:r>
            <a:r>
              <a:rPr lang="zh-CN" altLang="en-US"/>
              <a:t>，得到</a:t>
            </a:r>
            <a:r>
              <a:rPr lang="en-US" altLang="zh-CN"/>
              <a:t> B </a:t>
            </a:r>
            <a:r>
              <a:rPr lang="zh-CN" altLang="en-US"/>
              <a:t>的绝对位置矢量</a:t>
            </a:r>
            <a:r>
              <a:rPr lang="en-US" altLang="zh-CN"/>
              <a:t> </a:t>
            </a:r>
            <a:r>
              <a:rPr lang="en-US" altLang="zh-CN" b="1"/>
              <a:t>OB</a:t>
            </a:r>
            <a:r>
              <a:rPr lang="zh-CN" altLang="en-US"/>
              <a:t>。</a:t>
            </a:r>
            <a:endParaRPr lang="zh-CN" altLang="en-US"/>
          </a:p>
        </p:txBody>
      </p:sp>
      <p:cxnSp>
        <p:nvCxnSpPr>
          <p:cNvPr id="4" name="Straight Arrow Connector 3"/>
          <p:cNvCxnSpPr/>
          <p:nvPr/>
        </p:nvCxnSpPr>
        <p:spPr>
          <a:xfrm flipV="1">
            <a:off x="3361690" y="3105785"/>
            <a:ext cx="706755" cy="75120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3371850" y="3836670"/>
            <a:ext cx="421640" cy="109410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3036570" y="3681730"/>
            <a:ext cx="335280" cy="368300"/>
          </a:xfrm>
          <a:prstGeom prst="rect">
            <a:avLst/>
          </a:prstGeom>
          <a:noFill/>
        </p:spPr>
        <p:txBody>
          <a:bodyPr wrap="none" rtlCol="0">
            <a:spAutoFit/>
          </a:bodyPr>
          <a:p>
            <a:r>
              <a:rPr lang="en-US"/>
              <a:t>A</a:t>
            </a:r>
            <a:endParaRPr lang="en-US"/>
          </a:p>
        </p:txBody>
      </p:sp>
      <p:cxnSp>
        <p:nvCxnSpPr>
          <p:cNvPr id="9" name="Straight Arrow Connector 8"/>
          <p:cNvCxnSpPr/>
          <p:nvPr/>
        </p:nvCxnSpPr>
        <p:spPr>
          <a:xfrm flipV="1">
            <a:off x="3790950" y="3112770"/>
            <a:ext cx="259080" cy="18135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3984625" y="2737485"/>
            <a:ext cx="335280" cy="368300"/>
          </a:xfrm>
          <a:prstGeom prst="rect">
            <a:avLst/>
          </a:prstGeom>
          <a:noFill/>
        </p:spPr>
        <p:txBody>
          <a:bodyPr wrap="none" rtlCol="0">
            <a:spAutoFit/>
          </a:bodyPr>
          <a:p>
            <a:r>
              <a:rPr lang="en-US"/>
              <a:t>B</a:t>
            </a:r>
            <a:endParaRPr lang="en-US"/>
          </a:p>
        </p:txBody>
      </p:sp>
      <p:sp>
        <p:nvSpPr>
          <p:cNvPr id="11" name="Text Box 10"/>
          <p:cNvSpPr txBox="1"/>
          <p:nvPr/>
        </p:nvSpPr>
        <p:spPr>
          <a:xfrm>
            <a:off x="3623945" y="4933315"/>
            <a:ext cx="360680" cy="368300"/>
          </a:xfrm>
          <a:prstGeom prst="rect">
            <a:avLst/>
          </a:prstGeom>
          <a:noFill/>
        </p:spPr>
        <p:txBody>
          <a:bodyPr wrap="none" rtlCol="0">
            <a:spAutoFit/>
          </a:bodyPr>
          <a:p>
            <a:r>
              <a:rPr lang="en-US"/>
              <a:t>O</a:t>
            </a:r>
            <a:endParaRPr lang="en-US"/>
          </a:p>
        </p:txBody>
      </p:sp>
      <p:sp>
        <p:nvSpPr>
          <p:cNvPr id="12" name="Oval Callout 11"/>
          <p:cNvSpPr/>
          <p:nvPr/>
        </p:nvSpPr>
        <p:spPr>
          <a:xfrm>
            <a:off x="4793615" y="3784448"/>
            <a:ext cx="2455545" cy="434644"/>
          </a:xfrm>
          <a:prstGeom prst="wedgeEllipseCallout">
            <a:avLst>
              <a:gd name="adj1" fmla="val -71115"/>
              <a:gd name="adj2" fmla="val -1722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OB = OA + AB</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strVal val="#ppt_w*0.70"/>
                                          </p:val>
                                        </p:tav>
                                        <p:tav tm="100000">
                                          <p:val>
                                            <p:strVal val="#ppt_w"/>
                                          </p:val>
                                        </p:tav>
                                      </p:tavLst>
                                    </p:anim>
                                    <p:anim calcmode="lin" valueType="num">
                                      <p:cBhvr>
                                        <p:cTn id="12" dur="1000" fill="hold"/>
                                        <p:tgtEl>
                                          <p:spTgt spid="12"/>
                                        </p:tgtEl>
                                        <p:attrNameLst>
                                          <p:attrName>ppt_h</p:attrName>
                                        </p:attrNameLst>
                                      </p:cBhvr>
                                      <p:tavLst>
                                        <p:tav tm="0">
                                          <p:val>
                                            <p:strVal val="#ppt_h"/>
                                          </p:val>
                                        </p:tav>
                                        <p:tav tm="100000">
                                          <p:val>
                                            <p:strVal val="#ppt_h"/>
                                          </p:val>
                                        </p:tav>
                                      </p:tavLst>
                                    </p:anim>
                                    <p:animEffect transition="in" filter="fade">
                                      <p:cBhvr>
                                        <p:cTn id="13"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Freeform 10"/>
          <p:cNvSpPr/>
          <p:nvPr/>
        </p:nvSpPr>
        <p:spPr>
          <a:xfrm>
            <a:off x="3383915" y="3119755"/>
            <a:ext cx="2038350" cy="735965"/>
          </a:xfrm>
          <a:custGeom>
            <a:avLst/>
            <a:gdLst>
              <a:gd name="connsiteX0" fmla="*/ 0 w 3222"/>
              <a:gd name="connsiteY0" fmla="*/ 1125 h 1171"/>
              <a:gd name="connsiteX1" fmla="*/ 1043 w 3222"/>
              <a:gd name="connsiteY1" fmla="*/ 0 h 1171"/>
              <a:gd name="connsiteX2" fmla="*/ 3222 w 3222"/>
              <a:gd name="connsiteY2" fmla="*/ 1171 h 1171"/>
              <a:gd name="connsiteX3" fmla="*/ 0 w 3222"/>
              <a:gd name="connsiteY3" fmla="*/ 1125 h 1171"/>
            </a:gdLst>
            <a:ahLst/>
            <a:cxnLst>
              <a:cxn ang="0">
                <a:pos x="connsiteX0" y="connsiteY0"/>
              </a:cxn>
              <a:cxn ang="0">
                <a:pos x="connsiteX1" y="connsiteY1"/>
              </a:cxn>
              <a:cxn ang="0">
                <a:pos x="connsiteX2" y="connsiteY2"/>
              </a:cxn>
              <a:cxn ang="0">
                <a:pos x="connsiteX3" y="connsiteY3"/>
              </a:cxn>
            </a:cxnLst>
            <a:rect l="l" t="t" r="r" b="b"/>
            <a:pathLst>
              <a:path w="3222" h="1171">
                <a:moveTo>
                  <a:pt x="0" y="1125"/>
                </a:moveTo>
                <a:lnTo>
                  <a:pt x="1043" y="0"/>
                </a:lnTo>
                <a:lnTo>
                  <a:pt x="3222" y="1171"/>
                </a:lnTo>
                <a:lnTo>
                  <a:pt x="0" y="1125"/>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2" name="Title 1"/>
          <p:cNvSpPr>
            <a:spLocks noGrp="1"/>
          </p:cNvSpPr>
          <p:nvPr>
            <p:ph type="title"/>
          </p:nvPr>
        </p:nvSpPr>
        <p:spPr/>
        <p:txBody>
          <a:bodyPr/>
          <a:p>
            <a:r>
              <a:rPr lang="zh-CN" altLang="en-US"/>
              <a:t>矢量在图形学中的应用</a:t>
            </a:r>
            <a:r>
              <a:rPr lang="en-US" altLang="zh-CN"/>
              <a:t> - </a:t>
            </a:r>
            <a:r>
              <a:rPr lang="zh-CN" altLang="en-US">
                <a:sym typeface="+mn-ea"/>
              </a:rPr>
              <a:t>多个点</a:t>
            </a:r>
            <a:r>
              <a:rPr lang="zh-CN" altLang="en-US">
                <a:sym typeface="+mn-ea"/>
              </a:rPr>
              <a:t>表示一个多边形</a:t>
            </a:r>
            <a:endParaRPr lang="en-US" altLang="zh-CN"/>
          </a:p>
        </p:txBody>
      </p:sp>
      <p:sp>
        <p:nvSpPr>
          <p:cNvPr id="3" name="Content Placeholder 2"/>
          <p:cNvSpPr>
            <a:spLocks noGrp="1"/>
          </p:cNvSpPr>
          <p:nvPr>
            <p:ph idx="1"/>
          </p:nvPr>
        </p:nvSpPr>
        <p:spPr/>
        <p:txBody>
          <a:bodyPr/>
          <a:p>
            <a:r>
              <a:rPr lang="zh-CN">
                <a:sym typeface="+mn-ea"/>
              </a:rPr>
              <a:t>多个绝对位置可以构成一个多边形，计算机存储三维模型时</a:t>
            </a:r>
            <a:r>
              <a:rPr lang="zh-CN" altLang="en-US">
                <a:sym typeface="+mn-ea"/>
              </a:rPr>
              <a:t>，就是通过存储这些绝对位置矢量（的</a:t>
            </a:r>
            <a:r>
              <a:rPr lang="en-US" altLang="zh-CN">
                <a:sym typeface="+mn-ea"/>
              </a:rPr>
              <a:t> x</a:t>
            </a:r>
            <a:r>
              <a:rPr lang="zh-CN" altLang="en-US">
                <a:sym typeface="+mn-ea"/>
              </a:rPr>
              <a:t>、</a:t>
            </a:r>
            <a:r>
              <a:rPr lang="en-US" altLang="zh-CN">
                <a:sym typeface="+mn-ea"/>
              </a:rPr>
              <a:t>y</a:t>
            </a:r>
            <a:r>
              <a:rPr lang="zh-CN" altLang="en-US">
                <a:sym typeface="+mn-ea"/>
              </a:rPr>
              <a:t>、</a:t>
            </a:r>
            <a:r>
              <a:rPr lang="en-US" altLang="zh-CN">
                <a:sym typeface="+mn-ea"/>
              </a:rPr>
              <a:t>z </a:t>
            </a:r>
            <a:r>
              <a:rPr lang="zh-CN" altLang="en-US">
                <a:sym typeface="+mn-ea"/>
              </a:rPr>
              <a:t>坐标）来表示三角形网格的</a:t>
            </a:r>
            <a:r>
              <a:rPr lang="zh-CN">
                <a:sym typeface="+mn-ea"/>
              </a:rPr>
              <a:t>。</a:t>
            </a:r>
            <a:endParaRPr lang="en-US" altLang="zh-CN">
              <a:sym typeface="+mn-ea"/>
            </a:endParaRPr>
          </a:p>
        </p:txBody>
      </p:sp>
      <p:cxnSp>
        <p:nvCxnSpPr>
          <p:cNvPr id="7" name="Straight Arrow Connector 6"/>
          <p:cNvCxnSpPr/>
          <p:nvPr/>
        </p:nvCxnSpPr>
        <p:spPr>
          <a:xfrm flipH="1" flipV="1">
            <a:off x="3371850" y="3836670"/>
            <a:ext cx="421640" cy="109410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3036570" y="3681730"/>
            <a:ext cx="335280" cy="368300"/>
          </a:xfrm>
          <a:prstGeom prst="rect">
            <a:avLst/>
          </a:prstGeom>
          <a:noFill/>
        </p:spPr>
        <p:txBody>
          <a:bodyPr wrap="none" rtlCol="0">
            <a:spAutoFit/>
          </a:bodyPr>
          <a:p>
            <a:r>
              <a:rPr lang="en-US"/>
              <a:t>A</a:t>
            </a:r>
            <a:endParaRPr lang="en-US"/>
          </a:p>
        </p:txBody>
      </p:sp>
      <p:cxnSp>
        <p:nvCxnSpPr>
          <p:cNvPr id="9" name="Straight Arrow Connector 8"/>
          <p:cNvCxnSpPr/>
          <p:nvPr/>
        </p:nvCxnSpPr>
        <p:spPr>
          <a:xfrm flipV="1">
            <a:off x="3790950" y="3112770"/>
            <a:ext cx="259080" cy="18135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3984625" y="2737485"/>
            <a:ext cx="335280" cy="368300"/>
          </a:xfrm>
          <a:prstGeom prst="rect">
            <a:avLst/>
          </a:prstGeom>
          <a:noFill/>
        </p:spPr>
        <p:txBody>
          <a:bodyPr wrap="none" rtlCol="0">
            <a:spAutoFit/>
          </a:bodyPr>
          <a:p>
            <a:r>
              <a:rPr lang="en-US"/>
              <a:t>B</a:t>
            </a:r>
            <a:endParaRPr lang="en-US"/>
          </a:p>
        </p:txBody>
      </p:sp>
      <p:sp>
        <p:nvSpPr>
          <p:cNvPr id="5" name="Text Box 4"/>
          <p:cNvSpPr txBox="1"/>
          <p:nvPr/>
        </p:nvSpPr>
        <p:spPr>
          <a:xfrm>
            <a:off x="3623945" y="4933315"/>
            <a:ext cx="360680" cy="368300"/>
          </a:xfrm>
          <a:prstGeom prst="rect">
            <a:avLst/>
          </a:prstGeom>
          <a:noFill/>
        </p:spPr>
        <p:txBody>
          <a:bodyPr wrap="none" rtlCol="0">
            <a:spAutoFit/>
          </a:bodyPr>
          <a:p>
            <a:r>
              <a:rPr lang="en-US"/>
              <a:t>O</a:t>
            </a:r>
            <a:endParaRPr lang="en-US"/>
          </a:p>
        </p:txBody>
      </p:sp>
      <p:cxnSp>
        <p:nvCxnSpPr>
          <p:cNvPr id="4" name="Straight Arrow Connector 3"/>
          <p:cNvCxnSpPr>
            <a:stCxn id="5" idx="0"/>
          </p:cNvCxnSpPr>
          <p:nvPr/>
        </p:nvCxnSpPr>
        <p:spPr>
          <a:xfrm flipV="1">
            <a:off x="3804285" y="3855720"/>
            <a:ext cx="1617980" cy="1077595"/>
          </a:xfrm>
          <a:prstGeom prst="straightConnector1">
            <a:avLst/>
          </a:prstGeom>
          <a:ln w="28575">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5271770" y="3467100"/>
            <a:ext cx="347980" cy="368300"/>
          </a:xfrm>
          <a:prstGeom prst="rect">
            <a:avLst/>
          </a:prstGeom>
          <a:noFill/>
        </p:spPr>
        <p:txBody>
          <a:bodyPr wrap="none" rtlCol="0">
            <a:spAutoFit/>
          </a:bodyPr>
          <a:p>
            <a:r>
              <a:rPr lang="en-US"/>
              <a:t>C</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FLJ45KgacAEBFMJ"/>
          <p:cNvPicPr>
            <a:picLocks noChangeAspect="1"/>
          </p:cNvPicPr>
          <p:nvPr/>
        </p:nvPicPr>
        <p:blipFill>
          <a:blip r:embed="rId1"/>
          <a:stretch>
            <a:fillRect/>
          </a:stretch>
        </p:blipFill>
        <p:spPr>
          <a:xfrm>
            <a:off x="0" y="0"/>
            <a:ext cx="9713595" cy="6858000"/>
          </a:xfrm>
          <a:prstGeom prst="rect">
            <a:avLst/>
          </a:prstGeom>
        </p:spPr>
      </p:pic>
      <p:cxnSp>
        <p:nvCxnSpPr>
          <p:cNvPr id="4" name="Straight Arrow Connector 3"/>
          <p:cNvCxnSpPr/>
          <p:nvPr/>
        </p:nvCxnSpPr>
        <p:spPr>
          <a:xfrm flipV="1">
            <a:off x="6523355" y="471805"/>
            <a:ext cx="706755" cy="7512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Callout 5"/>
          <p:cNvSpPr/>
          <p:nvPr/>
        </p:nvSpPr>
        <p:spPr>
          <a:xfrm>
            <a:off x="7917180" y="2327293"/>
            <a:ext cx="4274820" cy="1428079"/>
          </a:xfrm>
          <a:prstGeom prst="wedgeEllipseCallout">
            <a:avLst>
              <a:gd name="adj1" fmla="val -49381"/>
              <a:gd name="adj2" fmla="val -40124"/>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不辍！你鞋习完李，</a:t>
            </a:r>
            <a:r>
              <a:rPr lang="zh-CN" altLang="en-US" sz="2200">
                <a:latin typeface="HYTangMeiRen 85W" panose="00020600040101010101" charset="-122"/>
                <a:ea typeface="HYTangMeiRen 85W" panose="00020600040101010101" charset="-122"/>
                <a:sym typeface="+mn-ea"/>
              </a:rPr>
              <a:t>《</a:t>
            </a:r>
            <a:r>
              <a:rPr lang="zh-CN" altLang="en-US" sz="2200">
                <a:latin typeface="HYTangMeiRen 85W" panose="00020600040101010101" charset="-122"/>
                <a:ea typeface="HYTangMeiRen 85W" panose="00020600040101010101" charset="-122"/>
              </a:rPr>
              <a:t>线性代数》！介系</a:t>
            </a:r>
            <a:r>
              <a:rPr lang="zh-CN" altLang="en-US" sz="2200">
                <a:latin typeface="HYTangMeiRen 85W" panose="00020600040101010101" charset="-122"/>
                <a:ea typeface="HYTangMeiRen 85W" panose="00020600040101010101" charset="-122"/>
                <a:sym typeface="+mn-ea"/>
              </a:rPr>
              <a:t>李滴</a:t>
            </a:r>
            <a:r>
              <a:rPr lang="zh-CN" altLang="en-US" sz="2200">
                <a:latin typeface="HYTangMeiRen 85W" panose="00020600040101010101" charset="-122"/>
                <a:ea typeface="HYTangMeiRen 85W" panose="00020600040101010101" charset="-122"/>
              </a:rPr>
              <a:t>奖励</a:t>
            </a:r>
            <a:r>
              <a:rPr lang="zh-CN" altLang="en-US" sz="2200">
                <a:latin typeface="HYTangMeiRen 85W" panose="00020600040101010101" charset="-122"/>
                <a:ea typeface="HYTangMeiRen 85W" panose="00020600040101010101" charset="-122"/>
                <a:sym typeface="+mn-ea"/>
              </a:rPr>
              <a:t>，</a:t>
            </a:r>
            <a:r>
              <a:rPr lang="zh-CN" altLang="en-US" sz="2200">
                <a:latin typeface="HYTangMeiRen 85W" panose="00020600040101010101" charset="-122"/>
                <a:ea typeface="HYTangMeiRen 85W" panose="00020600040101010101" charset="-122"/>
              </a:rPr>
              <a:t>桃纸，接招！</a:t>
            </a:r>
            <a:endParaRPr lang="zh-CN" altLang="en-US" sz="2200">
              <a:latin typeface="HYTangMeiRen 85W" panose="00020600040101010101" charset="-122"/>
              <a:ea typeface="HYTangMeiRen 85W" panose="00020600040101010101" charset="-122"/>
            </a:endParaRPr>
          </a:p>
        </p:txBody>
      </p:sp>
      <p:pic>
        <p:nvPicPr>
          <p:cNvPr id="9" name="Picture 8" descr="peachsystem"/>
          <p:cNvPicPr>
            <a:picLocks noChangeAspect="1"/>
          </p:cNvPicPr>
          <p:nvPr/>
        </p:nvPicPr>
        <p:blipFill>
          <a:blip r:embed="rId2"/>
          <a:stretch>
            <a:fillRect/>
          </a:stretch>
        </p:blipFill>
        <p:spPr>
          <a:xfrm>
            <a:off x="5352415" y="1141730"/>
            <a:ext cx="1356995" cy="1113155"/>
          </a:xfrm>
          <a:prstGeom prst="rect">
            <a:avLst/>
          </a:prstGeom>
        </p:spPr>
      </p:pic>
      <p:pic>
        <p:nvPicPr>
          <p:cNvPr id="11" name="Picture 10"/>
          <p:cNvPicPr>
            <a:picLocks noChangeAspect="1"/>
          </p:cNvPicPr>
          <p:nvPr/>
        </p:nvPicPr>
        <p:blipFill>
          <a:blip r:embed="rId3"/>
          <a:stretch>
            <a:fillRect/>
          </a:stretch>
        </p:blipFill>
        <p:spPr>
          <a:xfrm rot="20100000">
            <a:off x="615950" y="-904875"/>
            <a:ext cx="9558655" cy="8285480"/>
          </a:xfrm>
          <a:prstGeom prst="rect">
            <a:avLst/>
          </a:prstGeom>
        </p:spPr>
      </p:pic>
      <p:pic>
        <p:nvPicPr>
          <p:cNvPr id="16" name="Picture 15" descr="avatararchibate-20640597"/>
          <p:cNvPicPr>
            <a:picLocks noChangeAspect="1"/>
          </p:cNvPicPr>
          <p:nvPr/>
        </p:nvPicPr>
        <p:blipFill>
          <a:blip r:embed="rId4"/>
          <a:stretch>
            <a:fillRect/>
          </a:stretch>
        </p:blipFill>
        <p:spPr>
          <a:xfrm>
            <a:off x="9091295" y="3677285"/>
            <a:ext cx="3180715" cy="3180715"/>
          </a:xfrm>
          <a:prstGeom prst="rect">
            <a:avLst/>
          </a:prstGeom>
        </p:spPr>
      </p:pic>
      <p:sp>
        <p:nvSpPr>
          <p:cNvPr id="17" name="Oval Callout 16"/>
          <p:cNvSpPr/>
          <p:nvPr/>
        </p:nvSpPr>
        <p:spPr>
          <a:xfrm>
            <a:off x="6922135" y="4970095"/>
            <a:ext cx="2791460" cy="1086584"/>
          </a:xfrm>
          <a:prstGeom prst="wedgeEllipseCallout">
            <a:avLst>
              <a:gd name="adj1" fmla="val 62488"/>
              <a:gd name="adj2" fmla="val 3144"/>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p>
            <a:pPr algn="ctr"/>
            <a:r>
              <a:rPr lang="zh-CN" sz="2200">
                <a:latin typeface="HYTangMeiRen 85W" panose="00020600040101010101" charset="-122"/>
                <a:ea typeface="HYTangMeiRen 85W" panose="00020600040101010101" charset="-122"/>
              </a:rPr>
              <a:t>卸</a:t>
            </a:r>
            <a:r>
              <a:rPr lang="zh-CN" sz="2200">
                <a:latin typeface="HYTangMeiRen 85W" panose="00020600040101010101" charset="-122"/>
                <a:ea typeface="HYTangMeiRen 85W" panose="00020600040101010101" charset="-122"/>
                <a:sym typeface="+mn-ea"/>
              </a:rPr>
              <a:t>卸</a:t>
            </a:r>
            <a:r>
              <a:rPr lang="zh-CN" sz="2200">
                <a:latin typeface="HYTangMeiRen 85W" panose="00020600040101010101" charset="-122"/>
                <a:ea typeface="HYTangMeiRen 85W" panose="00020600040101010101" charset="-122"/>
              </a:rPr>
              <a:t>你，线性代数监督员！</a:t>
            </a:r>
            <a:endParaRPr lang="zh-CN" sz="2200">
              <a:latin typeface="HYTangMeiRen 85W" panose="00020600040101010101" charset="-122"/>
              <a:ea typeface="HYTangMeiRen 85W" panose="00020600040101010101" charset="-122"/>
            </a:endParaRPr>
          </a:p>
        </p:txBody>
      </p:sp>
      <p:pic>
        <p:nvPicPr>
          <p:cNvPr id="13" name="Picture 12"/>
          <p:cNvPicPr>
            <a:picLocks noChangeAspect="1"/>
          </p:cNvPicPr>
          <p:nvPr/>
        </p:nvPicPr>
        <p:blipFill>
          <a:blip r:embed="rId3"/>
          <a:stretch>
            <a:fillRect/>
          </a:stretch>
        </p:blipFill>
        <p:spPr>
          <a:xfrm rot="13860000">
            <a:off x="6116320" y="1483995"/>
            <a:ext cx="6038850" cy="5801360"/>
          </a:xfrm>
          <a:prstGeom prst="rect">
            <a:avLst/>
          </a:prstGeom>
        </p:spPr>
      </p:pic>
      <p:pic>
        <p:nvPicPr>
          <p:cNvPr id="14" name="Picture 13"/>
          <p:cNvPicPr>
            <a:picLocks noChangeAspect="1"/>
          </p:cNvPicPr>
          <p:nvPr/>
        </p:nvPicPr>
        <p:blipFill>
          <a:blip r:embed="rId3"/>
          <a:stretch>
            <a:fillRect/>
          </a:stretch>
        </p:blipFill>
        <p:spPr>
          <a:xfrm rot="5580000">
            <a:off x="1057910" y="2359660"/>
            <a:ext cx="3604260" cy="5375275"/>
          </a:xfrm>
          <a:prstGeom prst="rect">
            <a:avLst/>
          </a:prstGeom>
        </p:spPr>
      </p:pic>
      <p:pic>
        <p:nvPicPr>
          <p:cNvPr id="15" name="Picture 14"/>
          <p:cNvPicPr>
            <a:picLocks noChangeAspect="1"/>
          </p:cNvPicPr>
          <p:nvPr/>
        </p:nvPicPr>
        <p:blipFill>
          <a:blip r:embed="rId3"/>
          <a:stretch>
            <a:fillRect/>
          </a:stretch>
        </p:blipFill>
        <p:spPr>
          <a:xfrm rot="20820000">
            <a:off x="7162800" y="97790"/>
            <a:ext cx="4899660" cy="2848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3" presetClass="entr" presetSubtype="16" fill="hold" nodeType="afterEffect">
                                  <p:stCondLst>
                                    <p:cond delay="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2800"/>
                            </p:stCondLst>
                            <p:childTnLst>
                              <p:par>
                                <p:cTn id="17" presetID="0" presetClass="path" presetSubtype="0" fill="hold" nodeType="afterEffect">
                                  <p:stCondLst>
                                    <p:cond delay="0"/>
                                  </p:stCondLst>
                                  <p:childTnLst>
                                    <p:animMotion origin="layout" path="M 0 0 L -0.0500521 0.276574 " pathEditMode="relative" ptsTypes="">
                                      <p:cBhvr>
                                        <p:cTn id="18" dur="2000" fill="hold"/>
                                        <p:tgtEl>
                                          <p:spTgt spid="9"/>
                                        </p:tgtEl>
                                        <p:attrNameLst>
                                          <p:attrName>ppt_x</p:attrName>
                                          <p:attrName>ppt_y</p:attrName>
                                        </p:attrNameLst>
                                      </p:cBhvr>
                                    </p:animMotion>
                                  </p:childTnLst>
                                </p:cTn>
                              </p:par>
                              <p:par>
                                <p:cTn id="19" presetID="6" presetClass="emph" presetSubtype="0" accel="50000" fill="hold" nodeType="withEffect">
                                  <p:stCondLst>
                                    <p:cond delay="0"/>
                                  </p:stCondLst>
                                  <p:childTnLst>
                                    <p:animScale>
                                      <p:cBhvr>
                                        <p:cTn id="20" dur="1500" fill="hold"/>
                                        <p:tgtEl>
                                          <p:spTgt spid="9"/>
                                        </p:tgtEl>
                                      </p:cBhvr>
                                      <p:by x="500000" y="500000"/>
                                    </p:animScale>
                                  </p:childTnLst>
                                </p:cTn>
                              </p:par>
                              <p:par>
                                <p:cTn id="21" presetID="8" presetClass="emph" presetSubtype="0" fill="hold" nodeType="withEffect">
                                  <p:stCondLst>
                                    <p:cond delay="0"/>
                                  </p:stCondLst>
                                  <p:childTnLst>
                                    <p:animRot by="58800000">
                                      <p:cBhvr>
                                        <p:cTn id="22" dur="2200" fill="hold"/>
                                        <p:tgtEl>
                                          <p:spTgt spid="9"/>
                                        </p:tgtEl>
                                        <p:attrNameLst>
                                          <p:attrName>r</p:attrName>
                                        </p:attrNameLst>
                                      </p:cBhvr>
                                    </p:animRot>
                                  </p:childTnLst>
                                </p:cTn>
                              </p:par>
                              <p:par>
                                <p:cTn id="23" presetID="6" presetClass="emph" presetSubtype="0" fill="hold" nodeType="withEffect">
                                  <p:stCondLst>
                                    <p:cond delay="1500"/>
                                  </p:stCondLst>
                                  <p:childTnLst>
                                    <p:animScale>
                                      <p:cBhvr>
                                        <p:cTn id="24" dur="500" fill="hold"/>
                                        <p:tgtEl>
                                          <p:spTgt spid="9"/>
                                        </p:tgtEl>
                                      </p:cBhvr>
                                      <p:by x="200000" y="200000"/>
                                    </p:animScale>
                                  </p:childTnLst>
                                </p:cTn>
                              </p:par>
                              <p:par>
                                <p:cTn id="25" presetID="6" presetClass="emph" presetSubtype="0" accel="50000" fill="hold" nodeType="withEffect">
                                  <p:stCondLst>
                                    <p:cond delay="2000"/>
                                  </p:stCondLst>
                                  <p:childTnLst>
                                    <p:animScale>
                                      <p:cBhvr>
                                        <p:cTn id="26" dur="500" fill="hold"/>
                                        <p:tgtEl>
                                          <p:spTgt spid="9"/>
                                        </p:tgtEl>
                                      </p:cBhvr>
                                      <p:by x="400000" y="400000"/>
                                    </p:animScale>
                                  </p:childTnLst>
                                </p:cTn>
                              </p:par>
                              <p:par>
                                <p:cTn id="27" presetID="53" presetClass="entr" presetSubtype="16" fill="hold" nodeType="withEffect">
                                  <p:stCondLst>
                                    <p:cond delay="2000"/>
                                  </p:stCondLst>
                                  <p:childTnLst>
                                    <p:set>
                                      <p:cBhvr>
                                        <p:cTn id="28" dur="400" fill="hold">
                                          <p:stCondLst>
                                            <p:cond delay="0"/>
                                          </p:stCondLst>
                                        </p:cTn>
                                        <p:tgtEl>
                                          <p:spTgt spid="11"/>
                                        </p:tgtEl>
                                        <p:attrNameLst>
                                          <p:attrName>style.visibility</p:attrName>
                                        </p:attrNameLst>
                                      </p:cBhvr>
                                      <p:to>
                                        <p:strVal val="visible"/>
                                      </p:to>
                                    </p:set>
                                    <p:anim calcmode="lin" valueType="num">
                                      <p:cBhvr>
                                        <p:cTn id="29" dur="400" fill="hold"/>
                                        <p:tgtEl>
                                          <p:spTgt spid="11"/>
                                        </p:tgtEl>
                                        <p:attrNameLst>
                                          <p:attrName>ppt_w</p:attrName>
                                        </p:attrNameLst>
                                      </p:cBhvr>
                                      <p:tavLst>
                                        <p:tav tm="0">
                                          <p:val>
                                            <p:fltVal val="0"/>
                                          </p:val>
                                        </p:tav>
                                        <p:tav tm="100000">
                                          <p:val>
                                            <p:strVal val="#ppt_w"/>
                                          </p:val>
                                        </p:tav>
                                      </p:tavLst>
                                    </p:anim>
                                    <p:anim calcmode="lin" valueType="num">
                                      <p:cBhvr>
                                        <p:cTn id="30" dur="400" fill="hold"/>
                                        <p:tgtEl>
                                          <p:spTgt spid="11"/>
                                        </p:tgtEl>
                                        <p:attrNameLst>
                                          <p:attrName>ppt_h</p:attrName>
                                        </p:attrNameLst>
                                      </p:cBhvr>
                                      <p:tavLst>
                                        <p:tav tm="0">
                                          <p:val>
                                            <p:fltVal val="0"/>
                                          </p:val>
                                        </p:tav>
                                        <p:tav tm="100000">
                                          <p:val>
                                            <p:strVal val="#ppt_h"/>
                                          </p:val>
                                        </p:tav>
                                      </p:tavLst>
                                    </p:anim>
                                    <p:animEffect transition="in" filter="fade">
                                      <p:cBhvr>
                                        <p:cTn id="31" dur="400"/>
                                        <p:tgtEl>
                                          <p:spTgt spid="11"/>
                                        </p:tgtEl>
                                      </p:cBhvr>
                                    </p:animEffect>
                                  </p:childTnLst>
                                </p:cTn>
                              </p:par>
                              <p:par>
                                <p:cTn id="32" presetID="10" presetClass="exit" presetSubtype="0" fill="hold" nodeType="withEffect">
                                  <p:stCondLst>
                                    <p:cond delay="220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53" presetClass="entr" presetSubtype="16" fill="hold" nodeType="withEffect">
                                  <p:stCondLst>
                                    <p:cond delay="2100"/>
                                  </p:stCondLst>
                                  <p:childTnLst>
                                    <p:set>
                                      <p:cBhvr>
                                        <p:cTn id="36" dur="300" fill="hold">
                                          <p:stCondLst>
                                            <p:cond delay="0"/>
                                          </p:stCondLst>
                                        </p:cTn>
                                        <p:tgtEl>
                                          <p:spTgt spid="13"/>
                                        </p:tgtEl>
                                        <p:attrNameLst>
                                          <p:attrName>style.visibility</p:attrName>
                                        </p:attrNameLst>
                                      </p:cBhvr>
                                      <p:to>
                                        <p:strVal val="visible"/>
                                      </p:to>
                                    </p:set>
                                    <p:anim calcmode="lin" valueType="num">
                                      <p:cBhvr>
                                        <p:cTn id="37" dur="300" fill="hold"/>
                                        <p:tgtEl>
                                          <p:spTgt spid="13"/>
                                        </p:tgtEl>
                                        <p:attrNameLst>
                                          <p:attrName>ppt_w</p:attrName>
                                        </p:attrNameLst>
                                      </p:cBhvr>
                                      <p:tavLst>
                                        <p:tav tm="0">
                                          <p:val>
                                            <p:fltVal val="0"/>
                                          </p:val>
                                        </p:tav>
                                        <p:tav tm="100000">
                                          <p:val>
                                            <p:strVal val="#ppt_w"/>
                                          </p:val>
                                        </p:tav>
                                      </p:tavLst>
                                    </p:anim>
                                    <p:anim calcmode="lin" valueType="num">
                                      <p:cBhvr>
                                        <p:cTn id="38" dur="300" fill="hold"/>
                                        <p:tgtEl>
                                          <p:spTgt spid="13"/>
                                        </p:tgtEl>
                                        <p:attrNameLst>
                                          <p:attrName>ppt_h</p:attrName>
                                        </p:attrNameLst>
                                      </p:cBhvr>
                                      <p:tavLst>
                                        <p:tav tm="0">
                                          <p:val>
                                            <p:fltVal val="0"/>
                                          </p:val>
                                        </p:tav>
                                        <p:tav tm="100000">
                                          <p:val>
                                            <p:strVal val="#ppt_h"/>
                                          </p:val>
                                        </p:tav>
                                      </p:tavLst>
                                    </p:anim>
                                    <p:animEffect transition="in" filter="fade">
                                      <p:cBhvr>
                                        <p:cTn id="39" dur="300"/>
                                        <p:tgtEl>
                                          <p:spTgt spid="13"/>
                                        </p:tgtEl>
                                      </p:cBhvr>
                                    </p:animEffect>
                                  </p:childTnLst>
                                </p:cTn>
                              </p:par>
                              <p:par>
                                <p:cTn id="40" presetID="53" presetClass="entr" presetSubtype="16" fill="hold" nodeType="withEffect">
                                  <p:stCondLst>
                                    <p:cond delay="2200"/>
                                  </p:stCondLst>
                                  <p:childTnLst>
                                    <p:set>
                                      <p:cBhvr>
                                        <p:cTn id="41" dur="300" fill="hold">
                                          <p:stCondLst>
                                            <p:cond delay="0"/>
                                          </p:stCondLst>
                                        </p:cTn>
                                        <p:tgtEl>
                                          <p:spTgt spid="14"/>
                                        </p:tgtEl>
                                        <p:attrNameLst>
                                          <p:attrName>style.visibility</p:attrName>
                                        </p:attrNameLst>
                                      </p:cBhvr>
                                      <p:to>
                                        <p:strVal val="visible"/>
                                      </p:to>
                                    </p:set>
                                    <p:anim calcmode="lin" valueType="num">
                                      <p:cBhvr>
                                        <p:cTn id="42" dur="300" fill="hold"/>
                                        <p:tgtEl>
                                          <p:spTgt spid="14"/>
                                        </p:tgtEl>
                                        <p:attrNameLst>
                                          <p:attrName>ppt_w</p:attrName>
                                        </p:attrNameLst>
                                      </p:cBhvr>
                                      <p:tavLst>
                                        <p:tav tm="0">
                                          <p:val>
                                            <p:fltVal val="0"/>
                                          </p:val>
                                        </p:tav>
                                        <p:tav tm="100000">
                                          <p:val>
                                            <p:strVal val="#ppt_w"/>
                                          </p:val>
                                        </p:tav>
                                      </p:tavLst>
                                    </p:anim>
                                    <p:anim calcmode="lin" valueType="num">
                                      <p:cBhvr>
                                        <p:cTn id="43" dur="300" fill="hold"/>
                                        <p:tgtEl>
                                          <p:spTgt spid="14"/>
                                        </p:tgtEl>
                                        <p:attrNameLst>
                                          <p:attrName>ppt_h</p:attrName>
                                        </p:attrNameLst>
                                      </p:cBhvr>
                                      <p:tavLst>
                                        <p:tav tm="0">
                                          <p:val>
                                            <p:fltVal val="0"/>
                                          </p:val>
                                        </p:tav>
                                        <p:tav tm="100000">
                                          <p:val>
                                            <p:strVal val="#ppt_h"/>
                                          </p:val>
                                        </p:tav>
                                      </p:tavLst>
                                    </p:anim>
                                    <p:animEffect transition="in" filter="fade">
                                      <p:cBhvr>
                                        <p:cTn id="44" dur="300"/>
                                        <p:tgtEl>
                                          <p:spTgt spid="14"/>
                                        </p:tgtEl>
                                      </p:cBhvr>
                                    </p:animEffect>
                                  </p:childTnLst>
                                </p:cTn>
                              </p:par>
                              <p:par>
                                <p:cTn id="45" presetID="53" presetClass="entr" presetSubtype="16" fill="hold" nodeType="withEffect">
                                  <p:stCondLst>
                                    <p:cond delay="2300"/>
                                  </p:stCondLst>
                                  <p:childTnLst>
                                    <p:set>
                                      <p:cBhvr>
                                        <p:cTn id="46" dur="200" fill="hold">
                                          <p:stCondLst>
                                            <p:cond delay="0"/>
                                          </p:stCondLst>
                                        </p:cTn>
                                        <p:tgtEl>
                                          <p:spTgt spid="15"/>
                                        </p:tgtEl>
                                        <p:attrNameLst>
                                          <p:attrName>style.visibility</p:attrName>
                                        </p:attrNameLst>
                                      </p:cBhvr>
                                      <p:to>
                                        <p:strVal val="visible"/>
                                      </p:to>
                                    </p:set>
                                    <p:anim calcmode="lin" valueType="num">
                                      <p:cBhvr>
                                        <p:cTn id="47" dur="200" fill="hold"/>
                                        <p:tgtEl>
                                          <p:spTgt spid="15"/>
                                        </p:tgtEl>
                                        <p:attrNameLst>
                                          <p:attrName>ppt_w</p:attrName>
                                        </p:attrNameLst>
                                      </p:cBhvr>
                                      <p:tavLst>
                                        <p:tav tm="0">
                                          <p:val>
                                            <p:fltVal val="0"/>
                                          </p:val>
                                        </p:tav>
                                        <p:tav tm="100000">
                                          <p:val>
                                            <p:strVal val="#ppt_w"/>
                                          </p:val>
                                        </p:tav>
                                      </p:tavLst>
                                    </p:anim>
                                    <p:anim calcmode="lin" valueType="num">
                                      <p:cBhvr>
                                        <p:cTn id="48" dur="200" fill="hold"/>
                                        <p:tgtEl>
                                          <p:spTgt spid="15"/>
                                        </p:tgtEl>
                                        <p:attrNameLst>
                                          <p:attrName>ppt_h</p:attrName>
                                        </p:attrNameLst>
                                      </p:cBhvr>
                                      <p:tavLst>
                                        <p:tav tm="0">
                                          <p:val>
                                            <p:fltVal val="0"/>
                                          </p:val>
                                        </p:tav>
                                        <p:tav tm="100000">
                                          <p:val>
                                            <p:strVal val="#ppt_h"/>
                                          </p:val>
                                        </p:tav>
                                      </p:tavLst>
                                    </p:anim>
                                    <p:animEffect transition="in" filter="fade">
                                      <p:cBhvr>
                                        <p:cTn id="49" dur="200"/>
                                        <p:tgtEl>
                                          <p:spTgt spid="15"/>
                                        </p:tgtEl>
                                      </p:cBhvr>
                                    </p:animEffect>
                                  </p:childTnLst>
                                </p:cTn>
                              </p:par>
                            </p:childTnLst>
                          </p:cTn>
                        </p:par>
                        <p:par>
                          <p:cTn id="50" fill="hold">
                            <p:stCondLst>
                              <p:cond delay="4800"/>
                            </p:stCondLst>
                            <p:childTnLst>
                              <p:par>
                                <p:cTn id="51" presetID="37" presetClass="entr" presetSubtype="0" fill="hold" nodeType="afterEffect">
                                  <p:stCondLst>
                                    <p:cond delay="150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1000"/>
                                        <p:tgtEl>
                                          <p:spTgt spid="16"/>
                                        </p:tgtEl>
                                      </p:cBhvr>
                                    </p:animEffect>
                                    <p:anim calcmode="lin" valueType="num">
                                      <p:cBhvr>
                                        <p:cTn id="54" dur="1000" fill="hold"/>
                                        <p:tgtEl>
                                          <p:spTgt spid="16"/>
                                        </p:tgtEl>
                                        <p:attrNameLst>
                                          <p:attrName>ppt_x</p:attrName>
                                        </p:attrNameLst>
                                      </p:cBhvr>
                                      <p:tavLst>
                                        <p:tav tm="0">
                                          <p:val>
                                            <p:strVal val="#ppt_x"/>
                                          </p:val>
                                        </p:tav>
                                        <p:tav tm="100000">
                                          <p:val>
                                            <p:strVal val="#ppt_x"/>
                                          </p:val>
                                        </p:tav>
                                      </p:tavLst>
                                    </p:anim>
                                    <p:anim calcmode="lin" valueType="num">
                                      <p:cBhvr>
                                        <p:cTn id="55" dur="900" decel="100000" fill="hold"/>
                                        <p:tgtEl>
                                          <p:spTgt spid="16"/>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57" fill="hold">
                            <p:stCondLst>
                              <p:cond delay="7300"/>
                            </p:stCondLst>
                            <p:childTnLst>
                              <p:par>
                                <p:cTn id="58" presetID="55" presetClass="entr" presetSubtype="0" fill="hold" grpId="0" nodeType="after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1000" fill="hold"/>
                                        <p:tgtEl>
                                          <p:spTgt spid="17"/>
                                        </p:tgtEl>
                                        <p:attrNameLst>
                                          <p:attrName>ppt_w</p:attrName>
                                        </p:attrNameLst>
                                      </p:cBhvr>
                                      <p:tavLst>
                                        <p:tav tm="0">
                                          <p:val>
                                            <p:strVal val="#ppt_w*0.70"/>
                                          </p:val>
                                        </p:tav>
                                        <p:tav tm="100000">
                                          <p:val>
                                            <p:strVal val="#ppt_w"/>
                                          </p:val>
                                        </p:tav>
                                      </p:tavLst>
                                    </p:anim>
                                    <p:anim calcmode="lin" valueType="num">
                                      <p:cBhvr>
                                        <p:cTn id="61" dur="1000" fill="hold"/>
                                        <p:tgtEl>
                                          <p:spTgt spid="17"/>
                                        </p:tgtEl>
                                        <p:attrNameLst>
                                          <p:attrName>ppt_h</p:attrName>
                                        </p:attrNameLst>
                                      </p:cBhvr>
                                      <p:tavLst>
                                        <p:tav tm="0">
                                          <p:val>
                                            <p:strVal val="#ppt_h"/>
                                          </p:val>
                                        </p:tav>
                                        <p:tav tm="100000">
                                          <p:val>
                                            <p:strVal val="#ppt_h"/>
                                          </p:val>
                                        </p:tav>
                                      </p:tavLst>
                                    </p:anim>
                                    <p:animEffect transition="in" filter="fade">
                                      <p:cBhvr>
                                        <p:cTn id="6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作者</a:t>
            </a:r>
            <a:r>
              <a:rPr lang="zh-CN" altLang="en-US">
                <a:sym typeface="+mn-ea"/>
              </a:rPr>
              <a:t>简介</a:t>
            </a:r>
            <a:endParaRPr lang="en-US"/>
          </a:p>
        </p:txBody>
      </p:sp>
      <p:sp>
        <p:nvSpPr>
          <p:cNvPr id="3" name="Content Placeholder 2"/>
          <p:cNvSpPr>
            <a:spLocks noGrp="1"/>
          </p:cNvSpPr>
          <p:nvPr>
            <p:ph idx="1"/>
          </p:nvPr>
        </p:nvSpPr>
        <p:spPr>
          <a:xfrm>
            <a:off x="647700" y="1825625"/>
            <a:ext cx="10515600" cy="4915535"/>
          </a:xfrm>
        </p:spPr>
        <p:txBody>
          <a:bodyPr>
            <a:normAutofit lnSpcReduction="10000"/>
          </a:bodyPr>
          <a:p>
            <a:r>
              <a:rPr lang="zh-CN" altLang="en-US" sz="2100">
                <a:sym typeface="+mn-ea"/>
              </a:rPr>
              <a:t>小彭老师（</a:t>
            </a:r>
            <a:r>
              <a:rPr lang="en-US" altLang="zh-CN" sz="2100">
                <a:sym typeface="+mn-ea"/>
              </a:rPr>
              <a:t>github.com/archibate</a:t>
            </a:r>
            <a:r>
              <a:rPr lang="zh-CN" altLang="en-US" sz="2100">
                <a:sym typeface="+mn-ea"/>
              </a:rPr>
              <a:t>），</a:t>
            </a:r>
            <a:r>
              <a:rPr lang="en-US" altLang="zh-CN" sz="2100">
                <a:sym typeface="+mn-ea"/>
              </a:rPr>
              <a:t>3D </a:t>
            </a:r>
            <a:r>
              <a:rPr lang="zh-CN" altLang="en-US" sz="2100">
                <a:sym typeface="+mn-ea"/>
              </a:rPr>
              <a:t>数字内容创作软件</a:t>
            </a:r>
            <a:r>
              <a:rPr lang="en-US" altLang="zh-CN" sz="2100">
                <a:sym typeface="+mn-ea"/>
              </a:rPr>
              <a:t> Zeno </a:t>
            </a:r>
            <a:r>
              <a:rPr lang="zh-CN" altLang="en-US" sz="2100">
                <a:sym typeface="+mn-ea"/>
              </a:rPr>
              <a:t>的作者，图形学业内人士。</a:t>
            </a:r>
            <a:r>
              <a:rPr lang="zh-CN" altLang="en-US" sz="2100">
                <a:sym typeface="+mn-ea"/>
              </a:rPr>
              <a:t>曾制作好评如潮的</a:t>
            </a:r>
            <a:r>
              <a:rPr lang="zh-CN" altLang="en-US" sz="2100" b="1">
                <a:sym typeface="+mn-ea"/>
              </a:rPr>
              <a:t>现代</a:t>
            </a:r>
            <a:r>
              <a:rPr lang="en-US" altLang="zh-CN" sz="2100" b="1">
                <a:sym typeface="+mn-ea"/>
              </a:rPr>
              <a:t> CMake </a:t>
            </a:r>
            <a:r>
              <a:rPr lang="zh-CN" altLang="en-US" sz="2100">
                <a:sym typeface="+mn-ea"/>
              </a:rPr>
              <a:t>课程和</a:t>
            </a:r>
            <a:r>
              <a:rPr lang="zh-CN" altLang="en-US" sz="2100" b="1">
                <a:sym typeface="+mn-ea"/>
              </a:rPr>
              <a:t>现代</a:t>
            </a:r>
            <a:r>
              <a:rPr lang="en-US" altLang="zh-CN" sz="2100" b="1">
                <a:sym typeface="+mn-ea"/>
              </a:rPr>
              <a:t> C++ </a:t>
            </a:r>
            <a:r>
              <a:rPr lang="zh-CN" altLang="en-US" sz="2100">
                <a:sym typeface="+mn-ea"/>
              </a:rPr>
              <a:t>课程，曾经忙于学业而暂停了《高性能并行编程与优化》系列公开课的更新。现在，他带着</a:t>
            </a:r>
            <a:r>
              <a:rPr lang="zh-CN" altLang="en-US" sz="2100" b="1">
                <a:sym typeface="+mn-ea"/>
              </a:rPr>
              <a:t>现代</a:t>
            </a:r>
            <a:r>
              <a:rPr lang="en-US" altLang="zh-CN" sz="2100" b="1">
                <a:sym typeface="+mn-ea"/>
              </a:rPr>
              <a:t> OpenGL</a:t>
            </a:r>
            <a:r>
              <a:rPr lang="en-US" altLang="zh-CN" sz="2100">
                <a:sym typeface="+mn-ea"/>
              </a:rPr>
              <a:t> </a:t>
            </a:r>
            <a:r>
              <a:rPr lang="zh-CN" altLang="en-US" sz="2100">
                <a:sym typeface="+mn-ea"/>
              </a:rPr>
              <a:t>重新回归</a:t>
            </a:r>
            <a:r>
              <a:rPr lang="en-US" altLang="zh-CN" sz="2100">
                <a:sym typeface="+mn-ea"/>
              </a:rPr>
              <a:t> B </a:t>
            </a:r>
            <a:r>
              <a:rPr lang="zh-CN" altLang="en-US" sz="2100">
                <a:sym typeface="+mn-ea"/>
              </a:rPr>
              <a:t>站，并行课恢复周更，相信他能再次创造辉煌。</a:t>
            </a:r>
            <a:endParaRPr lang="zh-CN" altLang="en-US" sz="2100"/>
          </a:p>
          <a:p>
            <a:r>
              <a:rPr lang="zh-CN" altLang="en-US" sz="2100">
                <a:sym typeface="+mn-ea"/>
              </a:rPr>
              <a:t>教师特点：擅长使用比喻的修辞手法，生动形象介绍晦涩难懂的知识。</a:t>
            </a:r>
            <a:endParaRPr lang="zh-CN" altLang="en-US" sz="2100">
              <a:sym typeface="+mn-ea"/>
            </a:endParaRPr>
          </a:p>
          <a:p>
            <a:r>
              <a:rPr lang="zh-CN" altLang="en-US" sz="2100">
                <a:sym typeface="+mn-ea"/>
              </a:rPr>
              <a:t>好评如潮：由浅入深，因材施教，循循善诱，让每个学习阶段的同学都能受益。</a:t>
            </a:r>
            <a:endParaRPr lang="zh-CN" altLang="en-US" sz="2100"/>
          </a:p>
          <a:p>
            <a:r>
              <a:rPr lang="zh-CN" altLang="en-US" sz="2100"/>
              <a:t>现代</a:t>
            </a:r>
            <a:r>
              <a:rPr lang="en-US" altLang="zh-CN" sz="2100"/>
              <a:t> CMake </a:t>
            </a:r>
            <a:r>
              <a:rPr lang="zh-CN" altLang="en-US" sz="2100"/>
              <a:t>课程：BV1fa411r7zp</a:t>
            </a:r>
            <a:endParaRPr lang="zh-CN" altLang="en-US" sz="2100"/>
          </a:p>
          <a:p>
            <a:r>
              <a:rPr lang="zh-CN" altLang="en-US" sz="2100">
                <a:sym typeface="+mn-ea"/>
              </a:rPr>
              <a:t>现代</a:t>
            </a:r>
            <a:r>
              <a:rPr lang="en-US" altLang="zh-CN" sz="2100">
                <a:sym typeface="+mn-ea"/>
              </a:rPr>
              <a:t> </a:t>
            </a:r>
            <a:r>
              <a:rPr lang="en-US" sz="2100"/>
              <a:t>CUDA </a:t>
            </a:r>
            <a:r>
              <a:rPr lang="zh-CN" altLang="en-US" sz="2100"/>
              <a:t>课程：</a:t>
            </a:r>
            <a:r>
              <a:rPr lang="en-US" sz="2100"/>
              <a:t>BV16b4y1E74f</a:t>
            </a:r>
            <a:endParaRPr lang="en-US" sz="2100"/>
          </a:p>
          <a:p>
            <a:r>
              <a:rPr lang="zh-CN" altLang="en-US" sz="2100"/>
              <a:t>缓存性能优化课程：</a:t>
            </a:r>
            <a:r>
              <a:rPr lang="en-US" sz="2100"/>
              <a:t>BV1gu41117bW</a:t>
            </a:r>
            <a:endParaRPr lang="en-US" sz="2100"/>
          </a:p>
          <a:p>
            <a:r>
              <a:rPr lang="en-US" altLang="zh-CN" sz="2100"/>
              <a:t>C++11 </a:t>
            </a:r>
            <a:r>
              <a:rPr lang="zh-CN" altLang="en-US" sz="2100"/>
              <a:t>多线程课程：</a:t>
            </a:r>
            <a:r>
              <a:rPr lang="en-US" sz="2100"/>
              <a:t>BV1Ya411q7y4</a:t>
            </a:r>
            <a:endParaRPr lang="en-US" sz="2100"/>
          </a:p>
          <a:p>
            <a:r>
              <a:rPr lang="en-US" sz="2100"/>
              <a:t>STL </a:t>
            </a:r>
            <a:r>
              <a:rPr lang="zh-CN" altLang="en-US" sz="2100"/>
              <a:t>容器系列课程：</a:t>
            </a:r>
            <a:r>
              <a:rPr lang="en-US" sz="2100"/>
              <a:t>BV1qF411T7sd</a:t>
            </a:r>
            <a:endParaRPr lang="en-US" sz="2100"/>
          </a:p>
          <a:p>
            <a:r>
              <a:rPr lang="zh-CN" altLang="en-US" sz="2100"/>
              <a:t>源码漏洞分析实战：</a:t>
            </a:r>
            <a:r>
              <a:rPr lang="en-US" sz="2100"/>
              <a:t>BV1MP41127XB</a:t>
            </a:r>
            <a:endParaRPr lang="en-US" sz="2100"/>
          </a:p>
          <a:p>
            <a:r>
              <a:rPr lang="zh-CN" sz="2100" b="1"/>
              <a:t>上一期</a:t>
            </a:r>
            <a:r>
              <a:rPr lang="en-US" altLang="zh-CN" sz="2100" b="1"/>
              <a:t> OpenGL </a:t>
            </a:r>
            <a:r>
              <a:rPr lang="zh-CN" altLang="en-US" sz="2100" b="1"/>
              <a:t>课程：</a:t>
            </a:r>
            <a:r>
              <a:rPr lang="en-US" sz="2100" b="1">
                <a:sym typeface="+mn-ea"/>
              </a:rPr>
              <a:t>BV1Na4y1c7tP</a:t>
            </a:r>
            <a:endParaRPr lang="en-US" sz="2100" b="1"/>
          </a:p>
        </p:txBody>
      </p:sp>
      <p:pic>
        <p:nvPicPr>
          <p:cNvPr id="4" name="Picture 3"/>
          <p:cNvPicPr>
            <a:picLocks noChangeAspect="1"/>
          </p:cNvPicPr>
          <p:nvPr/>
        </p:nvPicPr>
        <p:blipFill>
          <a:blip r:embed="rId1"/>
          <a:stretch>
            <a:fillRect/>
          </a:stretch>
        </p:blipFill>
        <p:spPr>
          <a:xfrm>
            <a:off x="9601200" y="391795"/>
            <a:ext cx="1192530" cy="1192530"/>
          </a:xfrm>
          <a:prstGeom prst="rect">
            <a:avLst/>
          </a:prstGeom>
        </p:spPr>
      </p:pic>
      <p:pic>
        <p:nvPicPr>
          <p:cNvPr id="6" name="Picture 5" descr="cpplogo"/>
          <p:cNvPicPr>
            <a:picLocks noChangeAspect="1"/>
          </p:cNvPicPr>
          <p:nvPr/>
        </p:nvPicPr>
        <p:blipFill>
          <a:blip r:embed="rId2"/>
          <a:stretch>
            <a:fillRect/>
          </a:stretch>
        </p:blipFill>
        <p:spPr>
          <a:xfrm>
            <a:off x="7664450" y="420370"/>
            <a:ext cx="1010285" cy="1135380"/>
          </a:xfrm>
          <a:prstGeom prst="rect">
            <a:avLst/>
          </a:prstGeom>
        </p:spPr>
      </p:pic>
      <p:pic>
        <p:nvPicPr>
          <p:cNvPr id="7" name="Picture 6" descr="cmakelogo"/>
          <p:cNvPicPr>
            <a:picLocks noChangeAspect="1"/>
          </p:cNvPicPr>
          <p:nvPr/>
        </p:nvPicPr>
        <p:blipFill>
          <a:blip r:embed="rId3"/>
          <a:stretch>
            <a:fillRect/>
          </a:stretch>
        </p:blipFill>
        <p:spPr>
          <a:xfrm>
            <a:off x="5406390" y="271780"/>
            <a:ext cx="1590040" cy="13754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FLJ45KgacAEBFMJ"/>
          <p:cNvPicPr>
            <a:picLocks noChangeAspect="1"/>
          </p:cNvPicPr>
          <p:nvPr/>
        </p:nvPicPr>
        <p:blipFill>
          <a:blip r:embed="rId1">
            <a:lum bright="30000" contrast="-36000"/>
          </a:blip>
          <a:stretch>
            <a:fillRect/>
          </a:stretch>
        </p:blipFill>
        <p:spPr>
          <a:xfrm>
            <a:off x="0" y="0"/>
            <a:ext cx="9713595" cy="6858000"/>
          </a:xfrm>
          <a:prstGeom prst="rect">
            <a:avLst/>
          </a:prstGeom>
        </p:spPr>
      </p:pic>
      <p:sp>
        <p:nvSpPr>
          <p:cNvPr id="2" name="Title 1"/>
          <p:cNvSpPr>
            <a:spLocks noGrp="1"/>
          </p:cNvSpPr>
          <p:nvPr>
            <p:ph type="title"/>
          </p:nvPr>
        </p:nvSpPr>
        <p:spPr/>
        <p:txBody>
          <a:bodyPr/>
          <a:p>
            <a:r>
              <a:rPr lang="zh-CN" altLang="en-US">
                <a:sym typeface="+mn-ea"/>
              </a:rPr>
              <a:t>矢量在图形学中的应用</a:t>
            </a:r>
            <a:r>
              <a:rPr lang="en-US" altLang="zh-CN">
                <a:sym typeface="+mn-ea"/>
              </a:rPr>
              <a:t> - </a:t>
            </a:r>
            <a:r>
              <a:rPr lang="zh-CN" altLang="en-US">
                <a:sym typeface="+mn-ea"/>
              </a:rPr>
              <a:t>相对位置矢量的意义</a:t>
            </a:r>
            <a:endParaRPr lang="en-US" altLang="zh-CN">
              <a:sym typeface="+mn-ea"/>
            </a:endParaRPr>
          </a:p>
        </p:txBody>
      </p:sp>
      <p:sp>
        <p:nvSpPr>
          <p:cNvPr id="3" name="Content Placeholder 2"/>
          <p:cNvSpPr>
            <a:spLocks noGrp="1"/>
          </p:cNvSpPr>
          <p:nvPr>
            <p:ph idx="1"/>
          </p:nvPr>
        </p:nvSpPr>
        <p:spPr/>
        <p:txBody>
          <a:bodyPr/>
          <a:p>
            <a:r>
              <a:rPr lang="zh-CN" altLang="en-US"/>
              <a:t>刚才</a:t>
            </a:r>
            <a:r>
              <a:rPr lang="zh-CN" altLang="en-US">
                <a:sym typeface="+mn-ea"/>
              </a:rPr>
              <a:t>“</a:t>
            </a:r>
            <a:r>
              <a:rPr lang="zh-CN" altLang="en-US"/>
              <a:t>线代小助教”用桃纸砸向你时，他需要确定的就是你相对他手中桃纸的</a:t>
            </a:r>
            <a:r>
              <a:rPr lang="zh-CN" altLang="en-US" b="1"/>
              <a:t>相对位置</a:t>
            </a:r>
            <a:r>
              <a:rPr lang="zh-CN" altLang="en-US"/>
              <a:t>。</a:t>
            </a:r>
            <a:endParaRPr lang="zh-CN" altLang="en-US"/>
          </a:p>
          <a:p>
            <a:r>
              <a:rPr lang="zh-CN" altLang="en-US">
                <a:sym typeface="+mn-ea"/>
              </a:rPr>
              <a:t>包括方向和距离两个因素，方向决定了他要往哪里砸，距离决定了他要用多大力气丢出去。</a:t>
            </a:r>
            <a:endParaRPr lang="zh-CN" altLang="en-US"/>
          </a:p>
          <a:p>
            <a:pPr marL="0" indent="0">
              <a:buNone/>
            </a:pPr>
            <a:endParaRPr lang="en-US"/>
          </a:p>
        </p:txBody>
      </p:sp>
      <p:pic>
        <p:nvPicPr>
          <p:cNvPr id="8" name="Picture 7" descr="Singer_1676609734"/>
          <p:cNvPicPr>
            <a:picLocks noChangeAspect="1"/>
          </p:cNvPicPr>
          <p:nvPr/>
        </p:nvPicPr>
        <p:blipFill>
          <a:blip r:embed="rId2"/>
          <a:stretch>
            <a:fillRect/>
          </a:stretch>
        </p:blipFill>
        <p:spPr>
          <a:xfrm>
            <a:off x="3467100" y="4488180"/>
            <a:ext cx="2369820" cy="2369820"/>
          </a:xfrm>
          <a:prstGeom prst="rect">
            <a:avLst/>
          </a:prstGeom>
        </p:spPr>
      </p:pic>
      <p:sp>
        <p:nvSpPr>
          <p:cNvPr id="12" name="Oval Callout 11"/>
          <p:cNvSpPr/>
          <p:nvPr/>
        </p:nvSpPr>
        <p:spPr>
          <a:xfrm>
            <a:off x="6858635" y="1149835"/>
            <a:ext cx="1222375" cy="434640"/>
          </a:xfrm>
          <a:prstGeom prst="wedgeEllipseCallout">
            <a:avLst>
              <a:gd name="adj1" fmla="val -86051"/>
              <a:gd name="adj2" fmla="val 3009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A </a:t>
            </a:r>
            <a:r>
              <a:rPr lang="zh-CN" altLang="en-US" sz="2000">
                <a:latin typeface="HYTangMeiRen 85W" panose="00020600040101010101" charset="-122"/>
                <a:ea typeface="HYTangMeiRen 85W" panose="00020600040101010101" charset="-122"/>
              </a:rPr>
              <a:t>点</a:t>
            </a:r>
            <a:endParaRPr lang="zh-CN" altLang="en-US" sz="2000">
              <a:latin typeface="HYTangMeiRen 85W" panose="00020600040101010101" charset="-122"/>
              <a:ea typeface="HYTangMeiRen 85W" panose="00020600040101010101" charset="-122"/>
            </a:endParaRPr>
          </a:p>
        </p:txBody>
      </p:sp>
      <p:sp>
        <p:nvSpPr>
          <p:cNvPr id="4" name="Oval Callout 3"/>
          <p:cNvSpPr/>
          <p:nvPr/>
        </p:nvSpPr>
        <p:spPr>
          <a:xfrm>
            <a:off x="5293995" y="5564354"/>
            <a:ext cx="1222375" cy="434642"/>
          </a:xfrm>
          <a:prstGeom prst="wedgeEllipseCallout">
            <a:avLst>
              <a:gd name="adj1" fmla="val -97896"/>
              <a:gd name="adj2" fmla="val -4879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B </a:t>
            </a:r>
            <a:r>
              <a:rPr lang="zh-CN" altLang="en-US" sz="2000">
                <a:latin typeface="HYTangMeiRen 85W" panose="00020600040101010101" charset="-122"/>
                <a:ea typeface="HYTangMeiRen 85W" panose="00020600040101010101" charset="-122"/>
              </a:rPr>
              <a:t>点</a:t>
            </a:r>
            <a:endParaRPr lang="zh-CN" altLang="en-US" sz="2000">
              <a:latin typeface="HYTangMeiRen 85W" panose="00020600040101010101" charset="-122"/>
              <a:ea typeface="HYTangMeiRen 85W" panose="00020600040101010101" charset="-122"/>
            </a:endParaRPr>
          </a:p>
        </p:txBody>
      </p:sp>
      <p:sp>
        <p:nvSpPr>
          <p:cNvPr id="6" name="Oval Callout 5"/>
          <p:cNvSpPr/>
          <p:nvPr/>
        </p:nvSpPr>
        <p:spPr>
          <a:xfrm>
            <a:off x="2299335" y="3652220"/>
            <a:ext cx="2767965" cy="896585"/>
          </a:xfrm>
          <a:prstGeom prst="wedgeEllipseCallout">
            <a:avLst>
              <a:gd name="adj1" fmla="val -86051"/>
              <a:gd name="adj2" fmla="val 3009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O </a:t>
            </a:r>
            <a:r>
              <a:rPr lang="zh-CN" altLang="en-US" sz="2000">
                <a:latin typeface="HYTangMeiRen 85W" panose="00020600040101010101" charset="-122"/>
                <a:ea typeface="HYTangMeiRen 85W" panose="00020600040101010101" charset="-122"/>
              </a:rPr>
              <a:t>点（人为选定一个世界中心）</a:t>
            </a:r>
            <a:endParaRPr lang="zh-CN" altLang="en-US" sz="2000">
              <a:latin typeface="HYTangMeiRen 85W" panose="00020600040101010101" charset="-122"/>
              <a:ea typeface="HYTangMeiRen 85W" panose="00020600040101010101" charset="-122"/>
            </a:endParaRPr>
          </a:p>
        </p:txBody>
      </p:sp>
      <p:cxnSp>
        <p:nvCxnSpPr>
          <p:cNvPr id="7" name="Straight Arrow Connector 6"/>
          <p:cNvCxnSpPr>
            <a:stCxn id="6" idx="7"/>
            <a:endCxn id="12" idx="7"/>
          </p:cNvCxnSpPr>
          <p:nvPr/>
        </p:nvCxnSpPr>
        <p:spPr>
          <a:xfrm flipV="1">
            <a:off x="1301750" y="1497965"/>
            <a:ext cx="5116195" cy="2872105"/>
          </a:xfrm>
          <a:prstGeom prst="straightConnector1">
            <a:avLst/>
          </a:prstGeom>
          <a:ln w="7620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4" idx="7"/>
          </p:cNvCxnSpPr>
          <p:nvPr/>
        </p:nvCxnSpPr>
        <p:spPr>
          <a:xfrm>
            <a:off x="1314450" y="4362450"/>
            <a:ext cx="3394075" cy="1207135"/>
          </a:xfrm>
          <a:prstGeom prst="straightConnector1">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4" idx="7"/>
          </p:cNvCxnSpPr>
          <p:nvPr/>
        </p:nvCxnSpPr>
        <p:spPr>
          <a:xfrm flipH="1">
            <a:off x="4708525" y="1497965"/>
            <a:ext cx="1709420" cy="407162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stretch>
            <a:fillRect/>
          </a:stretch>
        </p:blipFill>
        <p:spPr>
          <a:xfrm>
            <a:off x="5718810" y="918210"/>
            <a:ext cx="1363980" cy="1120140"/>
          </a:xfrm>
          <a:prstGeom prst="rect">
            <a:avLst/>
          </a:prstGeom>
        </p:spPr>
      </p:pic>
      <p:sp>
        <p:nvSpPr>
          <p:cNvPr id="11" name="Oval Callout 10"/>
          <p:cNvSpPr/>
          <p:nvPr/>
        </p:nvSpPr>
        <p:spPr>
          <a:xfrm>
            <a:off x="8081010" y="3271771"/>
            <a:ext cx="3981450" cy="2623318"/>
          </a:xfrm>
          <a:prstGeom prst="wedgeEllipseCallout">
            <a:avLst>
              <a:gd name="adj1" fmla="val -47464"/>
              <a:gd name="adj2" fmla="val -65919"/>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我的桃纸位于</a:t>
            </a:r>
            <a:r>
              <a:rPr lang="en-US" altLang="zh-CN" sz="2000">
                <a:latin typeface="HYTangMeiRen 85W" panose="00020600040101010101" charset="-122"/>
                <a:ea typeface="HYTangMeiRen 85W" panose="00020600040101010101" charset="-122"/>
              </a:rPr>
              <a:t> A </a:t>
            </a:r>
            <a:r>
              <a:rPr lang="zh-CN" altLang="en-US" sz="2000">
                <a:latin typeface="HYTangMeiRen 85W" panose="00020600040101010101" charset="-122"/>
                <a:ea typeface="HYTangMeiRen 85W" panose="00020600040101010101" charset="-122"/>
              </a:rPr>
              <a:t>点，我要奖励的童鞋位于</a:t>
            </a:r>
            <a:r>
              <a:rPr lang="en-US" altLang="zh-CN" sz="2000">
                <a:latin typeface="HYTangMeiRen 85W" panose="00020600040101010101" charset="-122"/>
                <a:ea typeface="HYTangMeiRen 85W" panose="00020600040101010101" charset="-122"/>
              </a:rPr>
              <a:t> B </a:t>
            </a:r>
            <a:r>
              <a:rPr lang="zh-CN" altLang="en-US" sz="2000">
                <a:latin typeface="HYTangMeiRen 85W" panose="00020600040101010101" charset="-122"/>
                <a:ea typeface="HYTangMeiRen 85W" panose="00020600040101010101" charset="-122"/>
              </a:rPr>
              <a:t>点，我已知</a:t>
            </a:r>
            <a:r>
              <a:rPr lang="en-US" altLang="zh-CN" sz="2000">
                <a:latin typeface="HYTangMeiRen 85W" panose="00020600040101010101" charset="-122"/>
                <a:ea typeface="HYTangMeiRen 85W" panose="00020600040101010101" charset="-122"/>
              </a:rPr>
              <a:t> A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B </a:t>
            </a:r>
            <a:r>
              <a:rPr lang="zh-CN" altLang="en-US" sz="2000">
                <a:latin typeface="HYTangMeiRen 85W" panose="00020600040101010101" charset="-122"/>
                <a:ea typeface="HYTangMeiRen 85W" panose="00020600040101010101" charset="-122"/>
              </a:rPr>
              <a:t>的绝对位置，现在需要计算</a:t>
            </a:r>
            <a:r>
              <a:rPr lang="en-US" altLang="zh-CN" sz="2000">
                <a:latin typeface="HYTangMeiRen 85W" panose="00020600040101010101" charset="-122"/>
                <a:ea typeface="HYTangMeiRen 85W" panose="00020600040101010101" charset="-122"/>
              </a:rPr>
              <a:t> B - A </a:t>
            </a:r>
            <a:r>
              <a:rPr lang="zh-CN" altLang="en-US" sz="2000">
                <a:latin typeface="HYTangMeiRen 85W" panose="00020600040101010101" charset="-122"/>
                <a:ea typeface="HYTangMeiRen 85W" panose="00020600040101010101" charset="-122"/>
              </a:rPr>
              <a:t>得到</a:t>
            </a:r>
            <a:r>
              <a:rPr lang="en-US" altLang="zh-CN" sz="2000">
                <a:latin typeface="HYTangMeiRen 85W" panose="00020600040101010101" charset="-122"/>
                <a:ea typeface="HYTangMeiRen 85W" panose="00020600040101010101" charset="-122"/>
              </a:rPr>
              <a:t> AB </a:t>
            </a:r>
            <a:r>
              <a:rPr lang="zh-CN" altLang="en-US" sz="2000">
                <a:latin typeface="HYTangMeiRen 85W" panose="00020600040101010101" charset="-122"/>
                <a:ea typeface="HYTangMeiRen 85W" panose="00020600040101010101" charset="-122"/>
              </a:rPr>
              <a:t>矢量，才能决定我扔的方向和力度！</a:t>
            </a:r>
            <a:r>
              <a:rPr lang="en-US" altLang="zh-CN" sz="2000">
                <a:latin typeface="HYTangMeiRen 85W" panose="00020600040101010101" charset="-122"/>
                <a:ea typeface="HYTangMeiRen 85W" panose="00020600040101010101" charset="-122"/>
              </a:rPr>
              <a:t> </a:t>
            </a:r>
            <a:endParaRPr lang="en-US" altLang="zh-CN" sz="2000">
              <a:latin typeface="HYTangMeiRen 85W" panose="00020600040101010101" charset="-122"/>
              <a:ea typeface="HYTangMeiRen 85W" panose="00020600040101010101" charset="-122"/>
            </a:endParaRPr>
          </a:p>
        </p:txBody>
      </p:sp>
      <p:sp>
        <p:nvSpPr>
          <p:cNvPr id="13" name="Oval Callout 12"/>
          <p:cNvSpPr/>
          <p:nvPr/>
        </p:nvSpPr>
        <p:spPr>
          <a:xfrm>
            <a:off x="1969135" y="5895502"/>
            <a:ext cx="2230120" cy="434652"/>
          </a:xfrm>
          <a:prstGeom prst="wedgeEllipseCallout">
            <a:avLst>
              <a:gd name="adj1" fmla="val 60449"/>
              <a:gd name="adj2" fmla="val -6931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我真的会卸</a:t>
            </a:r>
            <a:r>
              <a:rPr lang="zh-CN" sz="2000">
                <a:latin typeface="HYTangMeiRen 85W" panose="00020600040101010101" charset="-122"/>
                <a:ea typeface="HYTangMeiRen 85W" panose="00020600040101010101" charset="-122"/>
                <a:sym typeface="+mn-ea"/>
              </a:rPr>
              <a:t>！</a:t>
            </a:r>
            <a:endParaRPr 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0.70"/>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7" presetClass="entr" presetSubtype="0" fill="hold" grpId="0" nodeType="clickEffect">
                                  <p:stCondLst>
                                    <p:cond delay="0"/>
                                  </p:stCondLst>
                                  <p:iterate type="lt">
                                    <p:tmPct val="50000"/>
                                  </p:iterate>
                                  <p:childTnLst>
                                    <p:set>
                                      <p:cBhvr>
                                        <p:cTn id="25" dur="200" fill="hold">
                                          <p:stCondLst>
                                            <p:cond delay="0"/>
                                          </p:stCondLst>
                                        </p:cTn>
                                        <p:tgtEl>
                                          <p:spTgt spid="11"/>
                                        </p:tgtEl>
                                        <p:attrNameLst>
                                          <p:attrName>style.visibility</p:attrName>
                                        </p:attrNameLst>
                                      </p:cBhvr>
                                      <p:to>
                                        <p:strVal val="visible"/>
                                      </p:to>
                                    </p:set>
                                    <p:anim calcmode="discrete" valueType="clr">
                                      <p:cBhvr override="childStyle">
                                        <p:cTn id="26" dur="2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7" dur="200"/>
                                        <p:tgtEl>
                                          <p:spTgt spid="11"/>
                                        </p:tgtEl>
                                        <p:attrNameLst>
                                          <p:attrName>fillcolor</p:attrName>
                                        </p:attrNameLst>
                                      </p:cBhvr>
                                      <p:tavLst>
                                        <p:tav tm="0">
                                          <p:val>
                                            <p:clrVal>
                                              <a:schemeClr val="accent2"/>
                                            </p:clrVal>
                                          </p:val>
                                        </p:tav>
                                        <p:tav tm="50000">
                                          <p:val>
                                            <p:clrVal>
                                              <a:schemeClr val="hlink"/>
                                            </p:clrVal>
                                          </p:val>
                                        </p:tav>
                                      </p:tavLst>
                                    </p:anim>
                                    <p:set>
                                      <p:cBhvr>
                                        <p:cTn id="28" dur="200"/>
                                        <p:tgtEl>
                                          <p:spTgt spid="11"/>
                                        </p:tgtEl>
                                        <p:attrNameLst>
                                          <p:attrName>fill.type</p:attrName>
                                        </p:attrNameLst>
                                      </p:cBhvr>
                                      <p:to>
                                        <p:strVal val="solid"/>
                                      </p:to>
                                    </p:set>
                                  </p:childTnLst>
                                </p:cTn>
                              </p:par>
                            </p:childTnLst>
                          </p:cTn>
                        </p:par>
                        <p:par>
                          <p:cTn id="29" fill="hold">
                            <p:stCondLst>
                              <p:cond delay="7800"/>
                            </p:stCondLst>
                            <p:childTnLst>
                              <p:par>
                                <p:cTn id="30" presetID="9"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par>
                          <p:cTn id="33" fill="hold">
                            <p:stCondLst>
                              <p:cond delay="8300"/>
                            </p:stCondLst>
                            <p:childTnLst>
                              <p:par>
                                <p:cTn id="34" presetID="53" presetClass="entr" presetSubtype="16" fill="hold" nodeType="afterEffect">
                                  <p:stCondLst>
                                    <p:cond delay="50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par>
                          <p:cTn id="39" fill="hold">
                            <p:stCondLst>
                              <p:cond delay="9300"/>
                            </p:stCondLst>
                            <p:childTnLst>
                              <p:par>
                                <p:cTn id="40" presetID="0" presetClass="path" presetSubtype="0" accel="50000" decel="50000" fill="hold" nodeType="afterEffect">
                                  <p:stCondLst>
                                    <p:cond delay="0"/>
                                  </p:stCondLst>
                                  <p:childTnLst>
                                    <p:animMotion origin="layout" path="M 0 0 L -0.14 0.592222 " pathEditMode="relative" ptsTypes="">
                                      <p:cBhvr>
                                        <p:cTn id="41" dur="2000" fill="hold"/>
                                        <p:tgtEl>
                                          <p:spTgt spid="18"/>
                                        </p:tgtEl>
                                        <p:attrNameLst>
                                          <p:attrName>ppt_x</p:attrName>
                                          <p:attrName>ppt_y</p:attrName>
                                        </p:attrNameLst>
                                      </p:cBhvr>
                                    </p:animMotion>
                                  </p:childTnLst>
                                </p:cTn>
                              </p:par>
                            </p:childTnLst>
                          </p:cTn>
                        </p:par>
                        <p:par>
                          <p:cTn id="42" fill="hold">
                            <p:stCondLst>
                              <p:cond delay="11300"/>
                            </p:stCondLst>
                            <p:childTnLst>
                              <p:par>
                                <p:cTn id="43" presetID="35" presetClass="exit" presetSubtype="0" fill="hold" nodeType="afterEffect">
                                  <p:stCondLst>
                                    <p:cond delay="0"/>
                                  </p:stCondLst>
                                  <p:childTnLst>
                                    <p:animEffect transition="out" filter="fade">
                                      <p:cBhvr>
                                        <p:cTn id="44" dur="2000"/>
                                        <p:tgtEl>
                                          <p:spTgt spid="18"/>
                                        </p:tgtEl>
                                      </p:cBhvr>
                                    </p:animEffect>
                                    <p:anim calcmode="lin" valueType="num">
                                      <p:cBhvr>
                                        <p:cTn id="45" dur="2000"/>
                                        <p:tgtEl>
                                          <p:spTgt spid="18"/>
                                        </p:tgtEl>
                                        <p:attrNameLst>
                                          <p:attrName>style.rotation</p:attrName>
                                        </p:attrNameLst>
                                      </p:cBhvr>
                                      <p:tavLst>
                                        <p:tav tm="0">
                                          <p:val>
                                            <p:fltVal val="0"/>
                                          </p:val>
                                        </p:tav>
                                        <p:tav tm="100000">
                                          <p:val>
                                            <p:fltVal val="720"/>
                                          </p:val>
                                        </p:tav>
                                      </p:tavLst>
                                    </p:anim>
                                    <p:anim calcmode="lin" valueType="num">
                                      <p:cBhvr>
                                        <p:cTn id="46" dur="2000"/>
                                        <p:tgtEl>
                                          <p:spTgt spid="18"/>
                                        </p:tgtEl>
                                        <p:attrNameLst>
                                          <p:attrName>ppt_h</p:attrName>
                                        </p:attrNameLst>
                                      </p:cBhvr>
                                      <p:tavLst>
                                        <p:tav tm="0">
                                          <p:val>
                                            <p:strVal val="ppt_h"/>
                                          </p:val>
                                        </p:tav>
                                        <p:tav tm="100000">
                                          <p:val>
                                            <p:fltVal val="0"/>
                                          </p:val>
                                        </p:tav>
                                      </p:tavLst>
                                    </p:anim>
                                    <p:anim calcmode="lin" valueType="num">
                                      <p:cBhvr>
                                        <p:cTn id="47" dur="2000"/>
                                        <p:tgtEl>
                                          <p:spTgt spid="18"/>
                                        </p:tgtEl>
                                        <p:attrNameLst>
                                          <p:attrName>ppt_w</p:attrName>
                                        </p:attrNameLst>
                                      </p:cBhvr>
                                      <p:tavLst>
                                        <p:tav tm="0">
                                          <p:val>
                                            <p:strVal val="ppt_w"/>
                                          </p:val>
                                        </p:tav>
                                        <p:tav tm="100000">
                                          <p:val>
                                            <p:fltVal val="0"/>
                                          </p:val>
                                        </p:tav>
                                      </p:tavLst>
                                    </p:anim>
                                    <p:set>
                                      <p:cBhvr>
                                        <p:cTn id="48" dur="1" fill="hold">
                                          <p:stCondLst>
                                            <p:cond delay="1999"/>
                                          </p:stCondLst>
                                        </p:cTn>
                                        <p:tgtEl>
                                          <p:spTgt spid="18"/>
                                        </p:tgtEl>
                                        <p:attrNameLst>
                                          <p:attrName>style.visibility</p:attrName>
                                        </p:attrNameLst>
                                      </p:cBhvr>
                                      <p:to>
                                        <p:strVal val="hidden"/>
                                      </p:to>
                                    </p:set>
                                  </p:childTnLst>
                                </p:cTn>
                              </p:par>
                            </p:childTnLst>
                          </p:cTn>
                        </p:par>
                        <p:par>
                          <p:cTn id="49" fill="hold">
                            <p:stCondLst>
                              <p:cond delay="13300"/>
                            </p:stCondLst>
                            <p:childTnLst>
                              <p:par>
                                <p:cTn id="50" presetID="55" presetClass="entr" presetSubtype="0" fill="hold" grpId="0" nodeType="afterEffect">
                                  <p:stCondLst>
                                    <p:cond delay="200"/>
                                  </p:stCondLst>
                                  <p:childTnLst>
                                    <p:set>
                                      <p:cBhvr>
                                        <p:cTn id="51" dur="1" fill="hold">
                                          <p:stCondLst>
                                            <p:cond delay="0"/>
                                          </p:stCondLst>
                                        </p:cTn>
                                        <p:tgtEl>
                                          <p:spTgt spid="13"/>
                                        </p:tgtEl>
                                        <p:attrNameLst>
                                          <p:attrName>style.visibility</p:attrName>
                                        </p:attrNameLst>
                                      </p:cBhvr>
                                      <p:to>
                                        <p:strVal val="visible"/>
                                      </p:to>
                                    </p:set>
                                    <p:anim calcmode="lin" valueType="num">
                                      <p:cBhvr>
                                        <p:cTn id="52" dur="1000" fill="hold"/>
                                        <p:tgtEl>
                                          <p:spTgt spid="13"/>
                                        </p:tgtEl>
                                        <p:attrNameLst>
                                          <p:attrName>ppt_w</p:attrName>
                                        </p:attrNameLst>
                                      </p:cBhvr>
                                      <p:tavLst>
                                        <p:tav tm="0">
                                          <p:val>
                                            <p:strVal val="#ppt_w*0.70"/>
                                          </p:val>
                                        </p:tav>
                                        <p:tav tm="100000">
                                          <p:val>
                                            <p:strVal val="#ppt_w"/>
                                          </p:val>
                                        </p:tav>
                                      </p:tavLst>
                                    </p:anim>
                                    <p:anim calcmode="lin" valueType="num">
                                      <p:cBhvr>
                                        <p:cTn id="53" dur="1000" fill="hold"/>
                                        <p:tgtEl>
                                          <p:spTgt spid="13"/>
                                        </p:tgtEl>
                                        <p:attrNameLst>
                                          <p:attrName>ppt_h</p:attrName>
                                        </p:attrNameLst>
                                      </p:cBhvr>
                                      <p:tavLst>
                                        <p:tav tm="0">
                                          <p:val>
                                            <p:strVal val="#ppt_h"/>
                                          </p:val>
                                        </p:tav>
                                        <p:tav tm="100000">
                                          <p:val>
                                            <p:strVal val="#ppt_h"/>
                                          </p:val>
                                        </p:tav>
                                      </p:tavLst>
                                    </p:anim>
                                    <p:animEffect transition="in" filter="fade">
                                      <p:cBhvr>
                                        <p:cTn id="5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4" grpId="0" bldLvl="0" animBg="1"/>
      <p:bldP spid="6" grpId="0" bldLvl="0" animBg="1"/>
      <p:bldP spid="11" grpId="0" bldLvl="0" animBg="1"/>
      <p:bldP spid="1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FLJ45KgacAEBFMJ"/>
          <p:cNvPicPr>
            <a:picLocks noChangeAspect="1"/>
          </p:cNvPicPr>
          <p:nvPr/>
        </p:nvPicPr>
        <p:blipFill>
          <a:blip r:embed="rId1">
            <a:lum bright="30000" contrast="-36000"/>
          </a:blip>
          <a:stretch>
            <a:fillRect/>
          </a:stretch>
        </p:blipFill>
        <p:spPr>
          <a:xfrm>
            <a:off x="0" y="0"/>
            <a:ext cx="9713595" cy="6858000"/>
          </a:xfrm>
          <a:prstGeom prst="rect">
            <a:avLst/>
          </a:prstGeom>
        </p:spPr>
      </p:pic>
      <p:sp>
        <p:nvSpPr>
          <p:cNvPr id="2" name="Title 1"/>
          <p:cNvSpPr>
            <a:spLocks noGrp="1"/>
          </p:cNvSpPr>
          <p:nvPr>
            <p:ph type="title"/>
          </p:nvPr>
        </p:nvSpPr>
        <p:spPr/>
        <p:txBody>
          <a:bodyPr/>
          <a:p>
            <a:r>
              <a:rPr lang="zh-CN" altLang="en-US">
                <a:sym typeface="+mn-ea"/>
              </a:rPr>
              <a:t>矢量在图形学中的应用</a:t>
            </a:r>
            <a:r>
              <a:rPr lang="en-US" altLang="zh-CN">
                <a:sym typeface="+mn-ea"/>
              </a:rPr>
              <a:t> - </a:t>
            </a:r>
            <a:r>
              <a:rPr lang="zh-CN" altLang="en-US">
                <a:sym typeface="+mn-ea"/>
              </a:rPr>
              <a:t>绝对坐标原点的选定</a:t>
            </a:r>
            <a:endParaRPr lang="en-US" altLang="zh-CN">
              <a:sym typeface="+mn-ea"/>
            </a:endParaRPr>
          </a:p>
        </p:txBody>
      </p:sp>
      <p:sp>
        <p:nvSpPr>
          <p:cNvPr id="3" name="Content Placeholder 2"/>
          <p:cNvSpPr>
            <a:spLocks noGrp="1"/>
          </p:cNvSpPr>
          <p:nvPr>
            <p:ph idx="1"/>
          </p:nvPr>
        </p:nvSpPr>
        <p:spPr/>
        <p:txBody>
          <a:bodyPr/>
          <a:p>
            <a:r>
              <a:rPr lang="zh-CN" altLang="en-US"/>
              <a:t>为了简便，他还可以直接把桃纸的初始位置选作坐标原点</a:t>
            </a:r>
            <a:r>
              <a:rPr lang="en-US" altLang="zh-CN"/>
              <a:t> O</a:t>
            </a:r>
            <a:r>
              <a:rPr lang="zh-CN" altLang="en-US"/>
              <a:t>，这样他要算的就是你的绝对位置了，他如果要砸其他什么东西，就只需要那个东西的绝对位置。</a:t>
            </a:r>
            <a:endParaRPr lang="zh-CN" altLang="en-US"/>
          </a:p>
        </p:txBody>
      </p:sp>
      <p:pic>
        <p:nvPicPr>
          <p:cNvPr id="8" name="Picture 7" descr="Singer_1676609734"/>
          <p:cNvPicPr>
            <a:picLocks noChangeAspect="1"/>
          </p:cNvPicPr>
          <p:nvPr/>
        </p:nvPicPr>
        <p:blipFill>
          <a:blip r:embed="rId2"/>
          <a:stretch>
            <a:fillRect/>
          </a:stretch>
        </p:blipFill>
        <p:spPr>
          <a:xfrm>
            <a:off x="3467100" y="4488180"/>
            <a:ext cx="2369820" cy="2369820"/>
          </a:xfrm>
          <a:prstGeom prst="rect">
            <a:avLst/>
          </a:prstGeom>
        </p:spPr>
      </p:pic>
      <p:sp>
        <p:nvSpPr>
          <p:cNvPr id="12" name="Oval Callout 11"/>
          <p:cNvSpPr/>
          <p:nvPr/>
        </p:nvSpPr>
        <p:spPr>
          <a:xfrm>
            <a:off x="6858635" y="1149837"/>
            <a:ext cx="1222375" cy="434636"/>
          </a:xfrm>
          <a:prstGeom prst="wedgeEllipseCallout">
            <a:avLst>
              <a:gd name="adj1" fmla="val -86051"/>
              <a:gd name="adj2" fmla="val 3009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O </a:t>
            </a:r>
            <a:r>
              <a:rPr lang="zh-CN" altLang="en-US" sz="2000">
                <a:latin typeface="HYTangMeiRen 85W" panose="00020600040101010101" charset="-122"/>
                <a:ea typeface="HYTangMeiRen 85W" panose="00020600040101010101" charset="-122"/>
              </a:rPr>
              <a:t>点</a:t>
            </a:r>
            <a:endParaRPr lang="zh-CN" altLang="en-US" sz="2000">
              <a:latin typeface="HYTangMeiRen 85W" panose="00020600040101010101" charset="-122"/>
              <a:ea typeface="HYTangMeiRen 85W" panose="00020600040101010101" charset="-122"/>
            </a:endParaRPr>
          </a:p>
        </p:txBody>
      </p:sp>
      <p:sp>
        <p:nvSpPr>
          <p:cNvPr id="4" name="Oval Callout 3"/>
          <p:cNvSpPr/>
          <p:nvPr/>
        </p:nvSpPr>
        <p:spPr>
          <a:xfrm>
            <a:off x="5294630" y="5561814"/>
            <a:ext cx="1222375" cy="434642"/>
          </a:xfrm>
          <a:prstGeom prst="wedgeEllipseCallout">
            <a:avLst>
              <a:gd name="adj1" fmla="val -97896"/>
              <a:gd name="adj2" fmla="val -4879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B </a:t>
            </a:r>
            <a:r>
              <a:rPr lang="zh-CN" altLang="en-US" sz="2000">
                <a:latin typeface="HYTangMeiRen 85W" panose="00020600040101010101" charset="-122"/>
                <a:ea typeface="HYTangMeiRen 85W" panose="00020600040101010101" charset="-122"/>
              </a:rPr>
              <a:t>点</a:t>
            </a:r>
            <a:endParaRPr lang="zh-CN" altLang="en-US" sz="2000">
              <a:latin typeface="HYTangMeiRen 85W" panose="00020600040101010101" charset="-122"/>
              <a:ea typeface="HYTangMeiRen 85W" panose="00020600040101010101" charset="-122"/>
            </a:endParaRPr>
          </a:p>
        </p:txBody>
      </p:sp>
      <p:cxnSp>
        <p:nvCxnSpPr>
          <p:cNvPr id="10" name="Straight Arrow Connector 9"/>
          <p:cNvCxnSpPr/>
          <p:nvPr/>
        </p:nvCxnSpPr>
        <p:spPr>
          <a:xfrm flipH="1">
            <a:off x="4708525" y="1497965"/>
            <a:ext cx="1709420" cy="407162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6" name="Oval Callout 5"/>
          <p:cNvSpPr/>
          <p:nvPr/>
        </p:nvSpPr>
        <p:spPr>
          <a:xfrm>
            <a:off x="9393555" y="724698"/>
            <a:ext cx="1884045" cy="870259"/>
          </a:xfrm>
          <a:prstGeom prst="wedgeEllipseCallout">
            <a:avLst>
              <a:gd name="adj1" fmla="val -82423"/>
              <a:gd name="adj2" fmla="val 4672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我就是宇宙滴中心！</a:t>
            </a:r>
            <a:endParaRPr lang="zh-CN" sz="2000">
              <a:latin typeface="HYTangMeiRen 85W" panose="00020600040101010101" charset="-122"/>
              <a:ea typeface="HYTangMeiRen 85W" panose="00020600040101010101" charset="-122"/>
            </a:endParaRPr>
          </a:p>
        </p:txBody>
      </p:sp>
      <p:sp>
        <p:nvSpPr>
          <p:cNvPr id="11" name="Oval Callout 10"/>
          <p:cNvSpPr/>
          <p:nvPr/>
        </p:nvSpPr>
        <p:spPr>
          <a:xfrm>
            <a:off x="7296150" y="2823842"/>
            <a:ext cx="4683125" cy="3046102"/>
          </a:xfrm>
          <a:prstGeom prst="wedgeEllipseCallout">
            <a:avLst>
              <a:gd name="adj1" fmla="val -37986"/>
              <a:gd name="adj2" fmla="val -6223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之前他们随手指定了个坐标原点，感觉很没有意义！现在我重新定义一个“桃心坐标系”后，要派送“奖励”就更方便辣！童鞋的绝对位置坐标直接就是我要扔的方向！省得劳烦嬉皮油做减法运算辣！</a:t>
            </a:r>
            <a:endParaRPr lang="en-US" altLang="zh-CN" sz="2000">
              <a:latin typeface="HYTangMeiRen 85W" panose="00020600040101010101" charset="-122"/>
              <a:ea typeface="HYTangMeiRen 85W" panose="00020600040101010101" charset="-122"/>
            </a:endParaRPr>
          </a:p>
        </p:txBody>
      </p:sp>
      <p:pic>
        <p:nvPicPr>
          <p:cNvPr id="13" name="Picture 12" descr="avatararchibate-20640597"/>
          <p:cNvPicPr>
            <a:picLocks noChangeAspect="1"/>
          </p:cNvPicPr>
          <p:nvPr/>
        </p:nvPicPr>
        <p:blipFill>
          <a:blip r:embed="rId3"/>
          <a:stretch>
            <a:fillRect/>
          </a:stretch>
        </p:blipFill>
        <p:spPr>
          <a:xfrm>
            <a:off x="0" y="2131060"/>
            <a:ext cx="2266950" cy="2266950"/>
          </a:xfrm>
          <a:prstGeom prst="rect">
            <a:avLst/>
          </a:prstGeom>
        </p:spPr>
      </p:pic>
      <p:sp>
        <p:nvSpPr>
          <p:cNvPr id="14" name="Oval Callout 13"/>
          <p:cNvSpPr/>
          <p:nvPr/>
        </p:nvSpPr>
        <p:spPr>
          <a:xfrm>
            <a:off x="1816735" y="3346934"/>
            <a:ext cx="1222375" cy="434642"/>
          </a:xfrm>
          <a:prstGeom prst="wedgeEllipseCallout">
            <a:avLst>
              <a:gd name="adj1" fmla="val -97896"/>
              <a:gd name="adj2" fmla="val -4879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C </a:t>
            </a:r>
            <a:r>
              <a:rPr lang="zh-CN" altLang="en-US" sz="2000">
                <a:latin typeface="HYTangMeiRen 85W" panose="00020600040101010101" charset="-122"/>
                <a:ea typeface="HYTangMeiRen 85W" panose="00020600040101010101" charset="-122"/>
              </a:rPr>
              <a:t>点</a:t>
            </a:r>
            <a:endParaRPr lang="zh-CN" altLang="en-US" sz="2000">
              <a:latin typeface="HYTangMeiRen 85W" panose="00020600040101010101" charset="-122"/>
              <a:ea typeface="HYTangMeiRen 85W" panose="00020600040101010101" charset="-122"/>
            </a:endParaRPr>
          </a:p>
        </p:txBody>
      </p:sp>
      <p:cxnSp>
        <p:nvCxnSpPr>
          <p:cNvPr id="15" name="Straight Arrow Connector 14"/>
          <p:cNvCxnSpPr>
            <a:stCxn id="12" idx="7"/>
            <a:endCxn id="14" idx="7"/>
          </p:cNvCxnSpPr>
          <p:nvPr/>
        </p:nvCxnSpPr>
        <p:spPr>
          <a:xfrm flipH="1">
            <a:off x="1231265" y="1497965"/>
            <a:ext cx="5186680" cy="1854200"/>
          </a:xfrm>
          <a:prstGeom prst="straightConnector1">
            <a:avLst/>
          </a:prstGeom>
          <a:ln w="76200">
            <a:solidFill>
              <a:schemeClr val="accent6"/>
            </a:solidFill>
            <a:tailEnd type="arrow"/>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a:off x="5718810" y="918210"/>
            <a:ext cx="1363980" cy="1120140"/>
          </a:xfrm>
          <a:prstGeom prst="rect">
            <a:avLst/>
          </a:prstGeom>
        </p:spPr>
      </p:pic>
      <p:sp>
        <p:nvSpPr>
          <p:cNvPr id="17" name="Oval Callout 16"/>
          <p:cNvSpPr/>
          <p:nvPr/>
        </p:nvSpPr>
        <p:spPr>
          <a:xfrm>
            <a:off x="4205605" y="2775382"/>
            <a:ext cx="3003550" cy="1306602"/>
          </a:xfrm>
          <a:prstGeom prst="wedgeEllipseCallout">
            <a:avLst>
              <a:gd name="adj1" fmla="val 63953"/>
              <a:gd name="adj2" fmla="val -68293"/>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小彭老师教鞋幸苦辣，也奖励小彭老师一款桃纸！</a:t>
            </a:r>
            <a:endParaRPr lang="zh-CN" sz="2000">
              <a:latin typeface="HYTangMeiRen 85W" panose="00020600040101010101" charset="-122"/>
              <a:ea typeface="HYTangMeiRen 85W" panose="00020600040101010101" charset="-122"/>
            </a:endParaRPr>
          </a:p>
        </p:txBody>
      </p:sp>
      <p:sp>
        <p:nvSpPr>
          <p:cNvPr id="20" name="Cloud Callout 19"/>
          <p:cNvSpPr/>
          <p:nvPr/>
        </p:nvSpPr>
        <p:spPr>
          <a:xfrm>
            <a:off x="1322070" y="1497965"/>
            <a:ext cx="854075" cy="762000"/>
          </a:xfrm>
          <a:prstGeom prst="cloudCallout">
            <a:avLst>
              <a:gd name="adj1" fmla="val -26208"/>
              <a:gd name="adj2" fmla="val 79500"/>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en-US" sz="2500">
                <a:latin typeface="HYTangMeiRen 45W" panose="00020600040101010101" charset="-122"/>
                <a:ea typeface="HYTangMeiRen 45W" panose="00020600040101010101" charset="-122"/>
              </a:rPr>
              <a:t>6</a:t>
            </a:r>
            <a:endParaRPr lang="en-US" sz="2500">
              <a:latin typeface="HYTangMeiRen 45W" panose="00020600040101010101" charset="-122"/>
              <a:ea typeface="HYTangMeiRen 45W" panose="00020600040101010101" charset="-122"/>
            </a:endParaRPr>
          </a:p>
        </p:txBody>
      </p:sp>
      <p:pic>
        <p:nvPicPr>
          <p:cNvPr id="21" name="Picture 20"/>
          <p:cNvPicPr>
            <a:picLocks noChangeAspect="1"/>
          </p:cNvPicPr>
          <p:nvPr/>
        </p:nvPicPr>
        <p:blipFill>
          <a:blip r:embed="rId4"/>
          <a:stretch>
            <a:fillRect/>
          </a:stretch>
        </p:blipFill>
        <p:spPr>
          <a:xfrm>
            <a:off x="5718810" y="918210"/>
            <a:ext cx="1363980" cy="11201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strVal val="#ppt_w*0.70"/>
                                          </p:val>
                                        </p:tav>
                                        <p:tav tm="100000">
                                          <p:val>
                                            <p:strVal val="#ppt_w"/>
                                          </p:val>
                                        </p:tav>
                                      </p:tavLst>
                                    </p:anim>
                                    <p:anim calcmode="lin" valueType="num">
                                      <p:cBhvr>
                                        <p:cTn id="14" dur="1000" fill="hold"/>
                                        <p:tgtEl>
                                          <p:spTgt spid="4"/>
                                        </p:tgtEl>
                                        <p:attrNameLst>
                                          <p:attrName>ppt_h</p:attrName>
                                        </p:attrNameLst>
                                      </p:cBhvr>
                                      <p:tavLst>
                                        <p:tav tm="0">
                                          <p:val>
                                            <p:strVal val="#ppt_h"/>
                                          </p:val>
                                        </p:tav>
                                        <p:tav tm="100000">
                                          <p:val>
                                            <p:strVal val="#ppt_h"/>
                                          </p:val>
                                        </p:tav>
                                      </p:tavLst>
                                    </p:anim>
                                    <p:animEffect transition="in" filter="fade">
                                      <p:cBhvr>
                                        <p:cTn id="15" dur="1000"/>
                                        <p:tgtEl>
                                          <p:spTgt spid="4"/>
                                        </p:tgtEl>
                                      </p:cBhvr>
                                    </p:animEffect>
                                  </p:childTnLst>
                                </p:cTn>
                              </p:par>
                            </p:childTnLst>
                          </p:cTn>
                        </p:par>
                        <p:par>
                          <p:cTn id="16" fill="hold">
                            <p:stCondLst>
                              <p:cond delay="2800"/>
                            </p:stCondLst>
                            <p:childTnLst>
                              <p:par>
                                <p:cTn id="17" presetID="55" presetClass="entr" presetSubtype="0" fill="hold" grpId="0" nodeType="afterEffect">
                                  <p:stCondLst>
                                    <p:cond delay="10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0.7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par>
                          <p:cTn id="22" fill="hold">
                            <p:stCondLst>
                              <p:cond delay="4800"/>
                            </p:stCondLst>
                            <p:childTnLst>
                              <p:par>
                                <p:cTn id="23" presetID="27" presetClass="entr" presetSubtype="0" fill="hold" grpId="0" nodeType="afterEffect">
                                  <p:stCondLst>
                                    <p:cond delay="1000"/>
                                  </p:stCondLst>
                                  <p:iterate type="lt">
                                    <p:tmPct val="50000"/>
                                  </p:iterate>
                                  <p:childTnLst>
                                    <p:set>
                                      <p:cBhvr>
                                        <p:cTn id="24" dur="200" fill="hold">
                                          <p:stCondLst>
                                            <p:cond delay="0"/>
                                          </p:stCondLst>
                                        </p:cTn>
                                        <p:tgtEl>
                                          <p:spTgt spid="11"/>
                                        </p:tgtEl>
                                        <p:attrNameLst>
                                          <p:attrName>style.visibility</p:attrName>
                                        </p:attrNameLst>
                                      </p:cBhvr>
                                      <p:to>
                                        <p:strVal val="visible"/>
                                      </p:to>
                                    </p:set>
                                    <p:anim calcmode="discrete" valueType="clr">
                                      <p:cBhvr override="childStyle">
                                        <p:cTn id="25" dur="2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26" dur="200"/>
                                        <p:tgtEl>
                                          <p:spTgt spid="11"/>
                                        </p:tgtEl>
                                        <p:attrNameLst>
                                          <p:attrName>fillcolor</p:attrName>
                                        </p:attrNameLst>
                                      </p:cBhvr>
                                      <p:tavLst>
                                        <p:tav tm="0">
                                          <p:val>
                                            <p:clrVal>
                                              <a:schemeClr val="accent2"/>
                                            </p:clrVal>
                                          </p:val>
                                        </p:tav>
                                        <p:tav tm="50000">
                                          <p:val>
                                            <p:clrVal>
                                              <a:schemeClr val="hlink"/>
                                            </p:clrVal>
                                          </p:val>
                                        </p:tav>
                                      </p:tavLst>
                                    </p:anim>
                                    <p:set>
                                      <p:cBhvr>
                                        <p:cTn id="27" dur="200"/>
                                        <p:tgtEl>
                                          <p:spTgt spid="11"/>
                                        </p:tgtEl>
                                        <p:attrNameLst>
                                          <p:attrName>fill.type</p:attrName>
                                        </p:attrNameLst>
                                      </p:cBhvr>
                                      <p:to>
                                        <p:strVal val="solid"/>
                                      </p:to>
                                    </p:set>
                                  </p:childTnLst>
                                </p:cTn>
                              </p:par>
                            </p:childTnLst>
                          </p:cTn>
                        </p:par>
                        <p:par>
                          <p:cTn id="28" fill="hold">
                            <p:stCondLst>
                              <p:cond delay="14699"/>
                            </p:stCondLst>
                            <p:childTnLst>
                              <p:par>
                                <p:cTn id="29" presetID="53" presetClass="entr" presetSubtype="16" fill="hold" nodeType="afterEffect">
                                  <p:stCondLst>
                                    <p:cond delay="100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Effect transition="in" filter="fade">
                                      <p:cBhvr>
                                        <p:cTn id="33" dur="500"/>
                                        <p:tgtEl>
                                          <p:spTgt spid="16"/>
                                        </p:tgtEl>
                                      </p:cBhvr>
                                    </p:animEffect>
                                  </p:childTnLst>
                                </p:cTn>
                              </p:par>
                            </p:childTnLst>
                          </p:cTn>
                        </p:par>
                        <p:par>
                          <p:cTn id="34" fill="hold">
                            <p:stCondLst>
                              <p:cond delay="16199"/>
                            </p:stCondLst>
                            <p:childTnLst>
                              <p:par>
                                <p:cTn id="35" presetID="0" presetClass="path" presetSubtype="0" accel="50000" decel="50000" fill="hold" nodeType="afterEffect">
                                  <p:stCondLst>
                                    <p:cond delay="0"/>
                                  </p:stCondLst>
                                  <p:childTnLst>
                                    <p:animMotion origin="layout" path="M 0 0 L -0.14 0.592222 " pathEditMode="relative" ptsTypes="">
                                      <p:cBhvr>
                                        <p:cTn id="36" dur="2000" fill="hold"/>
                                        <p:tgtEl>
                                          <p:spTgt spid="16"/>
                                        </p:tgtEl>
                                        <p:attrNameLst>
                                          <p:attrName>ppt_x</p:attrName>
                                          <p:attrName>ppt_y</p:attrName>
                                        </p:attrNameLst>
                                      </p:cBhvr>
                                    </p:animMotion>
                                  </p:childTnLst>
                                </p:cTn>
                              </p:par>
                            </p:childTnLst>
                          </p:cTn>
                        </p:par>
                        <p:par>
                          <p:cTn id="37" fill="hold">
                            <p:stCondLst>
                              <p:cond delay="18199"/>
                            </p:stCondLst>
                            <p:childTnLst>
                              <p:par>
                                <p:cTn id="38" presetID="35" presetClass="exit" presetSubtype="0" fill="hold" nodeType="afterEffect">
                                  <p:stCondLst>
                                    <p:cond delay="0"/>
                                  </p:stCondLst>
                                  <p:childTnLst>
                                    <p:animEffect transition="out" filter="fade">
                                      <p:cBhvr>
                                        <p:cTn id="39" dur="2000"/>
                                        <p:tgtEl>
                                          <p:spTgt spid="16"/>
                                        </p:tgtEl>
                                      </p:cBhvr>
                                    </p:animEffect>
                                    <p:anim calcmode="lin" valueType="num">
                                      <p:cBhvr>
                                        <p:cTn id="40" dur="2000"/>
                                        <p:tgtEl>
                                          <p:spTgt spid="16"/>
                                        </p:tgtEl>
                                        <p:attrNameLst>
                                          <p:attrName>style.rotation</p:attrName>
                                        </p:attrNameLst>
                                      </p:cBhvr>
                                      <p:tavLst>
                                        <p:tav tm="0">
                                          <p:val>
                                            <p:fltVal val="0"/>
                                          </p:val>
                                        </p:tav>
                                        <p:tav tm="100000">
                                          <p:val>
                                            <p:fltVal val="720"/>
                                          </p:val>
                                        </p:tav>
                                      </p:tavLst>
                                    </p:anim>
                                    <p:anim calcmode="lin" valueType="num">
                                      <p:cBhvr>
                                        <p:cTn id="41" dur="2000"/>
                                        <p:tgtEl>
                                          <p:spTgt spid="16"/>
                                        </p:tgtEl>
                                        <p:attrNameLst>
                                          <p:attrName>ppt_h</p:attrName>
                                        </p:attrNameLst>
                                      </p:cBhvr>
                                      <p:tavLst>
                                        <p:tav tm="0">
                                          <p:val>
                                            <p:strVal val="ppt_h"/>
                                          </p:val>
                                        </p:tav>
                                        <p:tav tm="100000">
                                          <p:val>
                                            <p:fltVal val="0"/>
                                          </p:val>
                                        </p:tav>
                                      </p:tavLst>
                                    </p:anim>
                                    <p:anim calcmode="lin" valueType="num">
                                      <p:cBhvr>
                                        <p:cTn id="42" dur="2000"/>
                                        <p:tgtEl>
                                          <p:spTgt spid="16"/>
                                        </p:tgtEl>
                                        <p:attrNameLst>
                                          <p:attrName>ppt_w</p:attrName>
                                        </p:attrNameLst>
                                      </p:cBhvr>
                                      <p:tavLst>
                                        <p:tav tm="0">
                                          <p:val>
                                            <p:strVal val="ppt_w"/>
                                          </p:val>
                                        </p:tav>
                                        <p:tav tm="100000">
                                          <p:val>
                                            <p:fltVal val="0"/>
                                          </p:val>
                                        </p:tav>
                                      </p:tavLst>
                                    </p:anim>
                                    <p:set>
                                      <p:cBhvr>
                                        <p:cTn id="43" dur="1" fill="hold">
                                          <p:stCondLst>
                                            <p:cond delay="1999"/>
                                          </p:stCondLst>
                                        </p:cTn>
                                        <p:tgtEl>
                                          <p:spTgt spid="1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37"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900" decel="100000" fill="hold"/>
                                        <p:tgtEl>
                                          <p:spTgt spid="13"/>
                                        </p:tgtEl>
                                        <p:attrNameLst>
                                          <p:attrName>ppt_y</p:attrName>
                                        </p:attrNameLst>
                                      </p:cBhvr>
                                      <p:tavLst>
                                        <p:tav tm="0">
                                          <p:val>
                                            <p:strVal val="#ppt_y+1"/>
                                          </p:val>
                                        </p:tav>
                                        <p:tav tm="100000">
                                          <p:val>
                                            <p:strVal val="#ppt_y-.03"/>
                                          </p:val>
                                        </p:tav>
                                      </p:tavLst>
                                    </p:anim>
                                    <p:anim calcmode="lin" valueType="num">
                                      <p:cBhvr>
                                        <p:cTn id="51"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52" fill="hold">
                            <p:stCondLst>
                              <p:cond delay="1000"/>
                            </p:stCondLst>
                            <p:childTnLst>
                              <p:par>
                                <p:cTn id="53" presetID="55" presetClass="entr" presetSubtype="0" fill="hold" grpId="0" nodeType="afterEffect">
                                  <p:stCondLst>
                                    <p:cond delay="400"/>
                                  </p:stCondLst>
                                  <p:childTnLst>
                                    <p:set>
                                      <p:cBhvr>
                                        <p:cTn id="54" dur="1" fill="hold">
                                          <p:stCondLst>
                                            <p:cond delay="0"/>
                                          </p:stCondLst>
                                        </p:cTn>
                                        <p:tgtEl>
                                          <p:spTgt spid="14"/>
                                        </p:tgtEl>
                                        <p:attrNameLst>
                                          <p:attrName>style.visibility</p:attrName>
                                        </p:attrNameLst>
                                      </p:cBhvr>
                                      <p:to>
                                        <p:strVal val="visible"/>
                                      </p:to>
                                    </p:set>
                                    <p:anim calcmode="lin" valueType="num">
                                      <p:cBhvr>
                                        <p:cTn id="55" dur="1000" fill="hold"/>
                                        <p:tgtEl>
                                          <p:spTgt spid="14"/>
                                        </p:tgtEl>
                                        <p:attrNameLst>
                                          <p:attrName>ppt_w</p:attrName>
                                        </p:attrNameLst>
                                      </p:cBhvr>
                                      <p:tavLst>
                                        <p:tav tm="0">
                                          <p:val>
                                            <p:strVal val="#ppt_w*0.70"/>
                                          </p:val>
                                        </p:tav>
                                        <p:tav tm="100000">
                                          <p:val>
                                            <p:strVal val="#ppt_w"/>
                                          </p:val>
                                        </p:tav>
                                      </p:tavLst>
                                    </p:anim>
                                    <p:anim calcmode="lin" valueType="num">
                                      <p:cBhvr>
                                        <p:cTn id="56" dur="1000" fill="hold"/>
                                        <p:tgtEl>
                                          <p:spTgt spid="14"/>
                                        </p:tgtEl>
                                        <p:attrNameLst>
                                          <p:attrName>ppt_h</p:attrName>
                                        </p:attrNameLst>
                                      </p:cBhvr>
                                      <p:tavLst>
                                        <p:tav tm="0">
                                          <p:val>
                                            <p:strVal val="#ppt_h"/>
                                          </p:val>
                                        </p:tav>
                                        <p:tav tm="100000">
                                          <p:val>
                                            <p:strVal val="#ppt_h"/>
                                          </p:val>
                                        </p:tav>
                                      </p:tavLst>
                                    </p:anim>
                                    <p:animEffect transition="in" filter="fade">
                                      <p:cBhvr>
                                        <p:cTn id="57" dur="1000"/>
                                        <p:tgtEl>
                                          <p:spTgt spid="14"/>
                                        </p:tgtEl>
                                      </p:cBhvr>
                                    </p:animEffect>
                                  </p:childTnLst>
                                </p:cTn>
                              </p:par>
                            </p:childTnLst>
                          </p:cTn>
                        </p:par>
                        <p:par>
                          <p:cTn id="58" fill="hold">
                            <p:stCondLst>
                              <p:cond delay="2400"/>
                            </p:stCondLst>
                            <p:childTnLst>
                              <p:par>
                                <p:cTn id="59" presetID="55" presetClass="entr" presetSubtype="0" fill="hold" grpId="0" nodeType="afterEffect">
                                  <p:stCondLst>
                                    <p:cond delay="1000"/>
                                  </p:stCondLst>
                                  <p:childTnLst>
                                    <p:set>
                                      <p:cBhvr>
                                        <p:cTn id="60" dur="1" fill="hold">
                                          <p:stCondLst>
                                            <p:cond delay="0"/>
                                          </p:stCondLst>
                                        </p:cTn>
                                        <p:tgtEl>
                                          <p:spTgt spid="17"/>
                                        </p:tgtEl>
                                        <p:attrNameLst>
                                          <p:attrName>style.visibility</p:attrName>
                                        </p:attrNameLst>
                                      </p:cBhvr>
                                      <p:to>
                                        <p:strVal val="visible"/>
                                      </p:to>
                                    </p:set>
                                    <p:anim calcmode="lin" valueType="num">
                                      <p:cBhvr>
                                        <p:cTn id="61" dur="1000" fill="hold"/>
                                        <p:tgtEl>
                                          <p:spTgt spid="17"/>
                                        </p:tgtEl>
                                        <p:attrNameLst>
                                          <p:attrName>ppt_w</p:attrName>
                                        </p:attrNameLst>
                                      </p:cBhvr>
                                      <p:tavLst>
                                        <p:tav tm="0">
                                          <p:val>
                                            <p:strVal val="#ppt_w*0.70"/>
                                          </p:val>
                                        </p:tav>
                                        <p:tav tm="100000">
                                          <p:val>
                                            <p:strVal val="#ppt_w"/>
                                          </p:val>
                                        </p:tav>
                                      </p:tavLst>
                                    </p:anim>
                                    <p:anim calcmode="lin" valueType="num">
                                      <p:cBhvr>
                                        <p:cTn id="62" dur="1000" fill="hold"/>
                                        <p:tgtEl>
                                          <p:spTgt spid="17"/>
                                        </p:tgtEl>
                                        <p:attrNameLst>
                                          <p:attrName>ppt_h</p:attrName>
                                        </p:attrNameLst>
                                      </p:cBhvr>
                                      <p:tavLst>
                                        <p:tav tm="0">
                                          <p:val>
                                            <p:strVal val="#ppt_h"/>
                                          </p:val>
                                        </p:tav>
                                        <p:tav tm="100000">
                                          <p:val>
                                            <p:strVal val="#ppt_h"/>
                                          </p:val>
                                        </p:tav>
                                      </p:tavLst>
                                    </p:anim>
                                    <p:animEffect transition="in" filter="fade">
                                      <p:cBhvr>
                                        <p:cTn id="63" dur="1000"/>
                                        <p:tgtEl>
                                          <p:spTgt spid="17"/>
                                        </p:tgtEl>
                                      </p:cBhvr>
                                    </p:animEffect>
                                  </p:childTnLst>
                                </p:cTn>
                              </p:par>
                            </p:childTnLst>
                          </p:cTn>
                        </p:par>
                        <p:par>
                          <p:cTn id="64" fill="hold">
                            <p:stCondLst>
                              <p:cond delay="4400"/>
                            </p:stCondLst>
                            <p:childTnLst>
                              <p:par>
                                <p:cTn id="65" presetID="9" presetClass="entr" presetSubtype="0" fill="hold" nodeType="afterEffect">
                                  <p:stCondLst>
                                    <p:cond delay="800"/>
                                  </p:stCondLst>
                                  <p:childTnLst>
                                    <p:set>
                                      <p:cBhvr>
                                        <p:cTn id="66" dur="1" fill="hold">
                                          <p:stCondLst>
                                            <p:cond delay="0"/>
                                          </p:stCondLst>
                                        </p:cTn>
                                        <p:tgtEl>
                                          <p:spTgt spid="15"/>
                                        </p:tgtEl>
                                        <p:attrNameLst>
                                          <p:attrName>style.visibility</p:attrName>
                                        </p:attrNameLst>
                                      </p:cBhvr>
                                      <p:to>
                                        <p:strVal val="visible"/>
                                      </p:to>
                                    </p:set>
                                    <p:animEffect transition="in" filter="dissolve">
                                      <p:cBhvr>
                                        <p:cTn id="67" dur="500"/>
                                        <p:tgtEl>
                                          <p:spTgt spid="15"/>
                                        </p:tgtEl>
                                      </p:cBhvr>
                                    </p:animEffect>
                                  </p:childTnLst>
                                </p:cTn>
                              </p:par>
                            </p:childTnLst>
                          </p:cTn>
                        </p:par>
                        <p:par>
                          <p:cTn id="68" fill="hold">
                            <p:stCondLst>
                              <p:cond delay="5700"/>
                            </p:stCondLst>
                            <p:childTnLst>
                              <p:par>
                                <p:cTn id="69" presetID="53" presetClass="entr" presetSubtype="16" fill="hold" nodeType="afterEffect">
                                  <p:stCondLst>
                                    <p:cond delay="600"/>
                                  </p:stCondLst>
                                  <p:childTnLst>
                                    <p:set>
                                      <p:cBhvr>
                                        <p:cTn id="70" dur="1" fill="hold">
                                          <p:stCondLst>
                                            <p:cond delay="0"/>
                                          </p:stCondLst>
                                        </p:cTn>
                                        <p:tgtEl>
                                          <p:spTgt spid="21"/>
                                        </p:tgtEl>
                                        <p:attrNameLst>
                                          <p:attrName>style.visibility</p:attrName>
                                        </p:attrNameLst>
                                      </p:cBhvr>
                                      <p:to>
                                        <p:strVal val="visible"/>
                                      </p:to>
                                    </p:set>
                                    <p:anim calcmode="lin" valueType="num">
                                      <p:cBhvr>
                                        <p:cTn id="71" dur="500" fill="hold"/>
                                        <p:tgtEl>
                                          <p:spTgt spid="21"/>
                                        </p:tgtEl>
                                        <p:attrNameLst>
                                          <p:attrName>ppt_w</p:attrName>
                                        </p:attrNameLst>
                                      </p:cBhvr>
                                      <p:tavLst>
                                        <p:tav tm="0">
                                          <p:val>
                                            <p:fltVal val="0"/>
                                          </p:val>
                                        </p:tav>
                                        <p:tav tm="100000">
                                          <p:val>
                                            <p:strVal val="#ppt_w"/>
                                          </p:val>
                                        </p:tav>
                                      </p:tavLst>
                                    </p:anim>
                                    <p:anim calcmode="lin" valueType="num">
                                      <p:cBhvr>
                                        <p:cTn id="72" dur="500" fill="hold"/>
                                        <p:tgtEl>
                                          <p:spTgt spid="21"/>
                                        </p:tgtEl>
                                        <p:attrNameLst>
                                          <p:attrName>ppt_h</p:attrName>
                                        </p:attrNameLst>
                                      </p:cBhvr>
                                      <p:tavLst>
                                        <p:tav tm="0">
                                          <p:val>
                                            <p:fltVal val="0"/>
                                          </p:val>
                                        </p:tav>
                                        <p:tav tm="100000">
                                          <p:val>
                                            <p:strVal val="#ppt_h"/>
                                          </p:val>
                                        </p:tav>
                                      </p:tavLst>
                                    </p:anim>
                                    <p:animEffect transition="in" filter="fade">
                                      <p:cBhvr>
                                        <p:cTn id="73" dur="500"/>
                                        <p:tgtEl>
                                          <p:spTgt spid="21"/>
                                        </p:tgtEl>
                                      </p:cBhvr>
                                    </p:animEffect>
                                  </p:childTnLst>
                                </p:cTn>
                              </p:par>
                            </p:childTnLst>
                          </p:cTn>
                        </p:par>
                        <p:par>
                          <p:cTn id="74" fill="hold">
                            <p:stCondLst>
                              <p:cond delay="6800"/>
                            </p:stCondLst>
                            <p:childTnLst>
                              <p:par>
                                <p:cTn id="75" presetID="0" presetClass="path" presetSubtype="0" accel="50000" decel="50000" fill="hold" nodeType="afterEffect">
                                  <p:stCondLst>
                                    <p:cond delay="0"/>
                                  </p:stCondLst>
                                  <p:childTnLst>
                                    <p:animMotion origin="layout" path="M 0 0 L -0.424062 0.273889 " pathEditMode="relative" rAng="0" ptsTypes="">
                                      <p:cBhvr>
                                        <p:cTn id="76" dur="2000" fill="hold"/>
                                        <p:tgtEl>
                                          <p:spTgt spid="21"/>
                                        </p:tgtEl>
                                        <p:attrNameLst>
                                          <p:attrName>ppt_x</p:attrName>
                                          <p:attrName>ppt_y</p:attrName>
                                        </p:attrNameLst>
                                      </p:cBhvr>
                                      <p:rCtr x="-70" y="296"/>
                                    </p:animMotion>
                                  </p:childTnLst>
                                </p:cTn>
                              </p:par>
                            </p:childTnLst>
                          </p:cTn>
                        </p:par>
                        <p:par>
                          <p:cTn id="77" fill="hold">
                            <p:stCondLst>
                              <p:cond delay="8800"/>
                            </p:stCondLst>
                            <p:childTnLst>
                              <p:par>
                                <p:cTn id="78" presetID="35" presetClass="exit" presetSubtype="0" fill="hold" nodeType="afterEffect">
                                  <p:stCondLst>
                                    <p:cond delay="0"/>
                                  </p:stCondLst>
                                  <p:childTnLst>
                                    <p:animEffect transition="out" filter="fade">
                                      <p:cBhvr>
                                        <p:cTn id="79" dur="2000"/>
                                        <p:tgtEl>
                                          <p:spTgt spid="21"/>
                                        </p:tgtEl>
                                      </p:cBhvr>
                                    </p:animEffect>
                                    <p:anim calcmode="lin" valueType="num">
                                      <p:cBhvr>
                                        <p:cTn id="80" dur="2000"/>
                                        <p:tgtEl>
                                          <p:spTgt spid="21"/>
                                        </p:tgtEl>
                                        <p:attrNameLst>
                                          <p:attrName>style.rotation</p:attrName>
                                        </p:attrNameLst>
                                      </p:cBhvr>
                                      <p:tavLst>
                                        <p:tav tm="0">
                                          <p:val>
                                            <p:fltVal val="0"/>
                                          </p:val>
                                        </p:tav>
                                        <p:tav tm="100000">
                                          <p:val>
                                            <p:fltVal val="720"/>
                                          </p:val>
                                        </p:tav>
                                      </p:tavLst>
                                    </p:anim>
                                    <p:anim calcmode="lin" valueType="num">
                                      <p:cBhvr>
                                        <p:cTn id="81" dur="2000"/>
                                        <p:tgtEl>
                                          <p:spTgt spid="21"/>
                                        </p:tgtEl>
                                        <p:attrNameLst>
                                          <p:attrName>ppt_h</p:attrName>
                                        </p:attrNameLst>
                                      </p:cBhvr>
                                      <p:tavLst>
                                        <p:tav tm="0">
                                          <p:val>
                                            <p:strVal val="ppt_h"/>
                                          </p:val>
                                        </p:tav>
                                        <p:tav tm="100000">
                                          <p:val>
                                            <p:fltVal val="0"/>
                                          </p:val>
                                        </p:tav>
                                      </p:tavLst>
                                    </p:anim>
                                    <p:anim calcmode="lin" valueType="num">
                                      <p:cBhvr>
                                        <p:cTn id="82" dur="2000"/>
                                        <p:tgtEl>
                                          <p:spTgt spid="21"/>
                                        </p:tgtEl>
                                        <p:attrNameLst>
                                          <p:attrName>ppt_w</p:attrName>
                                        </p:attrNameLst>
                                      </p:cBhvr>
                                      <p:tavLst>
                                        <p:tav tm="0">
                                          <p:val>
                                            <p:strVal val="ppt_w"/>
                                          </p:val>
                                        </p:tav>
                                        <p:tav tm="100000">
                                          <p:val>
                                            <p:fltVal val="0"/>
                                          </p:val>
                                        </p:tav>
                                      </p:tavLst>
                                    </p:anim>
                                    <p:set>
                                      <p:cBhvr>
                                        <p:cTn id="83" dur="1" fill="hold">
                                          <p:stCondLst>
                                            <p:cond delay="1999"/>
                                          </p:stCondLst>
                                        </p:cTn>
                                        <p:tgtEl>
                                          <p:spTgt spid="21"/>
                                        </p:tgtEl>
                                        <p:attrNameLst>
                                          <p:attrName>style.visibility</p:attrName>
                                        </p:attrNameLst>
                                      </p:cBhvr>
                                      <p:to>
                                        <p:strVal val="hidden"/>
                                      </p:to>
                                    </p:set>
                                  </p:childTnLst>
                                </p:cTn>
                              </p:par>
                            </p:childTnLst>
                          </p:cTn>
                        </p:par>
                        <p:par>
                          <p:cTn id="84" fill="hold">
                            <p:stCondLst>
                              <p:cond delay="10800"/>
                            </p:stCondLst>
                            <p:childTnLst>
                              <p:par>
                                <p:cTn id="85" presetID="55" presetClass="entr" presetSubtype="0"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p:cTn id="87" dur="1000" fill="hold"/>
                                        <p:tgtEl>
                                          <p:spTgt spid="20"/>
                                        </p:tgtEl>
                                        <p:attrNameLst>
                                          <p:attrName>ppt_w</p:attrName>
                                        </p:attrNameLst>
                                      </p:cBhvr>
                                      <p:tavLst>
                                        <p:tav tm="0">
                                          <p:val>
                                            <p:strVal val="#ppt_w*0.70"/>
                                          </p:val>
                                        </p:tav>
                                        <p:tav tm="100000">
                                          <p:val>
                                            <p:strVal val="#ppt_w"/>
                                          </p:val>
                                        </p:tav>
                                      </p:tavLst>
                                    </p:anim>
                                    <p:anim calcmode="lin" valueType="num">
                                      <p:cBhvr>
                                        <p:cTn id="88" dur="1000" fill="hold"/>
                                        <p:tgtEl>
                                          <p:spTgt spid="20"/>
                                        </p:tgtEl>
                                        <p:attrNameLst>
                                          <p:attrName>ppt_h</p:attrName>
                                        </p:attrNameLst>
                                      </p:cBhvr>
                                      <p:tavLst>
                                        <p:tav tm="0">
                                          <p:val>
                                            <p:strVal val="#ppt_h"/>
                                          </p:val>
                                        </p:tav>
                                        <p:tav tm="100000">
                                          <p:val>
                                            <p:strVal val="#ppt_h"/>
                                          </p:val>
                                        </p:tav>
                                      </p:tavLst>
                                    </p:anim>
                                    <p:animEffect transition="in" filter="fade">
                                      <p:cBhvr>
                                        <p:cTn id="8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4" grpId="0" bldLvl="0" animBg="1"/>
      <p:bldP spid="6" grpId="0" bldLvl="0" animBg="1"/>
      <p:bldP spid="11" grpId="0" bldLvl="0" animBg="1"/>
      <p:bldP spid="14" grpId="0" bldLvl="0" animBg="1"/>
      <p:bldP spid="17" grpId="0" bldLvl="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FLJ45KgacAEBFMJ"/>
          <p:cNvPicPr>
            <a:picLocks noChangeAspect="1"/>
          </p:cNvPicPr>
          <p:nvPr/>
        </p:nvPicPr>
        <p:blipFill>
          <a:blip r:embed="rId1">
            <a:lum bright="30000" contrast="-36000"/>
          </a:blip>
          <a:stretch>
            <a:fillRect/>
          </a:stretch>
        </p:blipFill>
        <p:spPr>
          <a:xfrm>
            <a:off x="0" y="2357755"/>
            <a:ext cx="6374130" cy="4500245"/>
          </a:xfrm>
          <a:prstGeom prst="rect">
            <a:avLst/>
          </a:prstGeom>
        </p:spPr>
      </p:pic>
      <p:sp>
        <p:nvSpPr>
          <p:cNvPr id="2" name="Title 1"/>
          <p:cNvSpPr>
            <a:spLocks noGrp="1"/>
          </p:cNvSpPr>
          <p:nvPr>
            <p:ph type="title"/>
          </p:nvPr>
        </p:nvSpPr>
        <p:spPr/>
        <p:txBody>
          <a:bodyPr/>
          <a:p>
            <a:r>
              <a:rPr lang="zh-CN" altLang="en-US"/>
              <a:t>选定一个绝对坐标系，只提供一个原点就够了吗？</a:t>
            </a:r>
            <a:endParaRPr lang="zh-CN" altLang="en-US"/>
          </a:p>
        </p:txBody>
      </p:sp>
      <p:sp>
        <p:nvSpPr>
          <p:cNvPr id="3" name="Content Placeholder 2"/>
          <p:cNvSpPr>
            <a:spLocks noGrp="1"/>
          </p:cNvSpPr>
          <p:nvPr>
            <p:ph idx="1"/>
          </p:nvPr>
        </p:nvSpPr>
        <p:spPr/>
        <p:txBody>
          <a:bodyPr/>
          <a:p>
            <a:r>
              <a:rPr lang="zh-CN" altLang="en-US">
                <a:sym typeface="+mn-ea"/>
              </a:rPr>
              <a:t>要完全确定一个坐标系，不仅需要坐标原点</a:t>
            </a:r>
            <a:r>
              <a:rPr lang="en-US" altLang="zh-CN">
                <a:sym typeface="+mn-ea"/>
              </a:rPr>
              <a:t> O</a:t>
            </a:r>
            <a:r>
              <a:rPr lang="zh-CN" altLang="en-US">
                <a:sym typeface="+mn-ea"/>
              </a:rPr>
              <a:t>，还需要确定</a:t>
            </a:r>
            <a:r>
              <a:rPr lang="en-US" altLang="zh-CN">
                <a:sym typeface="+mn-ea"/>
              </a:rPr>
              <a:t> x</a:t>
            </a:r>
            <a:r>
              <a:rPr lang="zh-CN" altLang="en-US">
                <a:sym typeface="+mn-ea"/>
              </a:rPr>
              <a:t>、</a:t>
            </a:r>
            <a:r>
              <a:rPr lang="en-US" altLang="zh-CN">
                <a:sym typeface="+mn-ea"/>
              </a:rPr>
              <a:t>y </a:t>
            </a:r>
            <a:r>
              <a:rPr lang="zh-CN" altLang="en-US">
                <a:sym typeface="+mn-ea"/>
              </a:rPr>
              <a:t>两个轴的方向！</a:t>
            </a:r>
            <a:endParaRPr lang="zh-CN" altLang="en-US">
              <a:sym typeface="+mn-ea"/>
            </a:endParaRPr>
          </a:p>
          <a:p>
            <a:endParaRPr lang="zh-CN" altLang="en-US"/>
          </a:p>
          <a:p>
            <a:endParaRPr lang="en-US"/>
          </a:p>
        </p:txBody>
      </p:sp>
      <p:pic>
        <p:nvPicPr>
          <p:cNvPr id="11" name="Picture 10" descr="Singer_1676609734"/>
          <p:cNvPicPr>
            <a:picLocks noChangeAspect="1"/>
          </p:cNvPicPr>
          <p:nvPr/>
        </p:nvPicPr>
        <p:blipFill>
          <a:blip r:embed="rId2"/>
          <a:stretch>
            <a:fillRect/>
          </a:stretch>
        </p:blipFill>
        <p:spPr>
          <a:xfrm>
            <a:off x="1027430" y="5447030"/>
            <a:ext cx="1410970" cy="1410970"/>
          </a:xfrm>
          <a:prstGeom prst="rect">
            <a:avLst/>
          </a:prstGeom>
        </p:spPr>
      </p:pic>
      <p:cxnSp>
        <p:nvCxnSpPr>
          <p:cNvPr id="12" name="Straight Arrow Connector 11"/>
          <p:cNvCxnSpPr/>
          <p:nvPr/>
        </p:nvCxnSpPr>
        <p:spPr>
          <a:xfrm flipH="1">
            <a:off x="1762760" y="3402330"/>
            <a:ext cx="2257425" cy="2611120"/>
          </a:xfrm>
          <a:prstGeom prst="straightConnector1">
            <a:avLst/>
          </a:prstGeom>
          <a:ln w="762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3" name="Oval Callout 12"/>
          <p:cNvSpPr/>
          <p:nvPr/>
        </p:nvSpPr>
        <p:spPr>
          <a:xfrm>
            <a:off x="6872605" y="2241219"/>
            <a:ext cx="3676015" cy="1316382"/>
          </a:xfrm>
          <a:prstGeom prst="wedgeEllipseCallout">
            <a:avLst>
              <a:gd name="adj1" fmla="val -69865"/>
              <a:gd name="adj2" fmla="val 43954"/>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我现在看不见，小彭老师你能告诉我该把奖品扔往哪个方向吗？</a:t>
            </a:r>
            <a:endParaRPr lang="en-US" altLang="zh-CN" sz="2000">
              <a:latin typeface="HYTangMeiRen 85W" panose="00020600040101010101" charset="-122"/>
              <a:ea typeface="HYTangMeiRen 85W" panose="00020600040101010101" charset="-122"/>
            </a:endParaRPr>
          </a:p>
        </p:txBody>
      </p:sp>
      <p:sp>
        <p:nvSpPr>
          <p:cNvPr id="14" name="Rectangles 13"/>
          <p:cNvSpPr/>
          <p:nvPr/>
        </p:nvSpPr>
        <p:spPr>
          <a:xfrm rot="1440000">
            <a:off x="4618990" y="3275965"/>
            <a:ext cx="1301750" cy="446405"/>
          </a:xfrm>
          <a:prstGeom prst="rect">
            <a:avLst/>
          </a:prstGeom>
        </p:spPr>
        <p:style>
          <a:lnRef idx="0">
            <a:schemeClr val="dk1"/>
          </a:lnRef>
          <a:fillRef idx="3">
            <a:schemeClr val="dk1"/>
          </a:fillRef>
          <a:effectRef idx="3">
            <a:schemeClr val="dk1"/>
          </a:effectRef>
          <a:fontRef idx="minor">
            <a:schemeClr val="lt1"/>
          </a:fontRef>
        </p:style>
        <p:txBody>
          <a:bodyPr rtlCol="0" anchor="ctr"/>
          <a:p>
            <a:pPr algn="ctr"/>
            <a:r>
              <a:rPr lang="zh-CN" altLang="en-US" sz="2400">
                <a:latin typeface="HYTangMeiRen 45W" panose="00020600040101010101" charset="-122"/>
                <a:ea typeface="HYTangMeiRen 45W" panose="00020600040101010101" charset="-122"/>
              </a:rPr>
              <a:t>眼罩</a:t>
            </a:r>
            <a:endParaRPr lang="zh-CN" altLang="en-US" sz="2400">
              <a:latin typeface="HYTangMeiRen 45W" panose="00020600040101010101" charset="-122"/>
              <a:ea typeface="HYTangMeiRen 45W" panose="00020600040101010101" charset="-122"/>
            </a:endParaRPr>
          </a:p>
        </p:txBody>
      </p:sp>
      <p:pic>
        <p:nvPicPr>
          <p:cNvPr id="15" name="Picture 14" descr="avatararchibate-20640597"/>
          <p:cNvPicPr>
            <a:picLocks noChangeAspect="1"/>
          </p:cNvPicPr>
          <p:nvPr/>
        </p:nvPicPr>
        <p:blipFill>
          <a:blip r:embed="rId3"/>
          <a:stretch>
            <a:fillRect/>
          </a:stretch>
        </p:blipFill>
        <p:spPr>
          <a:xfrm>
            <a:off x="9662795" y="4591050"/>
            <a:ext cx="2266950" cy="2266950"/>
          </a:xfrm>
          <a:prstGeom prst="rect">
            <a:avLst/>
          </a:prstGeom>
        </p:spPr>
      </p:pic>
      <p:sp>
        <p:nvSpPr>
          <p:cNvPr id="16" name="Oval Callout 15"/>
          <p:cNvSpPr/>
          <p:nvPr/>
        </p:nvSpPr>
        <p:spPr>
          <a:xfrm>
            <a:off x="9067800" y="3781777"/>
            <a:ext cx="2419350" cy="869247"/>
          </a:xfrm>
          <a:prstGeom prst="wedgeEllipseCallout">
            <a:avLst>
              <a:gd name="adj1" fmla="val 16456"/>
              <a:gd name="adj2" fmla="val 10393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emm</a:t>
            </a:r>
            <a:r>
              <a:rPr lang="zh-CN" altLang="en-US" sz="2000">
                <a:latin typeface="HYTangMeiRen 85W" panose="00020600040101010101" charset="-122"/>
                <a:ea typeface="HYTangMeiRen 85W" panose="00020600040101010101" charset="-122"/>
              </a:rPr>
              <a:t>，左下角？</a:t>
            </a:r>
            <a:endParaRPr lang="zh-CN" altLang="en-US" sz="2000">
              <a:latin typeface="HYTangMeiRen 85W" panose="00020600040101010101" charset="-122"/>
              <a:ea typeface="HYTangMeiRen 85W" panose="00020600040101010101" charset="-122"/>
            </a:endParaRPr>
          </a:p>
        </p:txBody>
      </p:sp>
      <p:cxnSp>
        <p:nvCxnSpPr>
          <p:cNvPr id="17" name="Straight Arrow Connector 16"/>
          <p:cNvCxnSpPr/>
          <p:nvPr/>
        </p:nvCxnSpPr>
        <p:spPr>
          <a:xfrm>
            <a:off x="4020185" y="3402330"/>
            <a:ext cx="2585085" cy="2573655"/>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8" name="Oval Callout 17"/>
          <p:cNvSpPr/>
          <p:nvPr/>
        </p:nvSpPr>
        <p:spPr>
          <a:xfrm>
            <a:off x="5955030" y="4272808"/>
            <a:ext cx="3401060" cy="870165"/>
          </a:xfrm>
          <a:prstGeom prst="wedgeEllipseCallout">
            <a:avLst>
              <a:gd name="adj1" fmla="val -51261"/>
              <a:gd name="adj2" fmla="val -71269"/>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明白！正在把奖品派往我的“左下角”</a:t>
            </a:r>
            <a:endParaRPr lang="en-US" altLang="zh-CN" sz="2000">
              <a:latin typeface="HYTangMeiRen 85W" panose="00020600040101010101" charset="-122"/>
              <a:ea typeface="HYTangMeiRen 85W" panose="00020600040101010101" charset="-122"/>
            </a:endParaRPr>
          </a:p>
        </p:txBody>
      </p:sp>
      <p:pic>
        <p:nvPicPr>
          <p:cNvPr id="19" name="Picture 18"/>
          <p:cNvPicPr>
            <a:picLocks noChangeAspect="1"/>
          </p:cNvPicPr>
          <p:nvPr/>
        </p:nvPicPr>
        <p:blipFill>
          <a:blip r:embed="rId4"/>
          <a:stretch>
            <a:fillRect/>
          </a:stretch>
        </p:blipFill>
        <p:spPr>
          <a:xfrm>
            <a:off x="3512185" y="3033395"/>
            <a:ext cx="911860" cy="749300"/>
          </a:xfrm>
          <a:prstGeom prst="rect">
            <a:avLst/>
          </a:prstGeom>
        </p:spPr>
      </p:pic>
      <p:pic>
        <p:nvPicPr>
          <p:cNvPr id="20" name="Picture 19"/>
          <p:cNvPicPr>
            <a:picLocks noChangeAspect="1"/>
          </p:cNvPicPr>
          <p:nvPr/>
        </p:nvPicPr>
        <p:blipFill>
          <a:blip r:embed="rId5"/>
          <a:stretch>
            <a:fillRect/>
          </a:stretch>
        </p:blipFill>
        <p:spPr>
          <a:xfrm rot="18960000">
            <a:off x="5641340" y="5068570"/>
            <a:ext cx="2222500" cy="2098675"/>
          </a:xfrm>
          <a:prstGeom prst="rect">
            <a:avLst/>
          </a:prstGeom>
        </p:spPr>
      </p:pic>
      <p:sp>
        <p:nvSpPr>
          <p:cNvPr id="21" name="Oval Callout 20"/>
          <p:cNvSpPr/>
          <p:nvPr/>
        </p:nvSpPr>
        <p:spPr>
          <a:xfrm>
            <a:off x="9443085" y="4273081"/>
            <a:ext cx="2748915" cy="434644"/>
          </a:xfrm>
          <a:prstGeom prst="wedgeEllipseCallout">
            <a:avLst>
              <a:gd name="adj1" fmla="val 80"/>
              <a:gd name="adj2" fmla="val 15362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枣糕，扔错辣！</a:t>
            </a:r>
            <a:endParaRPr lang="zh-CN" altLang="en-US" sz="2000">
              <a:latin typeface="HYTangMeiRen 85W" panose="00020600040101010101" charset="-122"/>
              <a:ea typeface="HYTangMeiRen 85W" panose="00020600040101010101" charset="-122"/>
            </a:endParaRPr>
          </a:p>
        </p:txBody>
      </p:sp>
      <p:grpSp>
        <p:nvGrpSpPr>
          <p:cNvPr id="25" name="Group 24"/>
          <p:cNvGrpSpPr/>
          <p:nvPr/>
        </p:nvGrpSpPr>
        <p:grpSpPr>
          <a:xfrm>
            <a:off x="7618095" y="5076825"/>
            <a:ext cx="1964690" cy="1781502"/>
            <a:chOff x="16120" y="1777"/>
            <a:chExt cx="3094" cy="2806"/>
          </a:xfrm>
        </p:grpSpPr>
        <p:sp>
          <p:nvSpPr>
            <p:cNvPr id="24" name="Cloud Callout 23"/>
            <p:cNvSpPr/>
            <p:nvPr/>
          </p:nvSpPr>
          <p:spPr>
            <a:xfrm>
              <a:off x="16120" y="1777"/>
              <a:ext cx="3094" cy="2805"/>
            </a:xfrm>
            <a:prstGeom prst="cloudCallout">
              <a:avLst>
                <a:gd name="adj1" fmla="val 84227"/>
                <a:gd name="adj2" fmla="val -15918"/>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en-US"/>
            </a:p>
          </p:txBody>
        </p:sp>
        <p:grpSp>
          <p:nvGrpSpPr>
            <p:cNvPr id="4" name="Group 3"/>
            <p:cNvGrpSpPr/>
            <p:nvPr/>
          </p:nvGrpSpPr>
          <p:grpSpPr>
            <a:xfrm>
              <a:off x="16502" y="2132"/>
              <a:ext cx="2285" cy="2451"/>
              <a:chOff x="11216" y="6365"/>
              <a:chExt cx="4903" cy="4759"/>
            </a:xfrm>
          </p:grpSpPr>
          <p:grpSp>
            <p:nvGrpSpPr>
              <p:cNvPr id="5" name="Group 4"/>
              <p:cNvGrpSpPr/>
              <p:nvPr/>
            </p:nvGrpSpPr>
            <p:grpSpPr>
              <a:xfrm>
                <a:off x="12146" y="7036"/>
                <a:ext cx="3607" cy="3243"/>
                <a:chOff x="10624" y="7373"/>
                <a:chExt cx="2108" cy="2108"/>
              </a:xfrm>
            </p:grpSpPr>
            <p:cxnSp>
              <p:nvCxnSpPr>
                <p:cNvPr id="6" name="Straight Arrow Connector 5"/>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0624" y="8428"/>
                  <a:ext cx="21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8" name="Text Box 7"/>
              <p:cNvSpPr txBox="1"/>
              <p:nvPr/>
            </p:nvSpPr>
            <p:spPr>
              <a:xfrm>
                <a:off x="11216" y="8238"/>
                <a:ext cx="648" cy="843"/>
              </a:xfrm>
              <a:prstGeom prst="rect">
                <a:avLst/>
              </a:prstGeom>
              <a:noFill/>
            </p:spPr>
            <p:txBody>
              <a:bodyPr wrap="square" rtlCol="0">
                <a:spAutoFit/>
              </a:bodyPr>
              <a:p>
                <a:r>
                  <a:rPr lang="zh-CN" altLang="en-US" sz="1200">
                    <a:solidFill>
                      <a:schemeClr val="bg1"/>
                    </a:solidFill>
                    <a:latin typeface="HYTangMeiRen 85W" panose="00020600040101010101" charset="-122"/>
                    <a:ea typeface="HYTangMeiRen 85W" panose="00020600040101010101" charset="-122"/>
                  </a:rPr>
                  <a:t>左</a:t>
                </a:r>
                <a:endParaRPr lang="zh-CN" altLang="en-US" sz="1200">
                  <a:solidFill>
                    <a:schemeClr val="bg1"/>
                  </a:solidFill>
                  <a:latin typeface="HYTangMeiRen 85W" panose="00020600040101010101" charset="-122"/>
                  <a:ea typeface="HYTangMeiRen 85W" panose="00020600040101010101" charset="-122"/>
                </a:endParaRPr>
              </a:p>
            </p:txBody>
          </p:sp>
          <p:sp>
            <p:nvSpPr>
              <p:cNvPr id="9" name="Text Box 8"/>
              <p:cNvSpPr txBox="1"/>
              <p:nvPr/>
            </p:nvSpPr>
            <p:spPr>
              <a:xfrm>
                <a:off x="15471" y="8235"/>
                <a:ext cx="648" cy="843"/>
              </a:xfrm>
              <a:prstGeom prst="rect">
                <a:avLst/>
              </a:prstGeom>
              <a:noFill/>
            </p:spPr>
            <p:txBody>
              <a:bodyPr wrap="square" rtlCol="0">
                <a:spAutoFit/>
              </a:bodyPr>
              <a:p>
                <a:r>
                  <a:rPr lang="zh-CN" altLang="en-US" sz="1200">
                    <a:solidFill>
                      <a:schemeClr val="bg1"/>
                    </a:solidFill>
                    <a:latin typeface="HYTangMeiRen 85W" panose="00020600040101010101" charset="-122"/>
                    <a:ea typeface="HYTangMeiRen 85W" panose="00020600040101010101" charset="-122"/>
                  </a:rPr>
                  <a:t>右</a:t>
                </a:r>
                <a:endParaRPr lang="zh-CN" altLang="en-US" sz="1200">
                  <a:solidFill>
                    <a:schemeClr val="bg1"/>
                  </a:solidFill>
                  <a:latin typeface="HYTangMeiRen 85W" panose="00020600040101010101" charset="-122"/>
                  <a:ea typeface="HYTangMeiRen 85W" panose="00020600040101010101" charset="-122"/>
                </a:endParaRPr>
              </a:p>
            </p:txBody>
          </p:sp>
          <p:sp>
            <p:nvSpPr>
              <p:cNvPr id="22" name="Text Box 21"/>
              <p:cNvSpPr txBox="1"/>
              <p:nvPr/>
            </p:nvSpPr>
            <p:spPr>
              <a:xfrm>
                <a:off x="13393" y="6365"/>
                <a:ext cx="648" cy="843"/>
              </a:xfrm>
              <a:prstGeom prst="rect">
                <a:avLst/>
              </a:prstGeom>
              <a:noFill/>
            </p:spPr>
            <p:txBody>
              <a:bodyPr wrap="square" rtlCol="0">
                <a:spAutoFit/>
              </a:bodyPr>
              <a:p>
                <a:r>
                  <a:rPr lang="zh-CN" altLang="en-US" sz="1200">
                    <a:solidFill>
                      <a:schemeClr val="bg1"/>
                    </a:solidFill>
                    <a:latin typeface="HYTangMeiRen 85W" panose="00020600040101010101" charset="-122"/>
                    <a:ea typeface="HYTangMeiRen 85W" panose="00020600040101010101" charset="-122"/>
                  </a:rPr>
                  <a:t>上</a:t>
                </a:r>
                <a:endParaRPr lang="zh-CN" altLang="en-US" sz="1200">
                  <a:solidFill>
                    <a:schemeClr val="bg1"/>
                  </a:solidFill>
                  <a:latin typeface="HYTangMeiRen 85W" panose="00020600040101010101" charset="-122"/>
                  <a:ea typeface="HYTangMeiRen 85W" panose="00020600040101010101" charset="-122"/>
                </a:endParaRPr>
              </a:p>
            </p:txBody>
          </p:sp>
          <p:sp>
            <p:nvSpPr>
              <p:cNvPr id="23" name="Text Box 22"/>
              <p:cNvSpPr txBox="1"/>
              <p:nvPr/>
            </p:nvSpPr>
            <p:spPr>
              <a:xfrm>
                <a:off x="13417" y="10281"/>
                <a:ext cx="648" cy="843"/>
              </a:xfrm>
              <a:prstGeom prst="rect">
                <a:avLst/>
              </a:prstGeom>
              <a:noFill/>
            </p:spPr>
            <p:txBody>
              <a:bodyPr wrap="square" rtlCol="0">
                <a:spAutoFit/>
              </a:bodyPr>
              <a:p>
                <a:r>
                  <a:rPr lang="zh-CN" altLang="en-US" sz="1200">
                    <a:solidFill>
                      <a:schemeClr val="bg1"/>
                    </a:solidFill>
                    <a:latin typeface="HYTangMeiRen 85W" panose="00020600040101010101" charset="-122"/>
                    <a:ea typeface="HYTangMeiRen 85W" panose="00020600040101010101" charset="-122"/>
                  </a:rPr>
                  <a:t>下</a:t>
                </a:r>
                <a:endParaRPr lang="zh-CN" altLang="en-US" sz="1200">
                  <a:solidFill>
                    <a:schemeClr val="bg1"/>
                  </a:solidFill>
                  <a:latin typeface="HYTangMeiRen 85W" panose="00020600040101010101" charset="-122"/>
                  <a:ea typeface="HYTangMeiRen 85W" panose="00020600040101010101" charset="-122"/>
                </a:endParaRPr>
              </a:p>
            </p:txBody>
          </p:sp>
        </p:grpSp>
      </p:grpSp>
      <p:grpSp>
        <p:nvGrpSpPr>
          <p:cNvPr id="26" name="Group 25"/>
          <p:cNvGrpSpPr/>
          <p:nvPr/>
        </p:nvGrpSpPr>
        <p:grpSpPr>
          <a:xfrm>
            <a:off x="5815965" y="1200150"/>
            <a:ext cx="1964690" cy="1781175"/>
            <a:chOff x="16229" y="1912"/>
            <a:chExt cx="3094" cy="2805"/>
          </a:xfrm>
        </p:grpSpPr>
        <p:sp>
          <p:nvSpPr>
            <p:cNvPr id="27" name="Cloud Callout 26"/>
            <p:cNvSpPr/>
            <p:nvPr/>
          </p:nvSpPr>
          <p:spPr>
            <a:xfrm>
              <a:off x="16229" y="1912"/>
              <a:ext cx="3094" cy="2805"/>
            </a:xfrm>
            <a:prstGeom prst="cloudCallout">
              <a:avLst>
                <a:gd name="adj1" fmla="val -52294"/>
                <a:gd name="adj2" fmla="val 66684"/>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US"/>
            </a:p>
          </p:txBody>
        </p:sp>
        <p:grpSp>
          <p:nvGrpSpPr>
            <p:cNvPr id="28" name="Group 27"/>
            <p:cNvGrpSpPr/>
            <p:nvPr/>
          </p:nvGrpSpPr>
          <p:grpSpPr>
            <a:xfrm>
              <a:off x="16502" y="2132"/>
              <a:ext cx="2285" cy="2451"/>
              <a:chOff x="11216" y="6365"/>
              <a:chExt cx="4903" cy="4759"/>
            </a:xfrm>
          </p:grpSpPr>
          <p:grpSp>
            <p:nvGrpSpPr>
              <p:cNvPr id="29" name="Group 28"/>
              <p:cNvGrpSpPr/>
              <p:nvPr/>
            </p:nvGrpSpPr>
            <p:grpSpPr>
              <a:xfrm>
                <a:off x="12146" y="7036"/>
                <a:ext cx="3607" cy="3243"/>
                <a:chOff x="10624" y="7373"/>
                <a:chExt cx="2108" cy="2108"/>
              </a:xfrm>
            </p:grpSpPr>
            <p:cxnSp>
              <p:nvCxnSpPr>
                <p:cNvPr id="30" name="Straight Arrow Connector 29"/>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0624" y="8428"/>
                  <a:ext cx="2109" cy="0"/>
                </a:xfrm>
                <a:prstGeom prst="straightConnector1">
                  <a:avLst/>
                </a:prstGeom>
                <a:ln w="28575">
                  <a:solidFill>
                    <a:srgbClr val="C00000"/>
                  </a:solidFill>
                  <a:headEnd type="arrow" w="med" len="med"/>
                  <a:tailEnd type="none"/>
                </a:ln>
              </p:spPr>
              <p:style>
                <a:lnRef idx="1">
                  <a:schemeClr val="accent1"/>
                </a:lnRef>
                <a:fillRef idx="0">
                  <a:schemeClr val="accent1"/>
                </a:fillRef>
                <a:effectRef idx="0">
                  <a:schemeClr val="accent1"/>
                </a:effectRef>
                <a:fontRef idx="minor">
                  <a:schemeClr val="tx1"/>
                </a:fontRef>
              </p:style>
            </p:cxnSp>
          </p:grpSp>
          <p:sp>
            <p:nvSpPr>
              <p:cNvPr id="32" name="Text Box 31"/>
              <p:cNvSpPr txBox="1"/>
              <p:nvPr/>
            </p:nvSpPr>
            <p:spPr>
              <a:xfrm>
                <a:off x="11216" y="8238"/>
                <a:ext cx="648" cy="843"/>
              </a:xfrm>
              <a:prstGeom prst="rect">
                <a:avLst/>
              </a:prstGeom>
              <a:noFill/>
            </p:spPr>
            <p:txBody>
              <a:bodyPr wrap="square" rtlCol="0">
                <a:spAutoFit/>
              </a:bodyPr>
              <a:p>
                <a:r>
                  <a:rPr lang="zh-CN" altLang="en-US" sz="1200">
                    <a:solidFill>
                      <a:schemeClr val="bg1"/>
                    </a:solidFill>
                    <a:latin typeface="HYTangMeiRen 85W" panose="00020600040101010101" charset="-122"/>
                    <a:ea typeface="HYTangMeiRen 85W" panose="00020600040101010101" charset="-122"/>
                    <a:sym typeface="+mn-ea"/>
                  </a:rPr>
                  <a:t>右</a:t>
                </a:r>
                <a:endParaRPr lang="zh-CN" altLang="en-US" sz="1200">
                  <a:solidFill>
                    <a:schemeClr val="bg1"/>
                  </a:solidFill>
                  <a:latin typeface="HYTangMeiRen 85W" panose="00020600040101010101" charset="-122"/>
                  <a:ea typeface="HYTangMeiRen 85W" panose="00020600040101010101" charset="-122"/>
                </a:endParaRPr>
              </a:p>
            </p:txBody>
          </p:sp>
          <p:sp>
            <p:nvSpPr>
              <p:cNvPr id="33" name="Text Box 32"/>
              <p:cNvSpPr txBox="1"/>
              <p:nvPr/>
            </p:nvSpPr>
            <p:spPr>
              <a:xfrm>
                <a:off x="15471" y="8235"/>
                <a:ext cx="648" cy="843"/>
              </a:xfrm>
              <a:prstGeom prst="rect">
                <a:avLst/>
              </a:prstGeom>
              <a:noFill/>
            </p:spPr>
            <p:txBody>
              <a:bodyPr wrap="square" rtlCol="0">
                <a:spAutoFit/>
              </a:bodyPr>
              <a:p>
                <a:r>
                  <a:rPr lang="zh-CN" altLang="en-US" sz="1200">
                    <a:solidFill>
                      <a:schemeClr val="bg1"/>
                    </a:solidFill>
                    <a:latin typeface="HYTangMeiRen 85W" panose="00020600040101010101" charset="-122"/>
                    <a:ea typeface="HYTangMeiRen 85W" panose="00020600040101010101" charset="-122"/>
                  </a:rPr>
                  <a:t>左</a:t>
                </a:r>
                <a:endParaRPr lang="zh-CN" altLang="en-US" sz="1200">
                  <a:solidFill>
                    <a:schemeClr val="bg1"/>
                  </a:solidFill>
                  <a:latin typeface="HYTangMeiRen 85W" panose="00020600040101010101" charset="-122"/>
                  <a:ea typeface="HYTangMeiRen 85W" panose="00020600040101010101" charset="-122"/>
                </a:endParaRPr>
              </a:p>
            </p:txBody>
          </p:sp>
          <p:sp>
            <p:nvSpPr>
              <p:cNvPr id="34" name="Text Box 33"/>
              <p:cNvSpPr txBox="1"/>
              <p:nvPr/>
            </p:nvSpPr>
            <p:spPr>
              <a:xfrm>
                <a:off x="13393" y="6365"/>
                <a:ext cx="648" cy="843"/>
              </a:xfrm>
              <a:prstGeom prst="rect">
                <a:avLst/>
              </a:prstGeom>
              <a:noFill/>
            </p:spPr>
            <p:txBody>
              <a:bodyPr wrap="square" rtlCol="0">
                <a:spAutoFit/>
              </a:bodyPr>
              <a:p>
                <a:r>
                  <a:rPr lang="zh-CN" altLang="en-US" sz="1200">
                    <a:solidFill>
                      <a:schemeClr val="bg1"/>
                    </a:solidFill>
                    <a:latin typeface="HYTangMeiRen 85W" panose="00020600040101010101" charset="-122"/>
                    <a:ea typeface="HYTangMeiRen 85W" panose="00020600040101010101" charset="-122"/>
                  </a:rPr>
                  <a:t>上</a:t>
                </a:r>
                <a:endParaRPr lang="zh-CN" altLang="en-US" sz="1200">
                  <a:solidFill>
                    <a:schemeClr val="bg1"/>
                  </a:solidFill>
                  <a:latin typeface="HYTangMeiRen 85W" panose="00020600040101010101" charset="-122"/>
                  <a:ea typeface="HYTangMeiRen 85W" panose="00020600040101010101" charset="-122"/>
                </a:endParaRPr>
              </a:p>
            </p:txBody>
          </p:sp>
          <p:sp>
            <p:nvSpPr>
              <p:cNvPr id="35" name="Text Box 34"/>
              <p:cNvSpPr txBox="1"/>
              <p:nvPr/>
            </p:nvSpPr>
            <p:spPr>
              <a:xfrm>
                <a:off x="13417" y="10281"/>
                <a:ext cx="648" cy="843"/>
              </a:xfrm>
              <a:prstGeom prst="rect">
                <a:avLst/>
              </a:prstGeom>
              <a:noFill/>
            </p:spPr>
            <p:txBody>
              <a:bodyPr wrap="square" rtlCol="0">
                <a:spAutoFit/>
              </a:bodyPr>
              <a:p>
                <a:r>
                  <a:rPr lang="zh-CN" altLang="en-US" sz="1200">
                    <a:solidFill>
                      <a:schemeClr val="bg1"/>
                    </a:solidFill>
                    <a:latin typeface="HYTangMeiRen 85W" panose="00020600040101010101" charset="-122"/>
                    <a:ea typeface="HYTangMeiRen 85W" panose="00020600040101010101" charset="-122"/>
                  </a:rPr>
                  <a:t>下</a:t>
                </a:r>
                <a:endParaRPr lang="zh-CN" altLang="en-US" sz="1200">
                  <a:solidFill>
                    <a:schemeClr val="bg1"/>
                  </a:solidFill>
                  <a:latin typeface="HYTangMeiRen 85W" panose="00020600040101010101" charset="-122"/>
                  <a:ea typeface="HYTangMeiRen 85W" panose="00020600040101010101"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900" decel="100000" fill="hold"/>
                                        <p:tgtEl>
                                          <p:spTgt spid="15"/>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9" presetClass="entr" presetSubtype="0" fill="hold" nodeType="afterEffect">
                                  <p:stCondLst>
                                    <p:cond delay="400"/>
                                  </p:stCondLst>
                                  <p:childTnLst>
                                    <p:set>
                                      <p:cBhvr>
                                        <p:cTn id="20" dur="1" fill="hold">
                                          <p:stCondLst>
                                            <p:cond delay="0"/>
                                          </p:stCondLst>
                                        </p:cTn>
                                        <p:tgtEl>
                                          <p:spTgt spid="25"/>
                                        </p:tgtEl>
                                        <p:attrNameLst>
                                          <p:attrName>style.visibility</p:attrName>
                                        </p:attrNameLst>
                                      </p:cBhvr>
                                      <p:to>
                                        <p:strVal val="visible"/>
                                      </p:to>
                                    </p:set>
                                    <p:animEffect transition="in" filter="dissolve">
                                      <p:cBhvr>
                                        <p:cTn id="21" dur="500"/>
                                        <p:tgtEl>
                                          <p:spTgt spid="25"/>
                                        </p:tgtEl>
                                      </p:cBhvr>
                                    </p:animEffect>
                                  </p:childTnLst>
                                </p:cTn>
                              </p:par>
                            </p:childTnLst>
                          </p:cTn>
                        </p:par>
                        <p:par>
                          <p:cTn id="22" fill="hold">
                            <p:stCondLst>
                              <p:cond delay="1900"/>
                            </p:stCondLst>
                            <p:childTnLst>
                              <p:par>
                                <p:cTn id="23" presetID="55" presetClass="entr" presetSubtype="0" fill="hold" grpId="0" nodeType="afterEffect">
                                  <p:stCondLst>
                                    <p:cond delay="40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strVal val="#ppt_w*0.70"/>
                                          </p:val>
                                        </p:tav>
                                        <p:tav tm="100000">
                                          <p:val>
                                            <p:strVal val="#ppt_w"/>
                                          </p:val>
                                        </p:tav>
                                      </p:tavLst>
                                    </p:anim>
                                    <p:anim calcmode="lin" valueType="num">
                                      <p:cBhvr>
                                        <p:cTn id="26" dur="1000" fill="hold"/>
                                        <p:tgtEl>
                                          <p:spTgt spid="16"/>
                                        </p:tgtEl>
                                        <p:attrNameLst>
                                          <p:attrName>ppt_h</p:attrName>
                                        </p:attrNameLst>
                                      </p:cBhvr>
                                      <p:tavLst>
                                        <p:tav tm="0">
                                          <p:val>
                                            <p:strVal val="#ppt_h"/>
                                          </p:val>
                                        </p:tav>
                                        <p:tav tm="100000">
                                          <p:val>
                                            <p:strVal val="#ppt_h"/>
                                          </p:val>
                                        </p:tav>
                                      </p:tavLst>
                                    </p:anim>
                                    <p:animEffect transition="in" filter="fade">
                                      <p:cBhvr>
                                        <p:cTn id="27" dur="1000"/>
                                        <p:tgtEl>
                                          <p:spTgt spid="16"/>
                                        </p:tgtEl>
                                      </p:cBhvr>
                                    </p:animEffect>
                                  </p:childTnLst>
                                </p:cTn>
                              </p:par>
                            </p:childTnLst>
                          </p:cTn>
                        </p:par>
                        <p:par>
                          <p:cTn id="28" fill="hold">
                            <p:stCondLst>
                              <p:cond delay="3300"/>
                            </p:stCondLst>
                            <p:childTnLst>
                              <p:par>
                                <p:cTn id="29" presetID="9" presetClass="entr" presetSubtype="0" fill="hold" nodeType="afterEffect">
                                  <p:stCondLst>
                                    <p:cond delay="60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par>
                          <p:cTn id="37" fill="hold">
                            <p:stCondLst>
                              <p:cond delay="500"/>
                            </p:stCondLst>
                            <p:childTnLst>
                              <p:par>
                                <p:cTn id="38" presetID="9" presetClass="entr" presetSubtype="0" fill="hold" nodeType="afterEffect">
                                  <p:stCondLst>
                                    <p:cond delay="40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childTnLst>
                          </p:cTn>
                        </p:par>
                        <p:par>
                          <p:cTn id="41" fill="hold">
                            <p:stCondLst>
                              <p:cond delay="1400"/>
                            </p:stCondLst>
                            <p:childTnLst>
                              <p:par>
                                <p:cTn id="42" presetID="55" presetClass="entr" presetSubtype="0" fill="hold" grpId="0" nodeType="afterEffect">
                                  <p:stCondLst>
                                    <p:cond delay="400"/>
                                  </p:stCondLst>
                                  <p:childTnLst>
                                    <p:set>
                                      <p:cBhvr>
                                        <p:cTn id="43" dur="1" fill="hold">
                                          <p:stCondLst>
                                            <p:cond delay="0"/>
                                          </p:stCondLst>
                                        </p:cTn>
                                        <p:tgtEl>
                                          <p:spTgt spid="18"/>
                                        </p:tgtEl>
                                        <p:attrNameLst>
                                          <p:attrName>style.visibility</p:attrName>
                                        </p:attrNameLst>
                                      </p:cBhvr>
                                      <p:to>
                                        <p:strVal val="visible"/>
                                      </p:to>
                                    </p:set>
                                    <p:anim calcmode="lin" valueType="num">
                                      <p:cBhvr>
                                        <p:cTn id="44" dur="1000" fill="hold"/>
                                        <p:tgtEl>
                                          <p:spTgt spid="18"/>
                                        </p:tgtEl>
                                        <p:attrNameLst>
                                          <p:attrName>ppt_w</p:attrName>
                                        </p:attrNameLst>
                                      </p:cBhvr>
                                      <p:tavLst>
                                        <p:tav tm="0">
                                          <p:val>
                                            <p:strVal val="#ppt_w*0.70"/>
                                          </p:val>
                                        </p:tav>
                                        <p:tav tm="100000">
                                          <p:val>
                                            <p:strVal val="#ppt_w"/>
                                          </p:val>
                                        </p:tav>
                                      </p:tavLst>
                                    </p:anim>
                                    <p:anim calcmode="lin" valueType="num">
                                      <p:cBhvr>
                                        <p:cTn id="45" dur="1000" fill="hold"/>
                                        <p:tgtEl>
                                          <p:spTgt spid="18"/>
                                        </p:tgtEl>
                                        <p:attrNameLst>
                                          <p:attrName>ppt_h</p:attrName>
                                        </p:attrNameLst>
                                      </p:cBhvr>
                                      <p:tavLst>
                                        <p:tav tm="0">
                                          <p:val>
                                            <p:strVal val="#ppt_h"/>
                                          </p:val>
                                        </p:tav>
                                        <p:tav tm="100000">
                                          <p:val>
                                            <p:strVal val="#ppt_h"/>
                                          </p:val>
                                        </p:tav>
                                      </p:tavLst>
                                    </p:anim>
                                    <p:animEffect transition="in" filter="fade">
                                      <p:cBhvr>
                                        <p:cTn id="46" dur="1000"/>
                                        <p:tgtEl>
                                          <p:spTgt spid="18"/>
                                        </p:tgtEl>
                                      </p:cBhvr>
                                    </p:animEffect>
                                  </p:childTnLst>
                                </p:cTn>
                              </p:par>
                            </p:childTnLst>
                          </p:cTn>
                        </p:par>
                        <p:par>
                          <p:cTn id="47" fill="hold">
                            <p:stCondLst>
                              <p:cond delay="2800"/>
                            </p:stCondLst>
                            <p:childTnLst>
                              <p:par>
                                <p:cTn id="48" presetID="9" presetClass="entr" presetSubtype="0" fill="hold" nodeType="afterEffect">
                                  <p:stCondLst>
                                    <p:cond delay="60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par>
                                <p:cTn id="51" presetID="29" presetClass="exit" presetSubtype="0" fill="hold" nodeType="withEffect">
                                  <p:stCondLst>
                                    <p:cond delay="600"/>
                                  </p:stCondLst>
                                  <p:childTnLst>
                                    <p:anim calcmode="lin" valueType="num">
                                      <p:cBhvr>
                                        <p:cTn id="52" dur="500"/>
                                        <p:tgtEl>
                                          <p:spTgt spid="12"/>
                                        </p:tgtEl>
                                        <p:attrNameLst>
                                          <p:attrName>ppt_x</p:attrName>
                                        </p:attrNameLst>
                                      </p:cBhvr>
                                      <p:tavLst>
                                        <p:tav tm="0">
                                          <p:val>
                                            <p:strVal val="ppt_x"/>
                                          </p:val>
                                        </p:tav>
                                        <p:tav tm="100000">
                                          <p:val>
                                            <p:strVal val="ppt_x-.2"/>
                                          </p:val>
                                        </p:tav>
                                      </p:tavLst>
                                    </p:anim>
                                    <p:anim calcmode="lin" valueType="num">
                                      <p:cBhvr>
                                        <p:cTn id="53" dur="500"/>
                                        <p:tgtEl>
                                          <p:spTgt spid="12"/>
                                        </p:tgtEl>
                                        <p:attrNameLst>
                                          <p:attrName>ppt_y</p:attrName>
                                        </p:attrNameLst>
                                      </p:cBhvr>
                                      <p:tavLst>
                                        <p:tav tm="0">
                                          <p:val>
                                            <p:strVal val="ppt_y"/>
                                          </p:val>
                                        </p:tav>
                                        <p:tav tm="100000">
                                          <p:val>
                                            <p:strVal val="ppt_y"/>
                                          </p:val>
                                        </p:tav>
                                      </p:tavLst>
                                    </p:anim>
                                    <p:animEffect transition="out" filter="fade">
                                      <p:cBhvr>
                                        <p:cTn id="54" dur="500"/>
                                        <p:tgtEl>
                                          <p:spTgt spid="12"/>
                                        </p:tgtEl>
                                      </p:cBhvr>
                                    </p:animEffect>
                                    <p:set>
                                      <p:cBhvr>
                                        <p:cTn id="55" dur="1" fill="hold">
                                          <p:stCondLst>
                                            <p:cond delay="500"/>
                                          </p:stCondLst>
                                        </p:cTn>
                                        <p:tgtEl>
                                          <p:spTgt spid="12"/>
                                        </p:tgtEl>
                                        <p:attrNameLst>
                                          <p:attrName>style.visibility</p:attrName>
                                        </p:attrNameLst>
                                      </p:cBhvr>
                                      <p:to>
                                        <p:strVal val="hidden"/>
                                      </p:to>
                                    </p:set>
                                  </p:childTnLst>
                                </p:cTn>
                              </p:par>
                            </p:childTnLst>
                          </p:cTn>
                        </p:par>
                        <p:par>
                          <p:cTn id="56" fill="hold">
                            <p:stCondLst>
                              <p:cond delay="3900"/>
                            </p:stCondLst>
                            <p:childTnLst>
                              <p:par>
                                <p:cTn id="57" presetID="53" presetClass="entr" presetSubtype="16" fill="hold" nodeType="afterEffect">
                                  <p:stCondLst>
                                    <p:cond delay="500"/>
                                  </p:stCondLs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ppt_w</p:attrName>
                                        </p:attrNameLst>
                                      </p:cBhvr>
                                      <p:tavLst>
                                        <p:tav tm="0">
                                          <p:val>
                                            <p:fltVal val="0"/>
                                          </p:val>
                                        </p:tav>
                                        <p:tav tm="100000">
                                          <p:val>
                                            <p:strVal val="#ppt_w"/>
                                          </p:val>
                                        </p:tav>
                                      </p:tavLst>
                                    </p:anim>
                                    <p:anim calcmode="lin" valueType="num">
                                      <p:cBhvr>
                                        <p:cTn id="60" dur="500" fill="hold"/>
                                        <p:tgtEl>
                                          <p:spTgt spid="19"/>
                                        </p:tgtEl>
                                        <p:attrNameLst>
                                          <p:attrName>ppt_h</p:attrName>
                                        </p:attrNameLst>
                                      </p:cBhvr>
                                      <p:tavLst>
                                        <p:tav tm="0">
                                          <p:val>
                                            <p:fltVal val="0"/>
                                          </p:val>
                                        </p:tav>
                                        <p:tav tm="100000">
                                          <p:val>
                                            <p:strVal val="#ppt_h"/>
                                          </p:val>
                                        </p:tav>
                                      </p:tavLst>
                                    </p:anim>
                                    <p:animEffect transition="in" filter="fade">
                                      <p:cBhvr>
                                        <p:cTn id="61" dur="500"/>
                                        <p:tgtEl>
                                          <p:spTgt spid="19"/>
                                        </p:tgtEl>
                                      </p:cBhvr>
                                    </p:animEffect>
                                  </p:childTnLst>
                                </p:cTn>
                              </p:par>
                            </p:childTnLst>
                          </p:cTn>
                        </p:par>
                        <p:par>
                          <p:cTn id="62" fill="hold">
                            <p:stCondLst>
                              <p:cond delay="4900"/>
                            </p:stCondLst>
                            <p:childTnLst>
                              <p:par>
                                <p:cTn id="63" presetID="0" presetClass="path" presetSubtype="0" accel="50000" decel="50000" fill="hold" nodeType="afterEffect">
                                  <p:stCondLst>
                                    <p:cond delay="0"/>
                                  </p:stCondLst>
                                  <p:childTnLst>
                                    <p:animMotion origin="layout" path="M 0 0 L 0.215104 0.37213 " pathEditMode="relative" rAng="0" ptsTypes="">
                                      <p:cBhvr>
                                        <p:cTn id="64" dur="2000" fill="hold"/>
                                        <p:tgtEl>
                                          <p:spTgt spid="19"/>
                                        </p:tgtEl>
                                        <p:attrNameLst>
                                          <p:attrName>ppt_x</p:attrName>
                                          <p:attrName>ppt_y</p:attrName>
                                        </p:attrNameLst>
                                      </p:cBhvr>
                                      <p:rCtr x="-70" y="296"/>
                                    </p:animMotion>
                                  </p:childTnLst>
                                </p:cTn>
                              </p:par>
                            </p:childTnLst>
                          </p:cTn>
                        </p:par>
                        <p:par>
                          <p:cTn id="65" fill="hold">
                            <p:stCondLst>
                              <p:cond delay="6900"/>
                            </p:stCondLst>
                            <p:childTnLst>
                              <p:par>
                                <p:cTn id="66" presetID="35" presetClass="exit" presetSubtype="0" fill="hold" nodeType="afterEffect">
                                  <p:stCondLst>
                                    <p:cond delay="0"/>
                                  </p:stCondLst>
                                  <p:childTnLst>
                                    <p:animEffect transition="out" filter="fade">
                                      <p:cBhvr>
                                        <p:cTn id="67" dur="2000"/>
                                        <p:tgtEl>
                                          <p:spTgt spid="19"/>
                                        </p:tgtEl>
                                      </p:cBhvr>
                                    </p:animEffect>
                                    <p:anim calcmode="lin" valueType="num">
                                      <p:cBhvr>
                                        <p:cTn id="68" dur="2000"/>
                                        <p:tgtEl>
                                          <p:spTgt spid="19"/>
                                        </p:tgtEl>
                                        <p:attrNameLst>
                                          <p:attrName>style.rotation</p:attrName>
                                        </p:attrNameLst>
                                      </p:cBhvr>
                                      <p:tavLst>
                                        <p:tav tm="0">
                                          <p:val>
                                            <p:fltVal val="0"/>
                                          </p:val>
                                        </p:tav>
                                        <p:tav tm="100000">
                                          <p:val>
                                            <p:fltVal val="720"/>
                                          </p:val>
                                        </p:tav>
                                      </p:tavLst>
                                    </p:anim>
                                    <p:anim calcmode="lin" valueType="num">
                                      <p:cBhvr>
                                        <p:cTn id="69" dur="2000"/>
                                        <p:tgtEl>
                                          <p:spTgt spid="19"/>
                                        </p:tgtEl>
                                        <p:attrNameLst>
                                          <p:attrName>ppt_h</p:attrName>
                                        </p:attrNameLst>
                                      </p:cBhvr>
                                      <p:tavLst>
                                        <p:tav tm="0">
                                          <p:val>
                                            <p:strVal val="ppt_h"/>
                                          </p:val>
                                        </p:tav>
                                        <p:tav tm="100000">
                                          <p:val>
                                            <p:fltVal val="0"/>
                                          </p:val>
                                        </p:tav>
                                      </p:tavLst>
                                    </p:anim>
                                    <p:anim calcmode="lin" valueType="num">
                                      <p:cBhvr>
                                        <p:cTn id="70" dur="2000"/>
                                        <p:tgtEl>
                                          <p:spTgt spid="19"/>
                                        </p:tgtEl>
                                        <p:attrNameLst>
                                          <p:attrName>ppt_w</p:attrName>
                                        </p:attrNameLst>
                                      </p:cBhvr>
                                      <p:tavLst>
                                        <p:tav tm="0">
                                          <p:val>
                                            <p:strVal val="ppt_w"/>
                                          </p:val>
                                        </p:tav>
                                        <p:tav tm="100000">
                                          <p:val>
                                            <p:fltVal val="0"/>
                                          </p:val>
                                        </p:tav>
                                      </p:tavLst>
                                    </p:anim>
                                    <p:set>
                                      <p:cBhvr>
                                        <p:cTn id="71" dur="1" fill="hold">
                                          <p:stCondLst>
                                            <p:cond delay="1999"/>
                                          </p:stCondLst>
                                        </p:cTn>
                                        <p:tgtEl>
                                          <p:spTgt spid="19"/>
                                        </p:tgtEl>
                                        <p:attrNameLst>
                                          <p:attrName>style.visibility</p:attrName>
                                        </p:attrNameLst>
                                      </p:cBhvr>
                                      <p:to>
                                        <p:strVal val="hidden"/>
                                      </p:to>
                                    </p:set>
                                  </p:childTnLst>
                                </p:cTn>
                              </p:par>
                              <p:par>
                                <p:cTn id="72" presetID="53" presetClass="entr" presetSubtype="16" fill="hold" nodeType="withEffect">
                                  <p:stCondLst>
                                    <p:cond delay="0"/>
                                  </p:stCondLst>
                                  <p:childTnLst>
                                    <p:set>
                                      <p:cBhvr>
                                        <p:cTn id="73" dur="300" fill="hold">
                                          <p:stCondLst>
                                            <p:cond delay="0"/>
                                          </p:stCondLst>
                                        </p:cTn>
                                        <p:tgtEl>
                                          <p:spTgt spid="20"/>
                                        </p:tgtEl>
                                        <p:attrNameLst>
                                          <p:attrName>style.visibility</p:attrName>
                                        </p:attrNameLst>
                                      </p:cBhvr>
                                      <p:to>
                                        <p:strVal val="visible"/>
                                      </p:to>
                                    </p:set>
                                    <p:anim calcmode="lin" valueType="num">
                                      <p:cBhvr>
                                        <p:cTn id="74" dur="300" fill="hold"/>
                                        <p:tgtEl>
                                          <p:spTgt spid="20"/>
                                        </p:tgtEl>
                                        <p:attrNameLst>
                                          <p:attrName>ppt_w</p:attrName>
                                        </p:attrNameLst>
                                      </p:cBhvr>
                                      <p:tavLst>
                                        <p:tav tm="0">
                                          <p:val>
                                            <p:fltVal val="0"/>
                                          </p:val>
                                        </p:tav>
                                        <p:tav tm="100000">
                                          <p:val>
                                            <p:strVal val="#ppt_w"/>
                                          </p:val>
                                        </p:tav>
                                      </p:tavLst>
                                    </p:anim>
                                    <p:anim calcmode="lin" valueType="num">
                                      <p:cBhvr>
                                        <p:cTn id="75" dur="300" fill="hold"/>
                                        <p:tgtEl>
                                          <p:spTgt spid="20"/>
                                        </p:tgtEl>
                                        <p:attrNameLst>
                                          <p:attrName>ppt_h</p:attrName>
                                        </p:attrNameLst>
                                      </p:cBhvr>
                                      <p:tavLst>
                                        <p:tav tm="0">
                                          <p:val>
                                            <p:fltVal val="0"/>
                                          </p:val>
                                        </p:tav>
                                        <p:tav tm="100000">
                                          <p:val>
                                            <p:strVal val="#ppt_h"/>
                                          </p:val>
                                        </p:tav>
                                      </p:tavLst>
                                    </p:anim>
                                    <p:animEffect transition="in" filter="fade">
                                      <p:cBhvr>
                                        <p:cTn id="76" dur="300"/>
                                        <p:tgtEl>
                                          <p:spTgt spid="20"/>
                                        </p:tgtEl>
                                      </p:cBhvr>
                                    </p:animEffect>
                                  </p:childTnLst>
                                </p:cTn>
                              </p:par>
                            </p:childTnLst>
                          </p:cTn>
                        </p:par>
                        <p:par>
                          <p:cTn id="77" fill="hold">
                            <p:stCondLst>
                              <p:cond delay="8900"/>
                            </p:stCondLst>
                            <p:childTnLst>
                              <p:par>
                                <p:cTn id="78" presetID="55" presetClass="entr" presetSubtype="0" fill="hold" grpId="0" nodeType="afterEffect">
                                  <p:stCondLst>
                                    <p:cond delay="400"/>
                                  </p:stCondLst>
                                  <p:childTnLst>
                                    <p:set>
                                      <p:cBhvr>
                                        <p:cTn id="79" dur="1" fill="hold">
                                          <p:stCondLst>
                                            <p:cond delay="0"/>
                                          </p:stCondLst>
                                        </p:cTn>
                                        <p:tgtEl>
                                          <p:spTgt spid="21"/>
                                        </p:tgtEl>
                                        <p:attrNameLst>
                                          <p:attrName>style.visibility</p:attrName>
                                        </p:attrNameLst>
                                      </p:cBhvr>
                                      <p:to>
                                        <p:strVal val="visible"/>
                                      </p:to>
                                    </p:set>
                                    <p:anim calcmode="lin" valueType="num">
                                      <p:cBhvr>
                                        <p:cTn id="80" dur="1000" fill="hold"/>
                                        <p:tgtEl>
                                          <p:spTgt spid="21"/>
                                        </p:tgtEl>
                                        <p:attrNameLst>
                                          <p:attrName>ppt_w</p:attrName>
                                        </p:attrNameLst>
                                      </p:cBhvr>
                                      <p:tavLst>
                                        <p:tav tm="0">
                                          <p:val>
                                            <p:strVal val="#ppt_w*0.70"/>
                                          </p:val>
                                        </p:tav>
                                        <p:tav tm="100000">
                                          <p:val>
                                            <p:strVal val="#ppt_w"/>
                                          </p:val>
                                        </p:tav>
                                      </p:tavLst>
                                    </p:anim>
                                    <p:anim calcmode="lin" valueType="num">
                                      <p:cBhvr>
                                        <p:cTn id="81" dur="1000" fill="hold"/>
                                        <p:tgtEl>
                                          <p:spTgt spid="21"/>
                                        </p:tgtEl>
                                        <p:attrNameLst>
                                          <p:attrName>ppt_h</p:attrName>
                                        </p:attrNameLst>
                                      </p:cBhvr>
                                      <p:tavLst>
                                        <p:tav tm="0">
                                          <p:val>
                                            <p:strVal val="#ppt_h"/>
                                          </p:val>
                                        </p:tav>
                                        <p:tav tm="100000">
                                          <p:val>
                                            <p:strVal val="#ppt_h"/>
                                          </p:val>
                                        </p:tav>
                                      </p:tavLst>
                                    </p:anim>
                                    <p:animEffect transition="in" filter="fade">
                                      <p:cBhvr>
                                        <p:cTn id="82" dur="1000"/>
                                        <p:tgtEl>
                                          <p:spTgt spid="21"/>
                                        </p:tgtEl>
                                      </p:cBhvr>
                                    </p:animEffect>
                                  </p:childTnLst>
                                </p:cTn>
                              </p:par>
                              <p:par>
                                <p:cTn id="83" presetID="10" presetClass="exit" presetSubtype="0" fill="hold" grpId="1" nodeType="withEffect">
                                  <p:stCondLst>
                                    <p:cond delay="299"/>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6" grpId="0" bldLvl="0" animBg="1"/>
      <p:bldP spid="13" grpId="1" animBg="1"/>
      <p:bldP spid="18" grpId="0" bldLvl="0" animBg="1"/>
      <p:bldP spid="21" grpId="0" bldLvl="0" animBg="1"/>
      <p:bldP spid="16" grpId="1"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FLJ45KgacAEBFMJ"/>
          <p:cNvPicPr>
            <a:picLocks noChangeAspect="1"/>
          </p:cNvPicPr>
          <p:nvPr/>
        </p:nvPicPr>
        <p:blipFill>
          <a:blip r:embed="rId1">
            <a:lum bright="30000" contrast="-36000"/>
          </a:blip>
          <a:stretch>
            <a:fillRect/>
          </a:stretch>
        </p:blipFill>
        <p:spPr>
          <a:xfrm>
            <a:off x="0" y="2357755"/>
            <a:ext cx="6374130" cy="4500245"/>
          </a:xfrm>
          <a:prstGeom prst="rect">
            <a:avLst/>
          </a:prstGeom>
        </p:spPr>
      </p:pic>
      <p:sp>
        <p:nvSpPr>
          <p:cNvPr id="2" name="Title 1"/>
          <p:cNvSpPr>
            <a:spLocks noGrp="1"/>
          </p:cNvSpPr>
          <p:nvPr>
            <p:ph type="title"/>
          </p:nvPr>
        </p:nvSpPr>
        <p:spPr/>
        <p:txBody>
          <a:bodyPr/>
          <a:p>
            <a:r>
              <a:rPr lang="zh-CN" altLang="en-US"/>
              <a:t>二维坐标系需要确定四个基本方向</a:t>
            </a:r>
            <a:endParaRPr lang="zh-CN" altLang="en-US"/>
          </a:p>
        </p:txBody>
      </p:sp>
      <p:sp>
        <p:nvSpPr>
          <p:cNvPr id="3" name="Content Placeholder 2"/>
          <p:cNvSpPr>
            <a:spLocks noGrp="1"/>
          </p:cNvSpPr>
          <p:nvPr>
            <p:ph idx="1"/>
          </p:nvPr>
        </p:nvSpPr>
        <p:spPr/>
        <p:txBody>
          <a:bodyPr/>
          <a:p>
            <a:r>
              <a:rPr lang="zh-CN" altLang="en-US">
                <a:sym typeface="+mn-ea"/>
              </a:rPr>
              <a:t>坐标系，还需要规定</a:t>
            </a:r>
            <a:r>
              <a:rPr lang="zh-CN" altLang="en-US">
                <a:sym typeface="+mn-ea"/>
              </a:rPr>
              <a:t>“</a:t>
            </a:r>
            <a:r>
              <a:rPr lang="zh-CN" altLang="en-US">
                <a:sym typeface="+mn-ea"/>
              </a:rPr>
              <a:t>上下左右”四个基本方向，才方便在口头叙述时确定矢量方向。</a:t>
            </a:r>
            <a:endParaRPr lang="en-US"/>
          </a:p>
        </p:txBody>
      </p:sp>
      <p:pic>
        <p:nvPicPr>
          <p:cNvPr id="11" name="Picture 10" descr="Singer_1676609734"/>
          <p:cNvPicPr>
            <a:picLocks noChangeAspect="1"/>
          </p:cNvPicPr>
          <p:nvPr/>
        </p:nvPicPr>
        <p:blipFill>
          <a:blip r:embed="rId2"/>
          <a:stretch>
            <a:fillRect/>
          </a:stretch>
        </p:blipFill>
        <p:spPr>
          <a:xfrm>
            <a:off x="1027430" y="5447030"/>
            <a:ext cx="1410970" cy="1410970"/>
          </a:xfrm>
          <a:prstGeom prst="rect">
            <a:avLst/>
          </a:prstGeom>
        </p:spPr>
      </p:pic>
      <p:cxnSp>
        <p:nvCxnSpPr>
          <p:cNvPr id="12" name="Straight Arrow Connector 11"/>
          <p:cNvCxnSpPr/>
          <p:nvPr/>
        </p:nvCxnSpPr>
        <p:spPr>
          <a:xfrm flipH="1">
            <a:off x="1762760" y="3402330"/>
            <a:ext cx="2257425" cy="261112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6520815" y="4048760"/>
            <a:ext cx="3114040" cy="2796540"/>
            <a:chOff x="11499" y="6457"/>
            <a:chExt cx="4904" cy="4404"/>
          </a:xfrm>
        </p:grpSpPr>
        <p:grpSp>
          <p:nvGrpSpPr>
            <p:cNvPr id="14" name="Group 13"/>
            <p:cNvGrpSpPr/>
            <p:nvPr/>
          </p:nvGrpSpPr>
          <p:grpSpPr>
            <a:xfrm>
              <a:off x="12146" y="7036"/>
              <a:ext cx="3607" cy="3243"/>
              <a:chOff x="10624" y="7373"/>
              <a:chExt cx="2108" cy="2108"/>
            </a:xfrm>
          </p:grpSpPr>
          <p:cxnSp>
            <p:nvCxnSpPr>
              <p:cNvPr id="4" name="Straight Arrow Connector 3"/>
              <p:cNvCxnSpPr>
                <a:stCxn id="9" idx="2"/>
                <a:endCxn id="9" idx="0"/>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9" idx="1"/>
                <a:endCxn id="9" idx="3"/>
              </p:cNvCxnSpPr>
              <p:nvPr/>
            </p:nvCxnSpPr>
            <p:spPr>
              <a:xfrm>
                <a:off x="10624" y="8428"/>
                <a:ext cx="21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5" name="Text Box 14"/>
            <p:cNvSpPr txBox="1"/>
            <p:nvPr/>
          </p:nvSpPr>
          <p:spPr>
            <a:xfrm>
              <a:off x="11499" y="8368"/>
              <a:ext cx="648" cy="580"/>
            </a:xfrm>
            <a:prstGeom prst="rect">
              <a:avLst/>
            </a:prstGeom>
            <a:noFill/>
          </p:spPr>
          <p:txBody>
            <a:bodyPr wrap="none" rtlCol="0">
              <a:spAutoFit/>
            </a:bodyPr>
            <a:p>
              <a:r>
                <a:rPr lang="zh-CN" altLang="en-US">
                  <a:latin typeface="HYTangMeiRen 85W" panose="00020600040101010101" charset="-122"/>
                  <a:ea typeface="HYTangMeiRen 85W" panose="00020600040101010101" charset="-122"/>
                </a:rPr>
                <a:t>左</a:t>
              </a:r>
              <a:endParaRPr lang="zh-CN" altLang="en-US">
                <a:latin typeface="HYTangMeiRen 85W" panose="00020600040101010101" charset="-122"/>
                <a:ea typeface="HYTangMeiRen 85W" panose="00020600040101010101" charset="-122"/>
              </a:endParaRPr>
            </a:p>
          </p:txBody>
        </p:sp>
        <p:sp>
          <p:nvSpPr>
            <p:cNvPr id="16" name="Text Box 15"/>
            <p:cNvSpPr txBox="1"/>
            <p:nvPr/>
          </p:nvSpPr>
          <p:spPr>
            <a:xfrm>
              <a:off x="15755" y="8369"/>
              <a:ext cx="648" cy="580"/>
            </a:xfrm>
            <a:prstGeom prst="rect">
              <a:avLst/>
            </a:prstGeom>
            <a:noFill/>
          </p:spPr>
          <p:txBody>
            <a:bodyPr wrap="none" rtlCol="0">
              <a:spAutoFit/>
            </a:bodyPr>
            <a:p>
              <a:r>
                <a:rPr lang="zh-CN" altLang="en-US">
                  <a:latin typeface="HYTangMeiRen 85W" panose="00020600040101010101" charset="-122"/>
                  <a:ea typeface="HYTangMeiRen 85W" panose="00020600040101010101" charset="-122"/>
                </a:rPr>
                <a:t>右</a:t>
              </a:r>
              <a:endParaRPr lang="zh-CN" altLang="en-US">
                <a:latin typeface="HYTangMeiRen 85W" panose="00020600040101010101" charset="-122"/>
                <a:ea typeface="HYTangMeiRen 85W" panose="00020600040101010101" charset="-122"/>
              </a:endParaRPr>
            </a:p>
          </p:txBody>
        </p:sp>
        <p:sp>
          <p:nvSpPr>
            <p:cNvPr id="17" name="Text Box 16"/>
            <p:cNvSpPr txBox="1"/>
            <p:nvPr/>
          </p:nvSpPr>
          <p:spPr>
            <a:xfrm>
              <a:off x="13627" y="6457"/>
              <a:ext cx="648" cy="580"/>
            </a:xfrm>
            <a:prstGeom prst="rect">
              <a:avLst/>
            </a:prstGeom>
            <a:noFill/>
          </p:spPr>
          <p:txBody>
            <a:bodyPr wrap="none" rtlCol="0">
              <a:spAutoFit/>
            </a:bodyPr>
            <a:p>
              <a:r>
                <a:rPr lang="zh-CN" altLang="en-US">
                  <a:latin typeface="HYTangMeiRen 85W" panose="00020600040101010101" charset="-122"/>
                  <a:ea typeface="HYTangMeiRen 85W" panose="00020600040101010101" charset="-122"/>
                </a:rPr>
                <a:t>上</a:t>
              </a:r>
              <a:endParaRPr lang="zh-CN" altLang="en-US">
                <a:latin typeface="HYTangMeiRen 85W" panose="00020600040101010101" charset="-122"/>
                <a:ea typeface="HYTangMeiRen 85W" panose="00020600040101010101" charset="-122"/>
              </a:endParaRPr>
            </a:p>
          </p:txBody>
        </p:sp>
        <p:sp>
          <p:nvSpPr>
            <p:cNvPr id="18" name="Text Box 17"/>
            <p:cNvSpPr txBox="1"/>
            <p:nvPr/>
          </p:nvSpPr>
          <p:spPr>
            <a:xfrm>
              <a:off x="13627" y="10281"/>
              <a:ext cx="648" cy="580"/>
            </a:xfrm>
            <a:prstGeom prst="rect">
              <a:avLst/>
            </a:prstGeom>
            <a:noFill/>
          </p:spPr>
          <p:txBody>
            <a:bodyPr wrap="none" rtlCol="0">
              <a:spAutoFit/>
            </a:bodyPr>
            <a:p>
              <a:r>
                <a:rPr lang="zh-CN" altLang="en-US">
                  <a:latin typeface="HYTangMeiRen 85W" panose="00020600040101010101" charset="-122"/>
                  <a:ea typeface="HYTangMeiRen 85W" panose="00020600040101010101" charset="-122"/>
                </a:rPr>
                <a:t>下</a:t>
              </a:r>
              <a:endParaRPr lang="zh-CN" altLang="en-US">
                <a:latin typeface="HYTangMeiRen 85W" panose="00020600040101010101" charset="-122"/>
                <a:ea typeface="HYTangMeiRen 85W" panose="00020600040101010101" charset="-122"/>
              </a:endParaRPr>
            </a:p>
          </p:txBody>
        </p:sp>
      </p:grpSp>
      <p:pic>
        <p:nvPicPr>
          <p:cNvPr id="20" name="Picture 19" descr="avatararchibate-20640597"/>
          <p:cNvPicPr>
            <a:picLocks noChangeAspect="1"/>
          </p:cNvPicPr>
          <p:nvPr/>
        </p:nvPicPr>
        <p:blipFill>
          <a:blip r:embed="rId3"/>
          <a:stretch>
            <a:fillRect/>
          </a:stretch>
        </p:blipFill>
        <p:spPr>
          <a:xfrm>
            <a:off x="9925050" y="4578350"/>
            <a:ext cx="2266950" cy="2266950"/>
          </a:xfrm>
          <a:prstGeom prst="rect">
            <a:avLst/>
          </a:prstGeom>
        </p:spPr>
      </p:pic>
      <p:sp>
        <p:nvSpPr>
          <p:cNvPr id="21" name="Oval Callout 20"/>
          <p:cNvSpPr/>
          <p:nvPr/>
        </p:nvSpPr>
        <p:spPr>
          <a:xfrm>
            <a:off x="8583295" y="3156211"/>
            <a:ext cx="3588385" cy="1308848"/>
          </a:xfrm>
          <a:prstGeom prst="wedgeEllipseCallout">
            <a:avLst>
              <a:gd name="adj1" fmla="val 14218"/>
              <a:gd name="adj2" fmla="val 9710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你眼睛睁开一下，我们先规定一下什么叫左、什么叫右好吧？</a:t>
            </a:r>
            <a:endParaRPr lang="zh-CN" altLang="en-US" sz="2000">
              <a:latin typeface="HYTangMeiRen 85W" panose="00020600040101010101" charset="-122"/>
              <a:ea typeface="HYTangMeiRen 85W" panose="00020600040101010101" charset="-122"/>
            </a:endParaRPr>
          </a:p>
        </p:txBody>
      </p:sp>
      <p:cxnSp>
        <p:nvCxnSpPr>
          <p:cNvPr id="22" name="Straight Arrow Connector 21"/>
          <p:cNvCxnSpPr/>
          <p:nvPr/>
        </p:nvCxnSpPr>
        <p:spPr>
          <a:xfrm flipH="1">
            <a:off x="7428865" y="5447030"/>
            <a:ext cx="648970" cy="749935"/>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6932295" y="6177280"/>
            <a:ext cx="640080" cy="368300"/>
          </a:xfrm>
          <a:prstGeom prst="rect">
            <a:avLst/>
          </a:prstGeom>
          <a:noFill/>
        </p:spPr>
        <p:txBody>
          <a:bodyPr wrap="none" rtlCol="0">
            <a:spAutoFit/>
          </a:bodyPr>
          <a:p>
            <a:r>
              <a:rPr lang="zh-CN" altLang="en-US">
                <a:latin typeface="HYTangMeiRen 85W" panose="00020600040101010101" charset="-122"/>
                <a:ea typeface="HYTangMeiRen 85W" panose="00020600040101010101" charset="-122"/>
              </a:rPr>
              <a:t>左下</a:t>
            </a:r>
            <a:endParaRPr lang="zh-CN" altLang="en-US">
              <a:latin typeface="HYTangMeiRen 85W" panose="00020600040101010101" charset="-122"/>
              <a:ea typeface="HYTangMeiRen 85W" panose="00020600040101010101" charset="-122"/>
            </a:endParaRPr>
          </a:p>
        </p:txBody>
      </p:sp>
      <p:sp>
        <p:nvSpPr>
          <p:cNvPr id="24" name="Rectangles 23"/>
          <p:cNvSpPr/>
          <p:nvPr/>
        </p:nvSpPr>
        <p:spPr>
          <a:xfrm rot="1440000">
            <a:off x="4618990" y="3275965"/>
            <a:ext cx="1301750" cy="446405"/>
          </a:xfrm>
          <a:prstGeom prst="rect">
            <a:avLst/>
          </a:prstGeom>
        </p:spPr>
        <p:style>
          <a:lnRef idx="0">
            <a:schemeClr val="dk1"/>
          </a:lnRef>
          <a:fillRef idx="3">
            <a:schemeClr val="dk1"/>
          </a:fillRef>
          <a:effectRef idx="3">
            <a:schemeClr val="dk1"/>
          </a:effectRef>
          <a:fontRef idx="minor">
            <a:schemeClr val="lt1"/>
          </a:fontRef>
        </p:style>
        <p:txBody>
          <a:bodyPr rtlCol="0" anchor="ctr"/>
          <a:p>
            <a:pPr algn="ctr"/>
            <a:r>
              <a:rPr lang="zh-CN" altLang="en-US" sz="2400">
                <a:latin typeface="HYTangMeiRen 45W" panose="00020600040101010101" charset="-122"/>
                <a:ea typeface="HYTangMeiRen 45W" panose="00020600040101010101" charset="-122"/>
              </a:rPr>
              <a:t>眼罩</a:t>
            </a:r>
            <a:endParaRPr lang="zh-CN" altLang="en-US" sz="2400">
              <a:latin typeface="HYTangMeiRen 45W" panose="00020600040101010101" charset="-122"/>
              <a:ea typeface="HYTangMeiRen 45W" panose="00020600040101010101" charset="-122"/>
            </a:endParaRPr>
          </a:p>
        </p:txBody>
      </p:sp>
      <p:sp>
        <p:nvSpPr>
          <p:cNvPr id="13" name="Oval Callout 12"/>
          <p:cNvSpPr/>
          <p:nvPr/>
        </p:nvSpPr>
        <p:spPr>
          <a:xfrm>
            <a:off x="5222240" y="1946357"/>
            <a:ext cx="5483225" cy="1740372"/>
          </a:xfrm>
          <a:prstGeom prst="wedgeEllipseCallout">
            <a:avLst>
              <a:gd name="adj1" fmla="val -46757"/>
              <a:gd name="adj2" fmla="val 49949"/>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我现在需要把“奖品”往小彭老师规定的“左下角”</a:t>
            </a:r>
            <a:r>
              <a:rPr lang="zh-CN" altLang="en-US" sz="2000">
                <a:latin typeface="HYTangMeiRen 85W" panose="00020600040101010101" charset="-122"/>
                <a:ea typeface="HYTangMeiRen 85W" panose="00020600040101010101" charset="-122"/>
              </a:rPr>
              <a:t>方向</a:t>
            </a:r>
            <a:r>
              <a:rPr lang="zh-CN" sz="2000">
                <a:latin typeface="HYTangMeiRen 85W" panose="00020600040101010101" charset="-122"/>
                <a:ea typeface="HYTangMeiRen 85W" panose="00020600040101010101" charset="-122"/>
              </a:rPr>
              <a:t>扔，原来他说的左是</a:t>
            </a:r>
            <a:r>
              <a:rPr lang="en-US" altLang="zh-CN" sz="2000">
                <a:latin typeface="HYTangMeiRen 85W" panose="00020600040101010101" charset="-122"/>
                <a:ea typeface="HYTangMeiRen 85W" panose="00020600040101010101" charset="-122"/>
              </a:rPr>
              <a:t>PPT</a:t>
            </a:r>
            <a:r>
              <a:rPr lang="zh-CN" altLang="en-US" sz="2000">
                <a:latin typeface="HYTangMeiRen 85W" panose="00020600040101010101" charset="-122"/>
                <a:ea typeface="HYTangMeiRen 85W" panose="00020600040101010101" charset="-122"/>
              </a:rPr>
              <a:t>观众眼中</a:t>
            </a:r>
            <a:r>
              <a:rPr lang="zh-CN" sz="2000">
                <a:latin typeface="HYTangMeiRen 85W" panose="00020600040101010101" charset="-122"/>
                <a:ea typeface="HYTangMeiRen 85W" panose="00020600040101010101" charset="-122"/>
              </a:rPr>
              <a:t>的</a:t>
            </a:r>
            <a:r>
              <a:rPr lang="zh-CN" sz="2000">
                <a:latin typeface="HYTangMeiRen 85W" panose="00020600040101010101" charset="-122"/>
                <a:ea typeface="HYTangMeiRen 85W" panose="00020600040101010101" charset="-122"/>
                <a:sym typeface="+mn-ea"/>
              </a:rPr>
              <a:t>左方向，而不是我自己身体的左</a:t>
            </a:r>
            <a:r>
              <a:rPr lang="zh-CN" sz="2000">
                <a:latin typeface="HYTangMeiRen 85W" panose="00020600040101010101" charset="-122"/>
                <a:ea typeface="HYTangMeiRen 85W" panose="00020600040101010101" charset="-122"/>
                <a:sym typeface="+mn-ea"/>
              </a:rPr>
              <a:t>方向</a:t>
            </a:r>
            <a:r>
              <a:rPr lang="en-US" altLang="zh-CN" sz="2000">
                <a:latin typeface="HYTangMeiRen 85W" panose="00020600040101010101" charset="-122"/>
                <a:ea typeface="HYTangMeiRen 85W" panose="00020600040101010101" charset="-122"/>
                <a:sym typeface="+mn-ea"/>
              </a:rPr>
              <a:t>...</a:t>
            </a:r>
            <a:endParaRPr lang="en-US" altLang="zh-CN" sz="2000">
              <a:latin typeface="HYTangMeiRen 85W" panose="00020600040101010101" charset="-122"/>
              <a:ea typeface="HYTangMeiRen 85W" panose="00020600040101010101" charset="-122"/>
              <a:sym typeface="+mn-ea"/>
            </a:endParaRPr>
          </a:p>
        </p:txBody>
      </p:sp>
      <p:pic>
        <p:nvPicPr>
          <p:cNvPr id="25" name="Picture 24"/>
          <p:cNvPicPr>
            <a:picLocks noChangeAspect="1"/>
          </p:cNvPicPr>
          <p:nvPr/>
        </p:nvPicPr>
        <p:blipFill>
          <a:blip r:embed="rId4"/>
          <a:stretch>
            <a:fillRect/>
          </a:stretch>
        </p:blipFill>
        <p:spPr>
          <a:xfrm>
            <a:off x="3512185" y="3033395"/>
            <a:ext cx="911860" cy="749300"/>
          </a:xfrm>
          <a:prstGeom prst="rect">
            <a:avLst/>
          </a:prstGeom>
        </p:spPr>
      </p:pic>
      <p:pic>
        <p:nvPicPr>
          <p:cNvPr id="26" name="Picture 25"/>
          <p:cNvPicPr>
            <a:picLocks noChangeAspect="1"/>
          </p:cNvPicPr>
          <p:nvPr/>
        </p:nvPicPr>
        <p:blipFill>
          <a:blip r:embed="rId5"/>
          <a:stretch>
            <a:fillRect/>
          </a:stretch>
        </p:blipFill>
        <p:spPr>
          <a:xfrm rot="540000">
            <a:off x="621665" y="5055870"/>
            <a:ext cx="2222500" cy="2098675"/>
          </a:xfrm>
          <a:prstGeom prst="rect">
            <a:avLst/>
          </a:prstGeom>
        </p:spPr>
      </p:pic>
      <p:sp>
        <p:nvSpPr>
          <p:cNvPr id="27" name="Oval Callout 26"/>
          <p:cNvSpPr/>
          <p:nvPr/>
        </p:nvSpPr>
        <p:spPr>
          <a:xfrm>
            <a:off x="5955030" y="3378434"/>
            <a:ext cx="2915285" cy="1305728"/>
          </a:xfrm>
          <a:prstGeom prst="wedgeEllipseCallout">
            <a:avLst>
              <a:gd name="adj1" fmla="val -65639"/>
              <a:gd name="adj2" fmla="val -1506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正中靶心，好耶！多亏了小彭老师事先约定好坐标系！</a:t>
            </a:r>
            <a:endParaRPr lang="en-US" altLang="zh-CN" sz="2000">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8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900" decel="100000" fill="hold"/>
                                        <p:tgtEl>
                                          <p:spTgt spid="2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11" fill="hold">
                            <p:stCondLst>
                              <p:cond delay="1800"/>
                            </p:stCondLst>
                            <p:childTnLst>
                              <p:par>
                                <p:cTn id="12" presetID="55" presetClass="entr" presetSubtype="0" fill="hold" grpId="0" nodeType="afterEffect">
                                  <p:stCondLst>
                                    <p:cond delay="400"/>
                                  </p:stCondLst>
                                  <p:childTnLst>
                                    <p:set>
                                      <p:cBhvr>
                                        <p:cTn id="13" dur="1" fill="hold">
                                          <p:stCondLst>
                                            <p:cond delay="0"/>
                                          </p:stCondLst>
                                        </p:cTn>
                                        <p:tgtEl>
                                          <p:spTgt spid="21"/>
                                        </p:tgtEl>
                                        <p:attrNameLst>
                                          <p:attrName>style.visibility</p:attrName>
                                        </p:attrNameLst>
                                      </p:cBhvr>
                                      <p:to>
                                        <p:strVal val="visible"/>
                                      </p:to>
                                    </p:set>
                                    <p:anim calcmode="lin" valueType="num">
                                      <p:cBhvr>
                                        <p:cTn id="14" dur="1000" fill="hold"/>
                                        <p:tgtEl>
                                          <p:spTgt spid="21"/>
                                        </p:tgtEl>
                                        <p:attrNameLst>
                                          <p:attrName>ppt_w</p:attrName>
                                        </p:attrNameLst>
                                      </p:cBhvr>
                                      <p:tavLst>
                                        <p:tav tm="0">
                                          <p:val>
                                            <p:strVal val="#ppt_w*0.70"/>
                                          </p:val>
                                        </p:tav>
                                        <p:tav tm="100000">
                                          <p:val>
                                            <p:strVal val="#ppt_w"/>
                                          </p:val>
                                        </p:tav>
                                      </p:tavLst>
                                    </p:anim>
                                    <p:anim calcmode="lin" valueType="num">
                                      <p:cBhvr>
                                        <p:cTn id="15" dur="1000" fill="hold"/>
                                        <p:tgtEl>
                                          <p:spTgt spid="21"/>
                                        </p:tgtEl>
                                        <p:attrNameLst>
                                          <p:attrName>ppt_h</p:attrName>
                                        </p:attrNameLst>
                                      </p:cBhvr>
                                      <p:tavLst>
                                        <p:tav tm="0">
                                          <p:val>
                                            <p:strVal val="#ppt_h"/>
                                          </p:val>
                                        </p:tav>
                                        <p:tav tm="100000">
                                          <p:val>
                                            <p:strVal val="#ppt_h"/>
                                          </p:val>
                                        </p:tav>
                                      </p:tavLst>
                                    </p:anim>
                                    <p:animEffect transition="in" filter="fade">
                                      <p:cBhvr>
                                        <p:cTn id="16" dur="1000"/>
                                        <p:tgtEl>
                                          <p:spTgt spid="21"/>
                                        </p:tgtEl>
                                      </p:cBhvr>
                                    </p:animEffect>
                                  </p:childTnLst>
                                </p:cTn>
                              </p:par>
                            </p:childTnLst>
                          </p:cTn>
                        </p:par>
                        <p:par>
                          <p:cTn id="17" fill="hold">
                            <p:stCondLst>
                              <p:cond delay="3200"/>
                            </p:stCondLst>
                            <p:childTnLst>
                              <p:par>
                                <p:cTn id="18" presetID="53" presetClass="exit" presetSubtype="16" fill="hold" grpId="2" nodeType="afterEffect">
                                  <p:stCondLst>
                                    <p:cond delay="800"/>
                                  </p:stCondLst>
                                  <p:childTnLst>
                                    <p:anim calcmode="lin" valueType="num">
                                      <p:cBhvr>
                                        <p:cTn id="19" dur="500"/>
                                        <p:tgtEl>
                                          <p:spTgt spid="24"/>
                                        </p:tgtEl>
                                        <p:attrNameLst>
                                          <p:attrName>ppt_w</p:attrName>
                                        </p:attrNameLst>
                                      </p:cBhvr>
                                      <p:tavLst>
                                        <p:tav tm="0">
                                          <p:val>
                                            <p:strVal val="ppt_w"/>
                                          </p:val>
                                        </p:tav>
                                        <p:tav tm="100000">
                                          <p:val>
                                            <p:fltVal val="0"/>
                                          </p:val>
                                        </p:tav>
                                      </p:tavLst>
                                    </p:anim>
                                    <p:anim calcmode="lin" valueType="num">
                                      <p:cBhvr>
                                        <p:cTn id="20" dur="500"/>
                                        <p:tgtEl>
                                          <p:spTgt spid="24"/>
                                        </p:tgtEl>
                                        <p:attrNameLst>
                                          <p:attrName>ppt_h</p:attrName>
                                        </p:attrNameLst>
                                      </p:cBhvr>
                                      <p:tavLst>
                                        <p:tav tm="0">
                                          <p:val>
                                            <p:strVal val="ppt_h"/>
                                          </p:val>
                                        </p:tav>
                                        <p:tav tm="100000">
                                          <p:val>
                                            <p:fltVal val="0"/>
                                          </p:val>
                                        </p:tav>
                                      </p:tavLst>
                                    </p:anim>
                                    <p:animEffect transition="out" filter="fade">
                                      <p:cBhvr>
                                        <p:cTn id="21" dur="500"/>
                                        <p:tgtEl>
                                          <p:spTgt spid="24"/>
                                        </p:tgtEl>
                                      </p:cBhvr>
                                    </p:animEffect>
                                    <p:set>
                                      <p:cBhvr>
                                        <p:cTn id="22" dur="1" fill="hold">
                                          <p:stCondLst>
                                            <p:cond delay="499"/>
                                          </p:stCondLst>
                                        </p:cTn>
                                        <p:tgtEl>
                                          <p:spTgt spid="24"/>
                                        </p:tgtEl>
                                        <p:attrNameLst>
                                          <p:attrName>style.visibility</p:attrName>
                                        </p:attrNameLst>
                                      </p:cBhvr>
                                      <p:to>
                                        <p:strVal val="hidden"/>
                                      </p:to>
                                    </p:set>
                                  </p:childTnLst>
                                </p:cTn>
                              </p:par>
                            </p:childTnLst>
                          </p:cTn>
                        </p:par>
                        <p:par>
                          <p:cTn id="23" fill="hold">
                            <p:stCondLst>
                              <p:cond delay="4500"/>
                            </p:stCondLst>
                            <p:childTnLst>
                              <p:par>
                                <p:cTn id="24" presetID="53" presetClass="entr" presetSubtype="16" fill="hold" nodeType="afterEffect">
                                  <p:stCondLst>
                                    <p:cond delay="90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par>
                          <p:cTn id="29" fill="hold">
                            <p:stCondLst>
                              <p:cond delay="5900"/>
                            </p:stCondLst>
                            <p:childTnLst>
                              <p:par>
                                <p:cTn id="30" presetID="53" presetClass="entr" presetSubtype="16" fill="hold" grpId="0" nodeType="afterEffect">
                                  <p:stCondLst>
                                    <p:cond delay="100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fltVal val="0"/>
                                          </p:val>
                                        </p:tav>
                                        <p:tav tm="100000">
                                          <p:val>
                                            <p:strVal val="#ppt_w"/>
                                          </p:val>
                                        </p:tav>
                                      </p:tavLst>
                                    </p:anim>
                                    <p:anim calcmode="lin" valueType="num">
                                      <p:cBhvr>
                                        <p:cTn id="33" dur="500" fill="hold"/>
                                        <p:tgtEl>
                                          <p:spTgt spid="23"/>
                                        </p:tgtEl>
                                        <p:attrNameLst>
                                          <p:attrName>ppt_h</p:attrName>
                                        </p:attrNameLst>
                                      </p:cBhvr>
                                      <p:tavLst>
                                        <p:tav tm="0">
                                          <p:val>
                                            <p:fltVal val="0"/>
                                          </p:val>
                                        </p:tav>
                                        <p:tav tm="100000">
                                          <p:val>
                                            <p:strVal val="#ppt_h"/>
                                          </p:val>
                                        </p:tav>
                                      </p:tavLst>
                                    </p:anim>
                                    <p:animEffect transition="in" filter="fade">
                                      <p:cBhvr>
                                        <p:cTn id="34" dur="500"/>
                                        <p:tgtEl>
                                          <p:spTgt spid="23"/>
                                        </p:tgtEl>
                                      </p:cBhvr>
                                    </p:animEffect>
                                  </p:childTnLst>
                                </p:cTn>
                              </p:par>
                              <p:par>
                                <p:cTn id="35" presetID="53" presetClass="entr" presetSubtype="16" fill="hold" nodeType="withEffect">
                                  <p:stCondLst>
                                    <p:cond delay="100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par>
                          <p:cTn id="40" fill="hold">
                            <p:stCondLst>
                              <p:cond delay="7400"/>
                            </p:stCondLst>
                            <p:childTnLst>
                              <p:par>
                                <p:cTn id="41" presetID="55" presetClass="entr" presetSubtype="0" fill="hold" grpId="0" nodeType="afterEffect">
                                  <p:stCondLst>
                                    <p:cond delay="10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strVal val="#ppt_w*0.70"/>
                                          </p:val>
                                        </p:tav>
                                        <p:tav tm="100000">
                                          <p:val>
                                            <p:strVal val="#ppt_w"/>
                                          </p:val>
                                        </p:tav>
                                      </p:tavLst>
                                    </p:anim>
                                    <p:anim calcmode="lin" valueType="num">
                                      <p:cBhvr>
                                        <p:cTn id="44" dur="1000" fill="hold"/>
                                        <p:tgtEl>
                                          <p:spTgt spid="13"/>
                                        </p:tgtEl>
                                        <p:attrNameLst>
                                          <p:attrName>ppt_h</p:attrName>
                                        </p:attrNameLst>
                                      </p:cBhvr>
                                      <p:tavLst>
                                        <p:tav tm="0">
                                          <p:val>
                                            <p:strVal val="#ppt_h"/>
                                          </p:val>
                                        </p:tav>
                                        <p:tav tm="100000">
                                          <p:val>
                                            <p:strVal val="#ppt_h"/>
                                          </p:val>
                                        </p:tav>
                                      </p:tavLst>
                                    </p:anim>
                                    <p:animEffect transition="in" filter="fade">
                                      <p:cBhvr>
                                        <p:cTn id="45" dur="10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fltVal val="0"/>
                                          </p:val>
                                        </p:tav>
                                        <p:tav tm="100000">
                                          <p:val>
                                            <p:strVal val="#ppt_h"/>
                                          </p:val>
                                        </p:tav>
                                      </p:tavLst>
                                    </p:anim>
                                    <p:animEffect transition="in" filter="fade">
                                      <p:cBhvr>
                                        <p:cTn id="52" dur="500"/>
                                        <p:tgtEl>
                                          <p:spTgt spid="24"/>
                                        </p:tgtEl>
                                      </p:cBhvr>
                                    </p:animEffect>
                                  </p:childTnLst>
                                </p:cTn>
                              </p:par>
                            </p:childTnLst>
                          </p:cTn>
                        </p:par>
                        <p:par>
                          <p:cTn id="53" fill="hold">
                            <p:stCondLst>
                              <p:cond delay="500"/>
                            </p:stCondLst>
                            <p:childTnLst>
                              <p:par>
                                <p:cTn id="54" presetID="9" presetClass="entr" presetSubtype="0" fill="hold" nodeType="afterEffect">
                                  <p:stCondLst>
                                    <p:cond delay="500"/>
                                  </p:stCondLst>
                                  <p:childTnLst>
                                    <p:set>
                                      <p:cBhvr>
                                        <p:cTn id="55" dur="1" fill="hold">
                                          <p:stCondLst>
                                            <p:cond delay="0"/>
                                          </p:stCondLst>
                                        </p:cTn>
                                        <p:tgtEl>
                                          <p:spTgt spid="12"/>
                                        </p:tgtEl>
                                        <p:attrNameLst>
                                          <p:attrName>style.visibility</p:attrName>
                                        </p:attrNameLst>
                                      </p:cBhvr>
                                      <p:to>
                                        <p:strVal val="visible"/>
                                      </p:to>
                                    </p:set>
                                    <p:animEffect transition="in" filter="dissolve">
                                      <p:cBhvr>
                                        <p:cTn id="56" dur="500"/>
                                        <p:tgtEl>
                                          <p:spTgt spid="12"/>
                                        </p:tgtEl>
                                      </p:cBhvr>
                                    </p:animEffect>
                                  </p:childTnLst>
                                </p:cTn>
                              </p:par>
                              <p:par>
                                <p:cTn id="57" presetID="53" presetClass="exit" presetSubtype="16" fill="hold" grpId="1" nodeType="withEffect">
                                  <p:stCondLst>
                                    <p:cond delay="500"/>
                                  </p:stCondLst>
                                  <p:childTnLst>
                                    <p:anim calcmode="lin" valueType="num">
                                      <p:cBhvr>
                                        <p:cTn id="58" dur="500"/>
                                        <p:tgtEl>
                                          <p:spTgt spid="13"/>
                                        </p:tgtEl>
                                        <p:attrNameLst>
                                          <p:attrName>ppt_w</p:attrName>
                                        </p:attrNameLst>
                                      </p:cBhvr>
                                      <p:tavLst>
                                        <p:tav tm="0">
                                          <p:val>
                                            <p:strVal val="ppt_w"/>
                                          </p:val>
                                        </p:tav>
                                        <p:tav tm="100000">
                                          <p:val>
                                            <p:fltVal val="0"/>
                                          </p:val>
                                        </p:tav>
                                      </p:tavLst>
                                    </p:anim>
                                    <p:anim calcmode="lin" valueType="num">
                                      <p:cBhvr>
                                        <p:cTn id="59" dur="500"/>
                                        <p:tgtEl>
                                          <p:spTgt spid="13"/>
                                        </p:tgtEl>
                                        <p:attrNameLst>
                                          <p:attrName>ppt_h</p:attrName>
                                        </p:attrNameLst>
                                      </p:cBhvr>
                                      <p:tavLst>
                                        <p:tav tm="0">
                                          <p:val>
                                            <p:strVal val="ppt_h"/>
                                          </p:val>
                                        </p:tav>
                                        <p:tav tm="100000">
                                          <p:val>
                                            <p:fltVal val="0"/>
                                          </p:val>
                                        </p:tav>
                                      </p:tavLst>
                                    </p:anim>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par>
                          <p:cTn id="62" fill="hold">
                            <p:stCondLst>
                              <p:cond delay="1500"/>
                            </p:stCondLst>
                            <p:childTnLst>
                              <p:par>
                                <p:cTn id="63" presetID="53" presetClass="entr" presetSubtype="16" fill="hold" nodeType="afterEffect">
                                  <p:stCondLst>
                                    <p:cond delay="500"/>
                                  </p:stCondLst>
                                  <p:childTnLst>
                                    <p:set>
                                      <p:cBhvr>
                                        <p:cTn id="64" dur="1" fill="hold">
                                          <p:stCondLst>
                                            <p:cond delay="0"/>
                                          </p:stCondLst>
                                        </p:cTn>
                                        <p:tgtEl>
                                          <p:spTgt spid="25"/>
                                        </p:tgtEl>
                                        <p:attrNameLst>
                                          <p:attrName>style.visibility</p:attrName>
                                        </p:attrNameLst>
                                      </p:cBhvr>
                                      <p:to>
                                        <p:strVal val="visible"/>
                                      </p:to>
                                    </p:set>
                                    <p:anim calcmode="lin" valueType="num">
                                      <p:cBhvr>
                                        <p:cTn id="65" dur="500" fill="hold"/>
                                        <p:tgtEl>
                                          <p:spTgt spid="25"/>
                                        </p:tgtEl>
                                        <p:attrNameLst>
                                          <p:attrName>ppt_w</p:attrName>
                                        </p:attrNameLst>
                                      </p:cBhvr>
                                      <p:tavLst>
                                        <p:tav tm="0">
                                          <p:val>
                                            <p:fltVal val="0"/>
                                          </p:val>
                                        </p:tav>
                                        <p:tav tm="100000">
                                          <p:val>
                                            <p:strVal val="#ppt_w"/>
                                          </p:val>
                                        </p:tav>
                                      </p:tavLst>
                                    </p:anim>
                                    <p:anim calcmode="lin" valueType="num">
                                      <p:cBhvr>
                                        <p:cTn id="66" dur="500" fill="hold"/>
                                        <p:tgtEl>
                                          <p:spTgt spid="25"/>
                                        </p:tgtEl>
                                        <p:attrNameLst>
                                          <p:attrName>ppt_h</p:attrName>
                                        </p:attrNameLst>
                                      </p:cBhvr>
                                      <p:tavLst>
                                        <p:tav tm="0">
                                          <p:val>
                                            <p:fltVal val="0"/>
                                          </p:val>
                                        </p:tav>
                                        <p:tav tm="100000">
                                          <p:val>
                                            <p:strVal val="#ppt_h"/>
                                          </p:val>
                                        </p:tav>
                                      </p:tavLst>
                                    </p:anim>
                                    <p:animEffect transition="in" filter="fade">
                                      <p:cBhvr>
                                        <p:cTn id="67" dur="500"/>
                                        <p:tgtEl>
                                          <p:spTgt spid="25"/>
                                        </p:tgtEl>
                                      </p:cBhvr>
                                    </p:animEffect>
                                  </p:childTnLst>
                                </p:cTn>
                              </p:par>
                            </p:childTnLst>
                          </p:cTn>
                        </p:par>
                        <p:par>
                          <p:cTn id="68" fill="hold">
                            <p:stCondLst>
                              <p:cond delay="2500"/>
                            </p:stCondLst>
                            <p:childTnLst>
                              <p:par>
                                <p:cTn id="69" presetID="0" presetClass="path" presetSubtype="0" accel="50000" decel="50000" fill="hold" nodeType="afterEffect">
                                  <p:stCondLst>
                                    <p:cond delay="0"/>
                                  </p:stCondLst>
                                  <p:childTnLst>
                                    <p:animMotion origin="layout" path="M 0 0 L -0.181458 0.382685 " pathEditMode="relative" rAng="0" ptsTypes="">
                                      <p:cBhvr>
                                        <p:cTn id="70" dur="2000" fill="hold"/>
                                        <p:tgtEl>
                                          <p:spTgt spid="25"/>
                                        </p:tgtEl>
                                        <p:attrNameLst>
                                          <p:attrName>ppt_x</p:attrName>
                                          <p:attrName>ppt_y</p:attrName>
                                        </p:attrNameLst>
                                      </p:cBhvr>
                                      <p:rCtr x="108" y="186"/>
                                    </p:animMotion>
                                  </p:childTnLst>
                                </p:cTn>
                              </p:par>
                            </p:childTnLst>
                          </p:cTn>
                        </p:par>
                        <p:par>
                          <p:cTn id="71" fill="hold">
                            <p:stCondLst>
                              <p:cond delay="4500"/>
                            </p:stCondLst>
                            <p:childTnLst>
                              <p:par>
                                <p:cTn id="72" presetID="35" presetClass="exit" presetSubtype="0" fill="hold" nodeType="afterEffect">
                                  <p:stCondLst>
                                    <p:cond delay="0"/>
                                  </p:stCondLst>
                                  <p:childTnLst>
                                    <p:animEffect transition="out" filter="fade">
                                      <p:cBhvr>
                                        <p:cTn id="73" dur="2000"/>
                                        <p:tgtEl>
                                          <p:spTgt spid="25"/>
                                        </p:tgtEl>
                                      </p:cBhvr>
                                    </p:animEffect>
                                    <p:anim calcmode="lin" valueType="num">
                                      <p:cBhvr>
                                        <p:cTn id="74" dur="2000"/>
                                        <p:tgtEl>
                                          <p:spTgt spid="25"/>
                                        </p:tgtEl>
                                        <p:attrNameLst>
                                          <p:attrName>style.rotation</p:attrName>
                                        </p:attrNameLst>
                                      </p:cBhvr>
                                      <p:tavLst>
                                        <p:tav tm="0">
                                          <p:val>
                                            <p:fltVal val="0"/>
                                          </p:val>
                                        </p:tav>
                                        <p:tav tm="100000">
                                          <p:val>
                                            <p:fltVal val="720"/>
                                          </p:val>
                                        </p:tav>
                                      </p:tavLst>
                                    </p:anim>
                                    <p:anim calcmode="lin" valueType="num">
                                      <p:cBhvr>
                                        <p:cTn id="75" dur="2000"/>
                                        <p:tgtEl>
                                          <p:spTgt spid="25"/>
                                        </p:tgtEl>
                                        <p:attrNameLst>
                                          <p:attrName>ppt_h</p:attrName>
                                        </p:attrNameLst>
                                      </p:cBhvr>
                                      <p:tavLst>
                                        <p:tav tm="0">
                                          <p:val>
                                            <p:strVal val="ppt_h"/>
                                          </p:val>
                                        </p:tav>
                                        <p:tav tm="100000">
                                          <p:val>
                                            <p:fltVal val="0"/>
                                          </p:val>
                                        </p:tav>
                                      </p:tavLst>
                                    </p:anim>
                                    <p:anim calcmode="lin" valueType="num">
                                      <p:cBhvr>
                                        <p:cTn id="76" dur="2000"/>
                                        <p:tgtEl>
                                          <p:spTgt spid="25"/>
                                        </p:tgtEl>
                                        <p:attrNameLst>
                                          <p:attrName>ppt_w</p:attrName>
                                        </p:attrNameLst>
                                      </p:cBhvr>
                                      <p:tavLst>
                                        <p:tav tm="0">
                                          <p:val>
                                            <p:strVal val="ppt_w"/>
                                          </p:val>
                                        </p:tav>
                                        <p:tav tm="100000">
                                          <p:val>
                                            <p:fltVal val="0"/>
                                          </p:val>
                                        </p:tav>
                                      </p:tavLst>
                                    </p:anim>
                                    <p:set>
                                      <p:cBhvr>
                                        <p:cTn id="77" dur="1" fill="hold">
                                          <p:stCondLst>
                                            <p:cond delay="1999"/>
                                          </p:stCondLst>
                                        </p:cTn>
                                        <p:tgtEl>
                                          <p:spTgt spid="25"/>
                                        </p:tgtEl>
                                        <p:attrNameLst>
                                          <p:attrName>style.visibility</p:attrName>
                                        </p:attrNameLst>
                                      </p:cBhvr>
                                      <p:to>
                                        <p:strVal val="hidden"/>
                                      </p:to>
                                    </p:set>
                                  </p:childTnLst>
                                </p:cTn>
                              </p:par>
                              <p:par>
                                <p:cTn id="78" presetID="53" presetClass="entr" presetSubtype="16" fill="hold" nodeType="withEffect">
                                  <p:stCondLst>
                                    <p:cond delay="0"/>
                                  </p:stCondLst>
                                  <p:childTnLst>
                                    <p:set>
                                      <p:cBhvr>
                                        <p:cTn id="79" dur="300" fill="hold">
                                          <p:stCondLst>
                                            <p:cond delay="0"/>
                                          </p:stCondLst>
                                        </p:cTn>
                                        <p:tgtEl>
                                          <p:spTgt spid="26"/>
                                        </p:tgtEl>
                                        <p:attrNameLst>
                                          <p:attrName>style.visibility</p:attrName>
                                        </p:attrNameLst>
                                      </p:cBhvr>
                                      <p:to>
                                        <p:strVal val="visible"/>
                                      </p:to>
                                    </p:set>
                                    <p:anim calcmode="lin" valueType="num">
                                      <p:cBhvr>
                                        <p:cTn id="80" dur="300" fill="hold"/>
                                        <p:tgtEl>
                                          <p:spTgt spid="26"/>
                                        </p:tgtEl>
                                        <p:attrNameLst>
                                          <p:attrName>ppt_w</p:attrName>
                                        </p:attrNameLst>
                                      </p:cBhvr>
                                      <p:tavLst>
                                        <p:tav tm="0">
                                          <p:val>
                                            <p:fltVal val="0"/>
                                          </p:val>
                                        </p:tav>
                                        <p:tav tm="100000">
                                          <p:val>
                                            <p:strVal val="#ppt_w"/>
                                          </p:val>
                                        </p:tav>
                                      </p:tavLst>
                                    </p:anim>
                                    <p:anim calcmode="lin" valueType="num">
                                      <p:cBhvr>
                                        <p:cTn id="81" dur="300" fill="hold"/>
                                        <p:tgtEl>
                                          <p:spTgt spid="26"/>
                                        </p:tgtEl>
                                        <p:attrNameLst>
                                          <p:attrName>ppt_h</p:attrName>
                                        </p:attrNameLst>
                                      </p:cBhvr>
                                      <p:tavLst>
                                        <p:tav tm="0">
                                          <p:val>
                                            <p:fltVal val="0"/>
                                          </p:val>
                                        </p:tav>
                                        <p:tav tm="100000">
                                          <p:val>
                                            <p:strVal val="#ppt_h"/>
                                          </p:val>
                                        </p:tav>
                                      </p:tavLst>
                                    </p:anim>
                                    <p:animEffect transition="in" filter="fade">
                                      <p:cBhvr>
                                        <p:cTn id="82" dur="300"/>
                                        <p:tgtEl>
                                          <p:spTgt spid="26"/>
                                        </p:tgtEl>
                                      </p:cBhvr>
                                    </p:animEffect>
                                  </p:childTnLst>
                                </p:cTn>
                              </p:par>
                            </p:childTnLst>
                          </p:cTn>
                        </p:par>
                        <p:par>
                          <p:cTn id="83" fill="hold">
                            <p:stCondLst>
                              <p:cond delay="6500"/>
                            </p:stCondLst>
                            <p:childTnLst>
                              <p:par>
                                <p:cTn id="84" presetID="10" presetClass="exit" presetSubtype="0" fill="hold" grpId="1" nodeType="afterEffect">
                                  <p:stCondLst>
                                    <p:cond delay="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childTnLst>
                          </p:cTn>
                        </p:par>
                        <p:par>
                          <p:cTn id="87" fill="hold">
                            <p:stCondLst>
                              <p:cond delay="7000"/>
                            </p:stCondLst>
                            <p:childTnLst>
                              <p:par>
                                <p:cTn id="88" presetID="55" presetClass="entr" presetSubtype="0" fill="hold" grpId="0" nodeType="afterEffect">
                                  <p:stCondLst>
                                    <p:cond delay="400"/>
                                  </p:stCondLst>
                                  <p:childTnLst>
                                    <p:set>
                                      <p:cBhvr>
                                        <p:cTn id="89" dur="1" fill="hold">
                                          <p:stCondLst>
                                            <p:cond delay="0"/>
                                          </p:stCondLst>
                                        </p:cTn>
                                        <p:tgtEl>
                                          <p:spTgt spid="27"/>
                                        </p:tgtEl>
                                        <p:attrNameLst>
                                          <p:attrName>style.visibility</p:attrName>
                                        </p:attrNameLst>
                                      </p:cBhvr>
                                      <p:to>
                                        <p:strVal val="visible"/>
                                      </p:to>
                                    </p:set>
                                    <p:anim calcmode="lin" valueType="num">
                                      <p:cBhvr>
                                        <p:cTn id="90" dur="1000" fill="hold"/>
                                        <p:tgtEl>
                                          <p:spTgt spid="27"/>
                                        </p:tgtEl>
                                        <p:attrNameLst>
                                          <p:attrName>ppt_w</p:attrName>
                                        </p:attrNameLst>
                                      </p:cBhvr>
                                      <p:tavLst>
                                        <p:tav tm="0">
                                          <p:val>
                                            <p:strVal val="#ppt_w*0.70"/>
                                          </p:val>
                                        </p:tav>
                                        <p:tav tm="100000">
                                          <p:val>
                                            <p:strVal val="#ppt_w"/>
                                          </p:val>
                                        </p:tav>
                                      </p:tavLst>
                                    </p:anim>
                                    <p:anim calcmode="lin" valueType="num">
                                      <p:cBhvr>
                                        <p:cTn id="91" dur="1000" fill="hold"/>
                                        <p:tgtEl>
                                          <p:spTgt spid="27"/>
                                        </p:tgtEl>
                                        <p:attrNameLst>
                                          <p:attrName>ppt_h</p:attrName>
                                        </p:attrNameLst>
                                      </p:cBhvr>
                                      <p:tavLst>
                                        <p:tav tm="0">
                                          <p:val>
                                            <p:strVal val="#ppt_h"/>
                                          </p:val>
                                        </p:tav>
                                        <p:tav tm="100000">
                                          <p:val>
                                            <p:strVal val="#ppt_h"/>
                                          </p:val>
                                        </p:tav>
                                      </p:tavLst>
                                    </p:anim>
                                    <p:animEffect transition="in" filter="fade">
                                      <p:cBhvr>
                                        <p:cTn id="9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1" grpId="0" bldLvl="0" animBg="1"/>
      <p:bldP spid="24" grpId="0" animBg="1"/>
      <p:bldP spid="24" grpId="1" animBg="1"/>
      <p:bldP spid="27" grpId="0" bldLvl="0" animBg="1"/>
      <p:bldP spid="13" grpId="1" bldLvl="0" animBg="1"/>
      <p:bldP spid="23" grpId="0"/>
      <p:bldP spid="24"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FLJ45KgacAEBFMJ"/>
          <p:cNvPicPr>
            <a:picLocks noChangeAspect="1"/>
          </p:cNvPicPr>
          <p:nvPr/>
        </p:nvPicPr>
        <p:blipFill>
          <a:blip r:embed="rId1">
            <a:lum bright="30000" contrast="-36000"/>
          </a:blip>
          <a:stretch>
            <a:fillRect/>
          </a:stretch>
        </p:blipFill>
        <p:spPr>
          <a:xfrm>
            <a:off x="0" y="2357755"/>
            <a:ext cx="6374130" cy="4500245"/>
          </a:xfrm>
          <a:prstGeom prst="rect">
            <a:avLst/>
          </a:prstGeom>
        </p:spPr>
      </p:pic>
      <p:sp>
        <p:nvSpPr>
          <p:cNvPr id="2" name="Title 1"/>
          <p:cNvSpPr>
            <a:spLocks noGrp="1"/>
          </p:cNvSpPr>
          <p:nvPr>
            <p:ph type="title"/>
          </p:nvPr>
        </p:nvSpPr>
        <p:spPr/>
        <p:txBody>
          <a:bodyPr/>
          <a:p>
            <a:r>
              <a:rPr lang="zh-CN" altLang="en-US"/>
              <a:t>从上下左右到</a:t>
            </a:r>
            <a:r>
              <a:rPr lang="en-US" altLang="zh-CN"/>
              <a:t> x</a:t>
            </a:r>
            <a:r>
              <a:rPr lang="zh-CN" altLang="en-US"/>
              <a:t>、</a:t>
            </a:r>
            <a:r>
              <a:rPr lang="en-US" altLang="zh-CN"/>
              <a:t>y </a:t>
            </a:r>
            <a:r>
              <a:rPr lang="zh-CN" altLang="en-US"/>
              <a:t>坐标</a:t>
            </a:r>
            <a:endParaRPr lang="zh-CN" altLang="en-US"/>
          </a:p>
        </p:txBody>
      </p:sp>
      <p:sp>
        <p:nvSpPr>
          <p:cNvPr id="3" name="Content Placeholder 2"/>
          <p:cNvSpPr>
            <a:spLocks noGrp="1"/>
          </p:cNvSpPr>
          <p:nvPr>
            <p:ph idx="1"/>
          </p:nvPr>
        </p:nvSpPr>
        <p:spPr/>
        <p:txBody>
          <a:bodyPr/>
          <a:p>
            <a:r>
              <a:rPr lang="zh-CN" altLang="en-US">
                <a:sym typeface="+mn-ea"/>
              </a:rPr>
              <a:t>计算机当然不认识“上下左右”这四个中文字，因此我们用</a:t>
            </a:r>
            <a:r>
              <a:rPr lang="en-US" altLang="zh-CN">
                <a:sym typeface="+mn-ea"/>
              </a:rPr>
              <a:t> x</a:t>
            </a:r>
            <a:r>
              <a:rPr lang="zh-CN" altLang="en-US">
                <a:sym typeface="+mn-ea"/>
              </a:rPr>
              <a:t>、</a:t>
            </a:r>
            <a:r>
              <a:rPr lang="en-US" altLang="zh-CN">
                <a:sym typeface="+mn-ea"/>
              </a:rPr>
              <a:t>y </a:t>
            </a:r>
            <a:r>
              <a:rPr lang="zh-CN" altLang="en-US">
                <a:sym typeface="+mn-ea"/>
              </a:rPr>
              <a:t>坐标代替汉字。</a:t>
            </a:r>
            <a:endParaRPr lang="en-US" altLang="zh-CN">
              <a:sym typeface="+mn-ea"/>
            </a:endParaRPr>
          </a:p>
        </p:txBody>
      </p:sp>
      <p:grpSp>
        <p:nvGrpSpPr>
          <p:cNvPr id="5" name="Group 4"/>
          <p:cNvGrpSpPr/>
          <p:nvPr/>
        </p:nvGrpSpPr>
        <p:grpSpPr>
          <a:xfrm rot="21120000">
            <a:off x="3955415" y="2540000"/>
            <a:ext cx="849630" cy="921385"/>
            <a:chOff x="5970" y="6483"/>
            <a:chExt cx="1338" cy="1451"/>
          </a:xfrm>
        </p:grpSpPr>
        <p:cxnSp>
          <p:nvCxnSpPr>
            <p:cNvPr id="6" name="Straight Arrow Connector 5"/>
            <p:cNvCxnSpPr/>
            <p:nvPr/>
          </p:nvCxnSpPr>
          <p:spPr>
            <a:xfrm flipV="1">
              <a:off x="5974" y="6483"/>
              <a:ext cx="140" cy="1282"/>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70" y="7758"/>
              <a:ext cx="1339" cy="177"/>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pic>
        <p:nvPicPr>
          <p:cNvPr id="11" name="Picture 10" descr="Singer_1676609734"/>
          <p:cNvPicPr>
            <a:picLocks noChangeAspect="1"/>
          </p:cNvPicPr>
          <p:nvPr/>
        </p:nvPicPr>
        <p:blipFill>
          <a:blip r:embed="rId2"/>
          <a:stretch>
            <a:fillRect/>
          </a:stretch>
        </p:blipFill>
        <p:spPr>
          <a:xfrm>
            <a:off x="1027430" y="5447030"/>
            <a:ext cx="1410970" cy="1410970"/>
          </a:xfrm>
          <a:prstGeom prst="rect">
            <a:avLst/>
          </a:prstGeom>
        </p:spPr>
      </p:pic>
      <p:cxnSp>
        <p:nvCxnSpPr>
          <p:cNvPr id="12" name="Straight Arrow Connector 11"/>
          <p:cNvCxnSpPr/>
          <p:nvPr/>
        </p:nvCxnSpPr>
        <p:spPr>
          <a:xfrm flipH="1">
            <a:off x="1762760" y="3402330"/>
            <a:ext cx="2257425" cy="261112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3" name="Oval Callout 12"/>
          <p:cNvSpPr/>
          <p:nvPr/>
        </p:nvSpPr>
        <p:spPr>
          <a:xfrm>
            <a:off x="6224905" y="3158373"/>
            <a:ext cx="3409315" cy="870185"/>
          </a:xfrm>
          <a:prstGeom prst="wedgeEllipseCallout">
            <a:avLst>
              <a:gd name="adj1" fmla="val -72611"/>
              <a:gd name="adj2" fmla="val 30867"/>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我现在需要把“奖品”往</a:t>
            </a:r>
            <a:r>
              <a:rPr lang="en-US" altLang="zh-CN" sz="2000">
                <a:latin typeface="HYTangMeiRen 85W" panose="00020600040101010101" charset="-122"/>
                <a:ea typeface="HYTangMeiRen 85W" panose="00020600040101010101" charset="-122"/>
              </a:rPr>
              <a:t> (-1, -1) </a:t>
            </a:r>
            <a:r>
              <a:rPr lang="zh-CN" altLang="en-US" sz="2000">
                <a:latin typeface="HYTangMeiRen 85W" panose="00020600040101010101" charset="-122"/>
                <a:ea typeface="HYTangMeiRen 85W" panose="00020600040101010101" charset="-122"/>
              </a:rPr>
              <a:t>方向</a:t>
            </a:r>
            <a:r>
              <a:rPr lang="zh-CN" sz="2000">
                <a:latin typeface="HYTangMeiRen 85W" panose="00020600040101010101" charset="-122"/>
                <a:ea typeface="HYTangMeiRen 85W" panose="00020600040101010101" charset="-122"/>
              </a:rPr>
              <a:t>扔</a:t>
            </a:r>
            <a:endParaRPr lang="zh-CN" sz="2000">
              <a:latin typeface="HYTangMeiRen 85W" panose="00020600040101010101" charset="-122"/>
              <a:ea typeface="HYTangMeiRen 85W" panose="00020600040101010101" charset="-122"/>
            </a:endParaRPr>
          </a:p>
        </p:txBody>
      </p:sp>
      <p:grpSp>
        <p:nvGrpSpPr>
          <p:cNvPr id="19" name="Group 18"/>
          <p:cNvGrpSpPr/>
          <p:nvPr/>
        </p:nvGrpSpPr>
        <p:grpSpPr>
          <a:xfrm>
            <a:off x="6520815" y="4048760"/>
            <a:ext cx="3000375" cy="2766060"/>
            <a:chOff x="11499" y="6457"/>
            <a:chExt cx="4725" cy="4356"/>
          </a:xfrm>
        </p:grpSpPr>
        <p:grpSp>
          <p:nvGrpSpPr>
            <p:cNvPr id="16" name="Group 15"/>
            <p:cNvGrpSpPr/>
            <p:nvPr/>
          </p:nvGrpSpPr>
          <p:grpSpPr>
            <a:xfrm>
              <a:off x="12146" y="7036"/>
              <a:ext cx="3607" cy="3243"/>
              <a:chOff x="10624" y="7373"/>
              <a:chExt cx="2108" cy="2108"/>
            </a:xfrm>
          </p:grpSpPr>
          <p:cxnSp>
            <p:nvCxnSpPr>
              <p:cNvPr id="17" name="Straight Arrow Connector 16"/>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624" y="8428"/>
                <a:ext cx="21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0" name="Text Box 19"/>
            <p:cNvSpPr txBox="1"/>
            <p:nvPr/>
          </p:nvSpPr>
          <p:spPr>
            <a:xfrm>
              <a:off x="11499" y="8368"/>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1" name="Text Box 20"/>
            <p:cNvSpPr txBox="1"/>
            <p:nvPr/>
          </p:nvSpPr>
          <p:spPr>
            <a:xfrm>
              <a:off x="15743" y="8357"/>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3675" y="6457"/>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3603" y="10233"/>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cxnSp>
        <p:nvCxnSpPr>
          <p:cNvPr id="24" name="Straight Arrow Connector 23"/>
          <p:cNvCxnSpPr/>
          <p:nvPr/>
        </p:nvCxnSpPr>
        <p:spPr>
          <a:xfrm flipH="1">
            <a:off x="7428865" y="5447030"/>
            <a:ext cx="648970" cy="749935"/>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6909435" y="6139180"/>
            <a:ext cx="95821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(-1, -1)</a:t>
            </a:r>
            <a:endParaRPr lang="en-US" altLang="zh-CN">
              <a:latin typeface="HYTangMeiRen 85W" panose="00020600040101010101" charset="-122"/>
              <a:ea typeface="HYTangMeiRen 85W" panose="00020600040101010101" charset="-122"/>
            </a:endParaRPr>
          </a:p>
        </p:txBody>
      </p:sp>
      <p:sp>
        <p:nvSpPr>
          <p:cNvPr id="27" name="Oval Callout 26"/>
          <p:cNvSpPr/>
          <p:nvPr/>
        </p:nvSpPr>
        <p:spPr>
          <a:xfrm>
            <a:off x="2620645" y="4854975"/>
            <a:ext cx="3409315" cy="1740372"/>
          </a:xfrm>
          <a:prstGeom prst="wedgeEllipseCallout">
            <a:avLst>
              <a:gd name="adj1" fmla="val -62292"/>
              <a:gd name="adj2" fmla="val 2338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sz="2000">
                <a:latin typeface="HYTangMeiRen 85W" panose="00020600040101010101" charset="-122"/>
                <a:ea typeface="HYTangMeiRen 85W" panose="00020600040101010101" charset="-122"/>
              </a:rPr>
              <a:t>正的 x 坐标表示右</a:t>
            </a:r>
            <a:r>
              <a:rPr lang="zh-CN" sz="2000">
                <a:latin typeface="HYTangMeiRen 85W" panose="00020600040101010101" charset="-122"/>
                <a:ea typeface="HYTangMeiRen 85W" panose="00020600040101010101" charset="-122"/>
              </a:rPr>
              <a:t>；</a:t>
            </a:r>
            <a:endParaRPr lang="zh-CN" sz="2000">
              <a:latin typeface="HYTangMeiRen 85W" panose="00020600040101010101" charset="-122"/>
              <a:ea typeface="HYTangMeiRen 85W" panose="00020600040101010101" charset="-122"/>
            </a:endParaRPr>
          </a:p>
          <a:p>
            <a:pPr algn="ctr"/>
            <a:r>
              <a:rPr lang="zh-CN" sz="2000">
                <a:latin typeface="HYTangMeiRen 85W" panose="00020600040101010101" charset="-122"/>
                <a:ea typeface="HYTangMeiRen 85W" panose="00020600040101010101" charset="-122"/>
              </a:rPr>
              <a:t>负的</a:t>
            </a:r>
            <a:r>
              <a:rPr lang="en-US" altLang="zh-CN" sz="2000">
                <a:latin typeface="HYTangMeiRen 85W" panose="00020600040101010101" charset="-122"/>
                <a:ea typeface="HYTangMeiRen 85W" panose="00020600040101010101" charset="-122"/>
              </a:rPr>
              <a:t> </a:t>
            </a:r>
            <a:r>
              <a:rPr sz="2000">
                <a:latin typeface="HYTangMeiRen 85W" panose="00020600040101010101" charset="-122"/>
                <a:ea typeface="HYTangMeiRen 85W" panose="00020600040101010101" charset="-122"/>
              </a:rPr>
              <a:t>x </a:t>
            </a:r>
            <a:r>
              <a:rPr lang="zh-CN" sz="2000">
                <a:latin typeface="HYTangMeiRen 85W" panose="00020600040101010101" charset="-122"/>
                <a:ea typeface="HYTangMeiRen 85W" panose="00020600040101010101" charset="-122"/>
              </a:rPr>
              <a:t>坐标表示左；</a:t>
            </a:r>
            <a:endParaRPr lang="zh-CN" sz="2000">
              <a:latin typeface="HYTangMeiRen 85W" panose="00020600040101010101" charset="-122"/>
              <a:ea typeface="HYTangMeiRen 85W" panose="00020600040101010101" charset="-122"/>
            </a:endParaRPr>
          </a:p>
          <a:p>
            <a:pPr algn="ctr"/>
            <a:r>
              <a:rPr sz="2000">
                <a:latin typeface="HYTangMeiRen 85W" panose="00020600040101010101" charset="-122"/>
                <a:ea typeface="HYTangMeiRen 85W" panose="00020600040101010101" charset="-122"/>
                <a:sym typeface="+mn-ea"/>
              </a:rPr>
              <a:t>正的 </a:t>
            </a:r>
            <a:r>
              <a:rPr lang="en-US" sz="2000">
                <a:latin typeface="HYTangMeiRen 85W" panose="00020600040101010101" charset="-122"/>
                <a:ea typeface="HYTangMeiRen 85W" panose="00020600040101010101" charset="-122"/>
                <a:sym typeface="+mn-ea"/>
              </a:rPr>
              <a:t>y</a:t>
            </a:r>
            <a:r>
              <a:rPr sz="2000">
                <a:latin typeface="HYTangMeiRen 85W" panose="00020600040101010101" charset="-122"/>
                <a:ea typeface="HYTangMeiRen 85W" panose="00020600040101010101" charset="-122"/>
                <a:sym typeface="+mn-ea"/>
              </a:rPr>
              <a:t> 坐标表示</a:t>
            </a:r>
            <a:r>
              <a:rPr lang="zh-CN" sz="2000">
                <a:latin typeface="HYTangMeiRen 85W" panose="00020600040101010101" charset="-122"/>
                <a:ea typeface="HYTangMeiRen 85W" panose="00020600040101010101" charset="-122"/>
                <a:sym typeface="+mn-ea"/>
              </a:rPr>
              <a:t>上</a:t>
            </a:r>
            <a:r>
              <a:rPr lang="zh-CN" sz="2000">
                <a:latin typeface="HYTangMeiRen 85W" panose="00020600040101010101" charset="-122"/>
                <a:ea typeface="HYTangMeiRen 85W" panose="00020600040101010101" charset="-122"/>
                <a:sym typeface="+mn-ea"/>
              </a:rPr>
              <a:t>；</a:t>
            </a:r>
            <a:endParaRPr lang="zh-CN" sz="2000">
              <a:latin typeface="HYTangMeiRen 85W" panose="00020600040101010101" charset="-122"/>
              <a:ea typeface="HYTangMeiRen 85W" panose="00020600040101010101" charset="-122"/>
            </a:endParaRPr>
          </a:p>
          <a:p>
            <a:pPr algn="ctr"/>
            <a:r>
              <a:rPr lang="zh-CN" sz="2000">
                <a:latin typeface="HYTangMeiRen 85W" panose="00020600040101010101" charset="-122"/>
                <a:ea typeface="HYTangMeiRen 85W" panose="00020600040101010101" charset="-122"/>
                <a:sym typeface="+mn-ea"/>
              </a:rPr>
              <a:t>负的</a:t>
            </a:r>
            <a:r>
              <a:rPr lang="en-US" altLang="zh-CN" sz="2000">
                <a:latin typeface="HYTangMeiRen 85W" panose="00020600040101010101" charset="-122"/>
                <a:ea typeface="HYTangMeiRen 85W" panose="00020600040101010101" charset="-122"/>
                <a:sym typeface="+mn-ea"/>
              </a:rPr>
              <a:t> y</a:t>
            </a:r>
            <a:r>
              <a:rPr sz="2000">
                <a:latin typeface="HYTangMeiRen 85W" panose="00020600040101010101" charset="-122"/>
                <a:ea typeface="HYTangMeiRen 85W" panose="00020600040101010101" charset="-122"/>
                <a:sym typeface="+mn-ea"/>
              </a:rPr>
              <a:t> </a:t>
            </a:r>
            <a:r>
              <a:rPr lang="zh-CN" sz="2000">
                <a:latin typeface="HYTangMeiRen 85W" panose="00020600040101010101" charset="-122"/>
                <a:ea typeface="HYTangMeiRen 85W" panose="00020600040101010101" charset="-122"/>
                <a:sym typeface="+mn-ea"/>
              </a:rPr>
              <a:t>坐标表示下；</a:t>
            </a:r>
            <a:endParaRPr lang="zh-CN" sz="2000">
              <a:latin typeface="HYTangMeiRen 85W" panose="00020600040101010101" charset="-122"/>
              <a:ea typeface="HYTangMeiRen 85W" panose="00020600040101010101" charset="-122"/>
            </a:endParaRPr>
          </a:p>
        </p:txBody>
      </p:sp>
      <p:pic>
        <p:nvPicPr>
          <p:cNvPr id="28" name="Picture 27"/>
          <p:cNvPicPr>
            <a:picLocks noChangeAspect="1"/>
          </p:cNvPicPr>
          <p:nvPr/>
        </p:nvPicPr>
        <p:blipFill>
          <a:blip r:embed="rId3"/>
          <a:stretch>
            <a:fillRect/>
          </a:stretch>
        </p:blipFill>
        <p:spPr>
          <a:xfrm>
            <a:off x="3512185" y="3033395"/>
            <a:ext cx="911860" cy="749300"/>
          </a:xfrm>
          <a:prstGeom prst="rect">
            <a:avLst/>
          </a:prstGeom>
        </p:spPr>
      </p:pic>
      <p:pic>
        <p:nvPicPr>
          <p:cNvPr id="29" name="Picture 28"/>
          <p:cNvPicPr>
            <a:picLocks noChangeAspect="1"/>
          </p:cNvPicPr>
          <p:nvPr/>
        </p:nvPicPr>
        <p:blipFill>
          <a:blip r:embed="rId4"/>
          <a:stretch>
            <a:fillRect/>
          </a:stretch>
        </p:blipFill>
        <p:spPr>
          <a:xfrm rot="540000">
            <a:off x="621665" y="5055870"/>
            <a:ext cx="2222500" cy="2098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childTnLst>
                          </p:cTn>
                        </p:par>
                        <p:par>
                          <p:cTn id="10" fill="hold">
                            <p:stCondLst>
                              <p:cond delay="1400"/>
                            </p:stCondLst>
                            <p:childTnLst>
                              <p:par>
                                <p:cTn id="11" presetID="53" presetClass="entr" presetSubtype="16" fill="hold" nodeType="afterEffect">
                                  <p:stCondLst>
                                    <p:cond delay="90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childTnLst>
                          </p:cTn>
                        </p:par>
                        <p:par>
                          <p:cTn id="16" fill="hold">
                            <p:stCondLst>
                              <p:cond delay="2800"/>
                            </p:stCondLst>
                            <p:childTnLst>
                              <p:par>
                                <p:cTn id="17" presetID="53" presetClass="entr" presetSubtype="16" fill="hold" nodeType="afterEffect">
                                  <p:stCondLst>
                                    <p:cond delay="100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p:stCondLst>
                              <p:cond delay="4300"/>
                            </p:stCondLst>
                            <p:childTnLst>
                              <p:par>
                                <p:cTn id="23" presetID="53" presetClass="entr" presetSubtype="16" fill="hold" grpId="0" nodeType="afterEffect">
                                  <p:stCondLst>
                                    <p:cond delay="100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cTn>
                              </p:par>
                            </p:childTnLst>
                          </p:cTn>
                        </p:par>
                        <p:par>
                          <p:cTn id="28" fill="hold">
                            <p:stCondLst>
                              <p:cond delay="5800"/>
                            </p:stCondLst>
                            <p:childTnLst>
                              <p:par>
                                <p:cTn id="29" presetID="55" presetClass="entr" presetSubtype="0" fill="hold" grpId="0" nodeType="after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strVal val="#ppt_w*0.70"/>
                                          </p:val>
                                        </p:tav>
                                        <p:tav tm="100000">
                                          <p:val>
                                            <p:strVal val="#ppt_w"/>
                                          </p:val>
                                        </p:tav>
                                      </p:tavLst>
                                    </p:anim>
                                    <p:anim calcmode="lin" valueType="num">
                                      <p:cBhvr>
                                        <p:cTn id="32" dur="1000" fill="hold"/>
                                        <p:tgtEl>
                                          <p:spTgt spid="13"/>
                                        </p:tgtEl>
                                        <p:attrNameLst>
                                          <p:attrName>ppt_h</p:attrName>
                                        </p:attrNameLst>
                                      </p:cBhvr>
                                      <p:tavLst>
                                        <p:tav tm="0">
                                          <p:val>
                                            <p:strVal val="#ppt_h"/>
                                          </p:val>
                                        </p:tav>
                                        <p:tav tm="100000">
                                          <p:val>
                                            <p:strVal val="#ppt_h"/>
                                          </p:val>
                                        </p:tav>
                                      </p:tavLst>
                                    </p:anim>
                                    <p:animEffect transition="in" filter="fade">
                                      <p:cBhvr>
                                        <p:cTn id="33" dur="1000"/>
                                        <p:tgtEl>
                                          <p:spTgt spid="13"/>
                                        </p:tgtEl>
                                      </p:cBhvr>
                                    </p:animEffect>
                                  </p:childTnLst>
                                </p:cTn>
                              </p:par>
                            </p:childTnLst>
                          </p:cTn>
                        </p:par>
                        <p:par>
                          <p:cTn id="34" fill="hold">
                            <p:stCondLst>
                              <p:cond delay="7200"/>
                            </p:stCondLst>
                            <p:childTnLst>
                              <p:par>
                                <p:cTn id="35" presetID="53" presetClass="entr" presetSubtype="16" fill="hold" nodeType="afterEffect">
                                  <p:stCondLst>
                                    <p:cond delay="50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fltVal val="0"/>
                                          </p:val>
                                        </p:tav>
                                        <p:tav tm="100000">
                                          <p:val>
                                            <p:strVal val="#ppt_h"/>
                                          </p:val>
                                        </p:tav>
                                      </p:tavLst>
                                    </p:anim>
                                    <p:animEffect transition="in" filter="fade">
                                      <p:cBhvr>
                                        <p:cTn id="39" dur="500"/>
                                        <p:tgtEl>
                                          <p:spTgt spid="28"/>
                                        </p:tgtEl>
                                      </p:cBhvr>
                                    </p:animEffect>
                                  </p:childTnLst>
                                </p:cTn>
                              </p:par>
                            </p:childTnLst>
                          </p:cTn>
                        </p:par>
                        <p:par>
                          <p:cTn id="40" fill="hold">
                            <p:stCondLst>
                              <p:cond delay="8200"/>
                            </p:stCondLst>
                            <p:childTnLst>
                              <p:par>
                                <p:cTn id="41" presetID="0" presetClass="path" presetSubtype="0" accel="50000" decel="50000" fill="hold" nodeType="afterEffect">
                                  <p:stCondLst>
                                    <p:cond delay="0"/>
                                  </p:stCondLst>
                                  <p:childTnLst>
                                    <p:animMotion origin="layout" path="M 0 0 L -0.181458 0.382685 " pathEditMode="relative" rAng="0" ptsTypes="">
                                      <p:cBhvr>
                                        <p:cTn id="42" dur="2000" fill="hold"/>
                                        <p:tgtEl>
                                          <p:spTgt spid="28"/>
                                        </p:tgtEl>
                                        <p:attrNameLst>
                                          <p:attrName>ppt_x</p:attrName>
                                          <p:attrName>ppt_y</p:attrName>
                                        </p:attrNameLst>
                                      </p:cBhvr>
                                      <p:rCtr x="108" y="186"/>
                                    </p:animMotion>
                                  </p:childTnLst>
                                </p:cTn>
                              </p:par>
                            </p:childTnLst>
                          </p:cTn>
                        </p:par>
                        <p:par>
                          <p:cTn id="43" fill="hold">
                            <p:stCondLst>
                              <p:cond delay="10200"/>
                            </p:stCondLst>
                            <p:childTnLst>
                              <p:par>
                                <p:cTn id="44" presetID="35" presetClass="exit" presetSubtype="0" fill="hold" nodeType="afterEffect">
                                  <p:stCondLst>
                                    <p:cond delay="0"/>
                                  </p:stCondLst>
                                  <p:childTnLst>
                                    <p:animEffect transition="out" filter="fade">
                                      <p:cBhvr>
                                        <p:cTn id="45" dur="2000"/>
                                        <p:tgtEl>
                                          <p:spTgt spid="28"/>
                                        </p:tgtEl>
                                      </p:cBhvr>
                                    </p:animEffect>
                                    <p:anim calcmode="lin" valueType="num">
                                      <p:cBhvr>
                                        <p:cTn id="46" dur="2000"/>
                                        <p:tgtEl>
                                          <p:spTgt spid="28"/>
                                        </p:tgtEl>
                                        <p:attrNameLst>
                                          <p:attrName>style.rotation</p:attrName>
                                        </p:attrNameLst>
                                      </p:cBhvr>
                                      <p:tavLst>
                                        <p:tav tm="0">
                                          <p:val>
                                            <p:fltVal val="0"/>
                                          </p:val>
                                        </p:tav>
                                        <p:tav tm="100000">
                                          <p:val>
                                            <p:fltVal val="720"/>
                                          </p:val>
                                        </p:tav>
                                      </p:tavLst>
                                    </p:anim>
                                    <p:anim calcmode="lin" valueType="num">
                                      <p:cBhvr>
                                        <p:cTn id="47" dur="2000"/>
                                        <p:tgtEl>
                                          <p:spTgt spid="28"/>
                                        </p:tgtEl>
                                        <p:attrNameLst>
                                          <p:attrName>ppt_h</p:attrName>
                                        </p:attrNameLst>
                                      </p:cBhvr>
                                      <p:tavLst>
                                        <p:tav tm="0">
                                          <p:val>
                                            <p:strVal val="ppt_h"/>
                                          </p:val>
                                        </p:tav>
                                        <p:tav tm="100000">
                                          <p:val>
                                            <p:fltVal val="0"/>
                                          </p:val>
                                        </p:tav>
                                      </p:tavLst>
                                    </p:anim>
                                    <p:anim calcmode="lin" valueType="num">
                                      <p:cBhvr>
                                        <p:cTn id="48" dur="2000"/>
                                        <p:tgtEl>
                                          <p:spTgt spid="28"/>
                                        </p:tgtEl>
                                        <p:attrNameLst>
                                          <p:attrName>ppt_w</p:attrName>
                                        </p:attrNameLst>
                                      </p:cBhvr>
                                      <p:tavLst>
                                        <p:tav tm="0">
                                          <p:val>
                                            <p:strVal val="ppt_w"/>
                                          </p:val>
                                        </p:tav>
                                        <p:tav tm="100000">
                                          <p:val>
                                            <p:fltVal val="0"/>
                                          </p:val>
                                        </p:tav>
                                      </p:tavLst>
                                    </p:anim>
                                    <p:set>
                                      <p:cBhvr>
                                        <p:cTn id="49" dur="1" fill="hold">
                                          <p:stCondLst>
                                            <p:cond delay="1999"/>
                                          </p:stCondLst>
                                        </p:cTn>
                                        <p:tgtEl>
                                          <p:spTgt spid="28"/>
                                        </p:tgtEl>
                                        <p:attrNameLst>
                                          <p:attrName>style.visibility</p:attrName>
                                        </p:attrNameLst>
                                      </p:cBhvr>
                                      <p:to>
                                        <p:strVal val="hidden"/>
                                      </p:to>
                                    </p:set>
                                  </p:childTnLst>
                                </p:cTn>
                              </p:par>
                              <p:par>
                                <p:cTn id="50" presetID="53" presetClass="entr" presetSubtype="16" fill="hold" nodeType="withEffect">
                                  <p:stCondLst>
                                    <p:cond delay="0"/>
                                  </p:stCondLst>
                                  <p:childTnLst>
                                    <p:set>
                                      <p:cBhvr>
                                        <p:cTn id="51" dur="300" fill="hold">
                                          <p:stCondLst>
                                            <p:cond delay="0"/>
                                          </p:stCondLst>
                                        </p:cTn>
                                        <p:tgtEl>
                                          <p:spTgt spid="29"/>
                                        </p:tgtEl>
                                        <p:attrNameLst>
                                          <p:attrName>style.visibility</p:attrName>
                                        </p:attrNameLst>
                                      </p:cBhvr>
                                      <p:to>
                                        <p:strVal val="visible"/>
                                      </p:to>
                                    </p:set>
                                    <p:anim calcmode="lin" valueType="num">
                                      <p:cBhvr>
                                        <p:cTn id="52" dur="300" fill="hold"/>
                                        <p:tgtEl>
                                          <p:spTgt spid="29"/>
                                        </p:tgtEl>
                                        <p:attrNameLst>
                                          <p:attrName>ppt_w</p:attrName>
                                        </p:attrNameLst>
                                      </p:cBhvr>
                                      <p:tavLst>
                                        <p:tav tm="0">
                                          <p:val>
                                            <p:fltVal val="0"/>
                                          </p:val>
                                        </p:tav>
                                        <p:tav tm="100000">
                                          <p:val>
                                            <p:strVal val="#ppt_w"/>
                                          </p:val>
                                        </p:tav>
                                      </p:tavLst>
                                    </p:anim>
                                    <p:anim calcmode="lin" valueType="num">
                                      <p:cBhvr>
                                        <p:cTn id="53" dur="300" fill="hold"/>
                                        <p:tgtEl>
                                          <p:spTgt spid="29"/>
                                        </p:tgtEl>
                                        <p:attrNameLst>
                                          <p:attrName>ppt_h</p:attrName>
                                        </p:attrNameLst>
                                      </p:cBhvr>
                                      <p:tavLst>
                                        <p:tav tm="0">
                                          <p:val>
                                            <p:fltVal val="0"/>
                                          </p:val>
                                        </p:tav>
                                        <p:tav tm="100000">
                                          <p:val>
                                            <p:strVal val="#ppt_h"/>
                                          </p:val>
                                        </p:tav>
                                      </p:tavLst>
                                    </p:anim>
                                    <p:animEffect transition="in" filter="fade">
                                      <p:cBhvr>
                                        <p:cTn id="54"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5" grpId="0"/>
      <p:bldP spid="27"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平面直角坐标系</a:t>
            </a:r>
            <a:endParaRPr lang="zh-CN" altLang="en-US"/>
          </a:p>
        </p:txBody>
      </p:sp>
      <p:sp>
        <p:nvSpPr>
          <p:cNvPr id="3" name="Content Placeholder 2"/>
          <p:cNvSpPr>
            <a:spLocks noGrp="1"/>
          </p:cNvSpPr>
          <p:nvPr>
            <p:ph idx="1"/>
          </p:nvPr>
        </p:nvSpPr>
        <p:spPr/>
        <p:txBody>
          <a:bodyPr/>
          <a:p>
            <a:r>
              <a:rPr lang="en-US"/>
              <a:t>x </a:t>
            </a:r>
            <a:r>
              <a:rPr lang="zh-CN" altLang="en-US">
                <a:sym typeface="+mn-ea"/>
              </a:rPr>
              <a:t>轴和</a:t>
            </a:r>
            <a:r>
              <a:rPr lang="en-US" altLang="zh-CN">
                <a:sym typeface="+mn-ea"/>
              </a:rPr>
              <a:t> </a:t>
            </a:r>
            <a:r>
              <a:rPr lang="en-US" altLang="zh-CN"/>
              <a:t>y </a:t>
            </a:r>
            <a:r>
              <a:rPr lang="zh-CN" altLang="en-US"/>
              <a:t>轴通常是垂直的，但其实不垂直（只要不平行）也可以构成平行四边形的坐标系，但计算较为复杂，研究特定问题时为了方便，两个轴甚至可以不是直线，如</a:t>
            </a:r>
            <a:r>
              <a:rPr lang="zh-CN" altLang="en-US" b="1"/>
              <a:t>极坐标系</a:t>
            </a:r>
            <a:r>
              <a:rPr lang="zh-CN" altLang="en-US"/>
              <a:t>等。</a:t>
            </a:r>
            <a:endParaRPr lang="zh-CN" altLang="en-US"/>
          </a:p>
          <a:p>
            <a:r>
              <a:rPr lang="zh-CN" altLang="en-US"/>
              <a:t>由</a:t>
            </a:r>
            <a:r>
              <a:rPr lang="en-US" altLang="zh-CN"/>
              <a:t> </a:t>
            </a:r>
            <a:r>
              <a:rPr lang="en-US">
                <a:sym typeface="+mn-ea"/>
              </a:rPr>
              <a:t>x </a:t>
            </a:r>
            <a:r>
              <a:rPr lang="zh-CN" altLang="en-US">
                <a:sym typeface="+mn-ea"/>
              </a:rPr>
              <a:t>轴和</a:t>
            </a:r>
            <a:r>
              <a:rPr lang="en-US" altLang="zh-CN">
                <a:sym typeface="+mn-ea"/>
              </a:rPr>
              <a:t> y </a:t>
            </a:r>
            <a:r>
              <a:rPr lang="zh-CN" altLang="en-US">
                <a:sym typeface="+mn-ea"/>
              </a:rPr>
              <a:t>轴</a:t>
            </a:r>
            <a:r>
              <a:rPr lang="zh-CN" altLang="en-US"/>
              <a:t>两条互相垂直的直线构成的二维坐标系就称为</a:t>
            </a:r>
            <a:r>
              <a:rPr lang="zh-CN" altLang="en-US" b="1">
                <a:sym typeface="+mn-ea"/>
              </a:rPr>
              <a:t>平面直角坐标系</a:t>
            </a:r>
            <a:r>
              <a:rPr lang="zh-CN" altLang="en-US">
                <a:sym typeface="+mn-ea"/>
              </a:rPr>
              <a:t>，是我们初中就学习过的，最常用的，也是计算机中</a:t>
            </a:r>
            <a:r>
              <a:rPr lang="zh-CN" altLang="en-US">
                <a:sym typeface="+mn-ea"/>
              </a:rPr>
              <a:t>表示矢量最常用的方式。</a:t>
            </a:r>
            <a:endParaRPr lang="zh-CN" altLang="en-US">
              <a:sym typeface="+mn-ea"/>
            </a:endParaRPr>
          </a:p>
          <a:p>
            <a:r>
              <a:rPr lang="zh-CN" altLang="en-US"/>
              <a:t>如图，他们的共同点是都有一个坐标原点</a:t>
            </a:r>
            <a:r>
              <a:rPr lang="en-US" altLang="zh-CN"/>
              <a:t> O</a:t>
            </a:r>
            <a:r>
              <a:rPr lang="zh-CN" altLang="en-US"/>
              <a:t>。</a:t>
            </a:r>
            <a:endParaRPr lang="zh-CN" altLang="en-US"/>
          </a:p>
        </p:txBody>
      </p:sp>
      <p:grpSp>
        <p:nvGrpSpPr>
          <p:cNvPr id="19" name="Group 18"/>
          <p:cNvGrpSpPr/>
          <p:nvPr/>
        </p:nvGrpSpPr>
        <p:grpSpPr>
          <a:xfrm>
            <a:off x="1724660" y="3600450"/>
            <a:ext cx="3000375" cy="2766060"/>
            <a:chOff x="11499" y="6457"/>
            <a:chExt cx="4725" cy="4356"/>
          </a:xfrm>
        </p:grpSpPr>
        <p:grpSp>
          <p:nvGrpSpPr>
            <p:cNvPr id="16" name="Group 15"/>
            <p:cNvGrpSpPr/>
            <p:nvPr/>
          </p:nvGrpSpPr>
          <p:grpSpPr>
            <a:xfrm>
              <a:off x="12146" y="7036"/>
              <a:ext cx="3607" cy="3243"/>
              <a:chOff x="10624" y="7373"/>
              <a:chExt cx="2108" cy="2108"/>
            </a:xfrm>
          </p:grpSpPr>
          <p:cxnSp>
            <p:nvCxnSpPr>
              <p:cNvPr id="17" name="Straight Arrow Connector 16"/>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624" y="8428"/>
                <a:ext cx="21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0" name="Text Box 19"/>
            <p:cNvSpPr txBox="1"/>
            <p:nvPr/>
          </p:nvSpPr>
          <p:spPr>
            <a:xfrm>
              <a:off x="11499" y="8368"/>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1" name="Text Box 20"/>
            <p:cNvSpPr txBox="1"/>
            <p:nvPr/>
          </p:nvSpPr>
          <p:spPr>
            <a:xfrm>
              <a:off x="15743" y="8357"/>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3675" y="6457"/>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3603" y="10233"/>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grpSp>
        <p:nvGrpSpPr>
          <p:cNvPr id="14" name="Group 13"/>
          <p:cNvGrpSpPr/>
          <p:nvPr/>
        </p:nvGrpSpPr>
        <p:grpSpPr>
          <a:xfrm>
            <a:off x="7940040" y="4286250"/>
            <a:ext cx="2143125" cy="1801495"/>
            <a:chOff x="12504" y="7027"/>
            <a:chExt cx="3375" cy="2837"/>
          </a:xfrm>
        </p:grpSpPr>
        <p:sp>
          <p:nvSpPr>
            <p:cNvPr id="13" name="Oval 12"/>
            <p:cNvSpPr/>
            <p:nvPr/>
          </p:nvSpPr>
          <p:spPr>
            <a:xfrm>
              <a:off x="12504" y="7027"/>
              <a:ext cx="2293" cy="2293"/>
            </a:xfrm>
            <a:prstGeom prst="ellipse">
              <a:avLst/>
            </a:prstGeom>
            <a:noFill/>
            <a:ln w="28575">
              <a:solidFill>
                <a:srgbClr val="00B050"/>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nvGrpSpPr>
            <p:cNvPr id="4" name="Group 3"/>
            <p:cNvGrpSpPr/>
            <p:nvPr/>
          </p:nvGrpSpPr>
          <p:grpSpPr>
            <a:xfrm>
              <a:off x="13385" y="7872"/>
              <a:ext cx="2494" cy="1992"/>
              <a:chOff x="13704" y="8393"/>
              <a:chExt cx="2494" cy="1992"/>
            </a:xfrm>
          </p:grpSpPr>
          <p:cxnSp>
            <p:nvCxnSpPr>
              <p:cNvPr id="6" name="Straight Arrow Connector 5"/>
              <p:cNvCxnSpPr>
                <a:stCxn id="11" idx="0"/>
                <a:endCxn id="9" idx="1"/>
              </p:cNvCxnSpPr>
              <p:nvPr/>
            </p:nvCxnSpPr>
            <p:spPr>
              <a:xfrm flipV="1">
                <a:off x="13988" y="8683"/>
                <a:ext cx="1755" cy="13"/>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5743" y="8393"/>
                <a:ext cx="455"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r</a:t>
                </a:r>
                <a:endParaRPr lang="en-US" altLang="zh-CN">
                  <a:latin typeface="HYTangMeiRen 85W" panose="00020600040101010101" charset="-122"/>
                  <a:ea typeface="HYTangMeiRen 85W" panose="00020600040101010101" charset="-122"/>
                </a:endParaRPr>
              </a:p>
            </p:txBody>
          </p:sp>
          <p:sp>
            <p:nvSpPr>
              <p:cNvPr id="10" name="Text Box 9"/>
              <p:cNvSpPr txBox="1"/>
              <p:nvPr/>
            </p:nvSpPr>
            <p:spPr>
              <a:xfrm>
                <a:off x="13750" y="9805"/>
                <a:ext cx="488" cy="580"/>
              </a:xfrm>
              <a:prstGeom prst="rect">
                <a:avLst/>
              </a:prstGeom>
              <a:noFill/>
            </p:spPr>
            <p:txBody>
              <a:bodyPr wrap="none" rtlCol="0">
                <a:spAutoFit/>
              </a:bodyPr>
              <a:p>
                <a:pPr algn="l"/>
                <a:r>
                  <a:rPr lang="en-US" altLang="zh-CN">
                    <a:latin typeface="HYTangMeiRen 85W" panose="00020600040101010101" charset="-122"/>
                    <a:ea typeface="HYTangMeiRen 85W" panose="00020600040101010101" charset="-122"/>
                  </a:rPr>
                  <a:t>θ</a:t>
                </a:r>
                <a:endParaRPr lang="en-US" altLang="zh-CN">
                  <a:latin typeface="HYTangMeiRen 85W" panose="00020600040101010101" charset="-122"/>
                  <a:ea typeface="HYTangMeiRen 85W" panose="00020600040101010101" charset="-122"/>
                </a:endParaRPr>
              </a:p>
            </p:txBody>
          </p:sp>
          <p:sp>
            <p:nvSpPr>
              <p:cNvPr id="11" name="Text Box 10"/>
              <p:cNvSpPr txBox="1"/>
              <p:nvPr/>
            </p:nvSpPr>
            <p:spPr>
              <a:xfrm>
                <a:off x="13704" y="8696"/>
                <a:ext cx="56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grpSp>
      </p:grpSp>
      <p:sp>
        <p:nvSpPr>
          <p:cNvPr id="15" name="Text Box 14"/>
          <p:cNvSpPr txBox="1"/>
          <p:nvPr/>
        </p:nvSpPr>
        <p:spPr>
          <a:xfrm>
            <a:off x="2389505" y="6489700"/>
            <a:ext cx="1783080" cy="368300"/>
          </a:xfrm>
          <a:prstGeom prst="rect">
            <a:avLst/>
          </a:prstGeom>
          <a:noFill/>
        </p:spPr>
        <p:txBody>
          <a:bodyPr wrap="none" rtlCol="0" anchor="t">
            <a:spAutoFit/>
          </a:bodyPr>
          <a:p>
            <a:r>
              <a:rPr lang="zh-CN" altLang="en-US">
                <a:latin typeface="HYXuanSong 75S" panose="00020600040101010101" charset="-122"/>
                <a:ea typeface="HYXuanSong 75S" panose="00020600040101010101" charset="-122"/>
                <a:sym typeface="+mn-ea"/>
              </a:rPr>
              <a:t>平面直角坐标系</a:t>
            </a:r>
            <a:endParaRPr lang="en-US">
              <a:latin typeface="HYXuanSong 75S" panose="00020600040101010101" charset="-122"/>
              <a:ea typeface="HYXuanSong 75S" panose="00020600040101010101" charset="-122"/>
            </a:endParaRPr>
          </a:p>
        </p:txBody>
      </p:sp>
      <p:sp>
        <p:nvSpPr>
          <p:cNvPr id="24" name="Text Box 23"/>
          <p:cNvSpPr txBox="1"/>
          <p:nvPr/>
        </p:nvSpPr>
        <p:spPr>
          <a:xfrm>
            <a:off x="8096250" y="6489700"/>
            <a:ext cx="1097280" cy="368300"/>
          </a:xfrm>
          <a:prstGeom prst="rect">
            <a:avLst/>
          </a:prstGeom>
          <a:noFill/>
        </p:spPr>
        <p:txBody>
          <a:bodyPr wrap="none" rtlCol="0" anchor="t">
            <a:spAutoFit/>
          </a:bodyPr>
          <a:p>
            <a:r>
              <a:rPr lang="zh-CN" altLang="en-US">
                <a:latin typeface="HYXuanSong 75S" panose="00020600040101010101" charset="-122"/>
                <a:ea typeface="HYXuanSong 75S" panose="00020600040101010101" charset="-122"/>
                <a:sym typeface="+mn-ea"/>
              </a:rPr>
              <a:t>极坐标系</a:t>
            </a:r>
            <a:endParaRPr lang="en-US">
              <a:latin typeface="HYXuanSong 75S" panose="00020600040101010101" charset="-122"/>
              <a:ea typeface="HYXuanSong 75S" panose="00020600040101010101" charset="-122"/>
            </a:endParaRPr>
          </a:p>
        </p:txBody>
      </p:sp>
      <p:sp>
        <p:nvSpPr>
          <p:cNvPr id="25" name="Text Box 24"/>
          <p:cNvSpPr txBox="1"/>
          <p:nvPr/>
        </p:nvSpPr>
        <p:spPr>
          <a:xfrm>
            <a:off x="3243580" y="496062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平面坐标系的三要素：</a:t>
            </a:r>
            <a:r>
              <a:rPr lang="en-US" altLang="zh-CN"/>
              <a:t>O</a:t>
            </a:r>
            <a:r>
              <a:rPr lang="zh-CN" altLang="en-US"/>
              <a:t>、</a:t>
            </a:r>
            <a:r>
              <a:rPr lang="en-US" altLang="zh-CN"/>
              <a:t>x</a:t>
            </a:r>
            <a:r>
              <a:rPr lang="zh-CN" altLang="en-US"/>
              <a:t>、</a:t>
            </a:r>
            <a:r>
              <a:rPr lang="en-US" altLang="zh-CN"/>
              <a:t>y</a:t>
            </a:r>
            <a:endParaRPr lang="en-US" altLang="zh-CN"/>
          </a:p>
        </p:txBody>
      </p:sp>
      <p:sp>
        <p:nvSpPr>
          <p:cNvPr id="3" name="Content Placeholder 2"/>
          <p:cNvSpPr>
            <a:spLocks noGrp="1"/>
          </p:cNvSpPr>
          <p:nvPr>
            <p:ph idx="1"/>
          </p:nvPr>
        </p:nvSpPr>
        <p:spPr/>
        <p:txBody>
          <a:bodyPr/>
          <a:p>
            <a:r>
              <a:rPr lang="zh-CN" altLang="en-US"/>
              <a:t>由于坐标系可以由原点</a:t>
            </a:r>
            <a:r>
              <a:rPr lang="en-US" altLang="zh-CN"/>
              <a:t> O</a:t>
            </a:r>
            <a:r>
              <a:rPr lang="zh-CN" altLang="en-US"/>
              <a:t>、</a:t>
            </a:r>
            <a:r>
              <a:rPr lang="en-US" altLang="zh-CN"/>
              <a:t>x </a:t>
            </a:r>
            <a:r>
              <a:rPr lang="zh-CN" altLang="en-US"/>
              <a:t>轴、</a:t>
            </a:r>
            <a:r>
              <a:rPr lang="en-US" altLang="zh-CN"/>
              <a:t>y </a:t>
            </a:r>
            <a:r>
              <a:rPr lang="zh-CN" altLang="en-US"/>
              <a:t>轴三个要素唯一确定，可称之为“坐标系</a:t>
            </a:r>
            <a:r>
              <a:rPr lang="en-US" altLang="zh-CN"/>
              <a:t> </a:t>
            </a:r>
            <a:r>
              <a:rPr lang="en-US"/>
              <a:t>x</a:t>
            </a:r>
            <a:r>
              <a:rPr lang="en-US" altLang="zh-CN"/>
              <a:t>Oy</a:t>
            </a:r>
            <a:r>
              <a:rPr lang="zh-CN" altLang="en-US"/>
              <a:t>”。</a:t>
            </a:r>
            <a:endParaRPr lang="zh-CN" altLang="en-US"/>
          </a:p>
          <a:p>
            <a:r>
              <a:rPr lang="zh-CN" altLang="en-US"/>
              <a:t>通常来说</a:t>
            </a:r>
            <a:r>
              <a:rPr lang="en-US" altLang="zh-CN"/>
              <a:t> x </a:t>
            </a:r>
            <a:r>
              <a:rPr lang="zh-CN" altLang="en-US"/>
              <a:t>轴和</a:t>
            </a:r>
            <a:r>
              <a:rPr lang="en-US" altLang="zh-CN"/>
              <a:t> y </a:t>
            </a:r>
            <a:r>
              <a:rPr lang="zh-CN" altLang="en-US"/>
              <a:t>轴都是垂直的，这种就属于</a:t>
            </a:r>
            <a:r>
              <a:rPr lang="zh-CN" altLang="en-US" b="1"/>
              <a:t>正交</a:t>
            </a:r>
            <a:r>
              <a:rPr lang="zh-CN" altLang="en-US"/>
              <a:t>的坐标系。</a:t>
            </a:r>
            <a:endParaRPr lang="zh-CN" altLang="en-US"/>
          </a:p>
          <a:p>
            <a:r>
              <a:rPr lang="zh-CN" altLang="en-US"/>
              <a:t>且通常</a:t>
            </a:r>
            <a:r>
              <a:rPr lang="en-US" altLang="zh-CN"/>
              <a:t> y </a:t>
            </a:r>
            <a:r>
              <a:rPr lang="zh-CN" altLang="en-US"/>
              <a:t>轴正方向在</a:t>
            </a:r>
            <a:r>
              <a:rPr lang="en-US" altLang="zh-CN"/>
              <a:t> x </a:t>
            </a:r>
            <a:r>
              <a:rPr lang="zh-CN" altLang="en-US"/>
              <a:t>轴正方向的逆时针方向，这种就属于</a:t>
            </a:r>
            <a:r>
              <a:rPr lang="zh-CN" altLang="en-US" b="1"/>
              <a:t>正定</a:t>
            </a:r>
            <a:r>
              <a:rPr lang="zh-CN" altLang="en-US"/>
              <a:t>的坐标系。</a:t>
            </a:r>
            <a:endParaRPr lang="zh-CN" altLang="en-US"/>
          </a:p>
          <a:p>
            <a:r>
              <a:rPr lang="zh-CN" altLang="en-US"/>
              <a:t>并且</a:t>
            </a:r>
            <a:r>
              <a:rPr lang="en-US" altLang="zh-CN"/>
              <a:t> x </a:t>
            </a:r>
            <a:r>
              <a:rPr lang="zh-CN" altLang="en-US"/>
              <a:t>轴和</a:t>
            </a:r>
            <a:r>
              <a:rPr lang="en-US" altLang="zh-CN"/>
              <a:t> y </a:t>
            </a:r>
            <a:r>
              <a:rPr lang="zh-CN" altLang="en-US"/>
              <a:t>轴不应当平行，这样才算是</a:t>
            </a:r>
            <a:r>
              <a:rPr lang="zh-CN" altLang="en-US" b="1"/>
              <a:t>完备</a:t>
            </a:r>
            <a:r>
              <a:rPr lang="zh-CN" altLang="en-US"/>
              <a:t>的坐标系。</a:t>
            </a:r>
            <a:endParaRPr lang="zh-CN" altLang="en-US"/>
          </a:p>
        </p:txBody>
      </p:sp>
      <p:grpSp>
        <p:nvGrpSpPr>
          <p:cNvPr id="19" name="Group 18"/>
          <p:cNvGrpSpPr/>
          <p:nvPr/>
        </p:nvGrpSpPr>
        <p:grpSpPr>
          <a:xfrm>
            <a:off x="1724660" y="3600450"/>
            <a:ext cx="3000375" cy="2766060"/>
            <a:chOff x="11499" y="6457"/>
            <a:chExt cx="4725" cy="4356"/>
          </a:xfrm>
        </p:grpSpPr>
        <p:grpSp>
          <p:nvGrpSpPr>
            <p:cNvPr id="16" name="Group 15"/>
            <p:cNvGrpSpPr/>
            <p:nvPr/>
          </p:nvGrpSpPr>
          <p:grpSpPr>
            <a:xfrm>
              <a:off x="12146" y="7036"/>
              <a:ext cx="3607" cy="3243"/>
              <a:chOff x="10624" y="7373"/>
              <a:chExt cx="2108" cy="2108"/>
            </a:xfrm>
          </p:grpSpPr>
          <p:cxnSp>
            <p:nvCxnSpPr>
              <p:cNvPr id="17" name="Straight Arrow Connector 16"/>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624" y="8428"/>
                <a:ext cx="21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0" name="Text Box 19"/>
            <p:cNvSpPr txBox="1"/>
            <p:nvPr/>
          </p:nvSpPr>
          <p:spPr>
            <a:xfrm>
              <a:off x="11499" y="8368"/>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1" name="Text Box 20"/>
            <p:cNvSpPr txBox="1"/>
            <p:nvPr/>
          </p:nvSpPr>
          <p:spPr>
            <a:xfrm>
              <a:off x="15743" y="8357"/>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3675" y="6457"/>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3603" y="10233"/>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sp>
        <p:nvSpPr>
          <p:cNvPr id="15" name="Text Box 14"/>
          <p:cNvSpPr txBox="1"/>
          <p:nvPr/>
        </p:nvSpPr>
        <p:spPr>
          <a:xfrm>
            <a:off x="2389505" y="6489700"/>
            <a:ext cx="1783080" cy="368300"/>
          </a:xfrm>
          <a:prstGeom prst="rect">
            <a:avLst/>
          </a:prstGeom>
          <a:noFill/>
        </p:spPr>
        <p:txBody>
          <a:bodyPr wrap="none" rtlCol="0" anchor="t">
            <a:spAutoFit/>
          </a:bodyPr>
          <a:p>
            <a:r>
              <a:rPr lang="zh-CN" altLang="en-US">
                <a:latin typeface="HYXuanSong 75S" panose="00020600040101010101" charset="-122"/>
                <a:ea typeface="HYXuanSong 75S" panose="00020600040101010101" charset="-122"/>
                <a:sym typeface="+mn-ea"/>
              </a:rPr>
              <a:t>平面直角坐标系</a:t>
            </a:r>
            <a:endParaRPr lang="en-US">
              <a:latin typeface="HYXuanSong 75S" panose="00020600040101010101" charset="-122"/>
              <a:ea typeface="HYXuanSong 75S" panose="00020600040101010101" charset="-122"/>
            </a:endParaRPr>
          </a:p>
        </p:txBody>
      </p:sp>
      <p:sp>
        <p:nvSpPr>
          <p:cNvPr id="25" name="Text Box 24"/>
          <p:cNvSpPr txBox="1"/>
          <p:nvPr/>
        </p:nvSpPr>
        <p:spPr>
          <a:xfrm>
            <a:off x="3243580" y="496062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pic>
        <p:nvPicPr>
          <p:cNvPr id="5" name="Picture 4" descr="avatararchibate-20640597"/>
          <p:cNvPicPr>
            <a:picLocks noChangeAspect="1"/>
          </p:cNvPicPr>
          <p:nvPr/>
        </p:nvPicPr>
        <p:blipFill>
          <a:blip r:embed="rId1"/>
          <a:stretch>
            <a:fillRect/>
          </a:stretch>
        </p:blipFill>
        <p:spPr>
          <a:xfrm>
            <a:off x="9925050" y="4578350"/>
            <a:ext cx="2266950" cy="2266950"/>
          </a:xfrm>
          <a:prstGeom prst="rect">
            <a:avLst/>
          </a:prstGeom>
        </p:spPr>
      </p:pic>
      <p:sp>
        <p:nvSpPr>
          <p:cNvPr id="7" name="Oval Callout 6"/>
          <p:cNvSpPr/>
          <p:nvPr/>
        </p:nvSpPr>
        <p:spPr>
          <a:xfrm>
            <a:off x="8156575" y="2913779"/>
            <a:ext cx="3588385" cy="1740372"/>
          </a:xfrm>
          <a:prstGeom prst="wedgeEllipseCallout">
            <a:avLst>
              <a:gd name="adj1" fmla="val 27596"/>
              <a:gd name="adj2" fmla="val 8136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我以后要告诉你我选定的是哪个坐标系，就只需要通知你这三个要素就够了哦！</a:t>
            </a:r>
            <a:endParaRPr lang="zh-CN" altLang="en-US" sz="2000">
              <a:latin typeface="HYTangMeiRen 85W" panose="00020600040101010101" charset="-122"/>
              <a:ea typeface="HYTangMeiRen 85W" panose="00020600040101010101" charset="-122"/>
            </a:endParaRPr>
          </a:p>
        </p:txBody>
      </p:sp>
      <p:pic>
        <p:nvPicPr>
          <p:cNvPr id="28" name="Picture 27"/>
          <p:cNvPicPr>
            <a:picLocks noChangeAspect="1"/>
          </p:cNvPicPr>
          <p:nvPr/>
        </p:nvPicPr>
        <p:blipFill>
          <a:blip r:embed="rId2"/>
          <a:stretch>
            <a:fillRect/>
          </a:stretch>
        </p:blipFill>
        <p:spPr>
          <a:xfrm>
            <a:off x="4725035" y="3054350"/>
            <a:ext cx="911860" cy="749300"/>
          </a:xfrm>
          <a:prstGeom prst="rect">
            <a:avLst/>
          </a:prstGeom>
        </p:spPr>
      </p:pic>
      <p:sp>
        <p:nvSpPr>
          <p:cNvPr id="8" name="Oval Callout 7"/>
          <p:cNvSpPr/>
          <p:nvPr/>
        </p:nvSpPr>
        <p:spPr>
          <a:xfrm>
            <a:off x="3672840" y="2421102"/>
            <a:ext cx="1798320" cy="434646"/>
          </a:xfrm>
          <a:prstGeom prst="wedgeEllipseCallout">
            <a:avLst>
              <a:gd name="adj1" fmla="val 27596"/>
              <a:gd name="adj2" fmla="val 81364"/>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资道辣！</a:t>
            </a:r>
            <a:endParaRPr lang="zh-CN" altLang="en-US" sz="2000">
              <a:latin typeface="HYTangMeiRen 85W" panose="00020600040101010101" charset="-122"/>
              <a:ea typeface="HYTangMeiRen 85W" panose="00020600040101010101" charset="-122"/>
            </a:endParaRPr>
          </a:p>
        </p:txBody>
      </p:sp>
      <p:pic>
        <p:nvPicPr>
          <p:cNvPr id="29" name="Picture 28"/>
          <p:cNvPicPr>
            <a:picLocks noChangeAspect="1"/>
          </p:cNvPicPr>
          <p:nvPr/>
        </p:nvPicPr>
        <p:blipFill>
          <a:blip r:embed="rId3"/>
          <a:stretch>
            <a:fillRect/>
          </a:stretch>
        </p:blipFill>
        <p:spPr>
          <a:xfrm rot="14820000">
            <a:off x="9911715" y="4303395"/>
            <a:ext cx="2399665" cy="2711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1800"/>
                            </p:stCondLst>
                            <p:childTnLst>
                              <p:par>
                                <p:cTn id="12" presetID="55" presetClass="entr" presetSubtype="0" fill="hold" grpId="0" nodeType="afterEffect">
                                  <p:stCondLst>
                                    <p:cond delay="90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par>
                          <p:cTn id="17" fill="hold">
                            <p:stCondLst>
                              <p:cond delay="3700"/>
                            </p:stCondLst>
                            <p:childTnLst>
                              <p:par>
                                <p:cTn id="18" presetID="53" presetClass="entr" presetSubtype="16" fill="hold" nodeType="afterEffect">
                                  <p:stCondLst>
                                    <p:cond delay="500"/>
                                  </p:stCondLst>
                                  <p:childTnLst>
                                    <p:set>
                                      <p:cBhvr>
                                        <p:cTn id="19" dur="1000" fill="hold">
                                          <p:stCondLst>
                                            <p:cond delay="0"/>
                                          </p:stCondLst>
                                        </p:cTn>
                                        <p:tgtEl>
                                          <p:spTgt spid="28"/>
                                        </p:tgtEl>
                                        <p:attrNameLst>
                                          <p:attrName>style.visibility</p:attrName>
                                        </p:attrNameLst>
                                      </p:cBhvr>
                                      <p:to>
                                        <p:strVal val="visible"/>
                                      </p:to>
                                    </p:set>
                                    <p:anim calcmode="lin" valueType="num">
                                      <p:cBhvr>
                                        <p:cTn id="20" dur="1000" fill="hold"/>
                                        <p:tgtEl>
                                          <p:spTgt spid="28"/>
                                        </p:tgtEl>
                                        <p:attrNameLst>
                                          <p:attrName>ppt_w</p:attrName>
                                        </p:attrNameLst>
                                      </p:cBhvr>
                                      <p:tavLst>
                                        <p:tav tm="0">
                                          <p:val>
                                            <p:fltVal val="0"/>
                                          </p:val>
                                        </p:tav>
                                        <p:tav tm="100000">
                                          <p:val>
                                            <p:strVal val="#ppt_w"/>
                                          </p:val>
                                        </p:tav>
                                      </p:tavLst>
                                    </p:anim>
                                    <p:anim calcmode="lin" valueType="num">
                                      <p:cBhvr>
                                        <p:cTn id="21" dur="1000" fill="hold"/>
                                        <p:tgtEl>
                                          <p:spTgt spid="28"/>
                                        </p:tgtEl>
                                        <p:attrNameLst>
                                          <p:attrName>ppt_h</p:attrName>
                                        </p:attrNameLst>
                                      </p:cBhvr>
                                      <p:tavLst>
                                        <p:tav tm="0">
                                          <p:val>
                                            <p:fltVal val="0"/>
                                          </p:val>
                                        </p:tav>
                                        <p:tav tm="100000">
                                          <p:val>
                                            <p:strVal val="#ppt_h"/>
                                          </p:val>
                                        </p:tav>
                                      </p:tavLst>
                                    </p:anim>
                                    <p:animEffect transition="in" filter="fade">
                                      <p:cBhvr>
                                        <p:cTn id="22" dur="1000"/>
                                        <p:tgtEl>
                                          <p:spTgt spid="28"/>
                                        </p:tgtEl>
                                      </p:cBhvr>
                                    </p:animEffect>
                                  </p:childTnLst>
                                </p:cTn>
                              </p:par>
                            </p:childTnLst>
                          </p:cTn>
                        </p:par>
                        <p:par>
                          <p:cTn id="23" fill="hold">
                            <p:stCondLst>
                              <p:cond delay="5200"/>
                            </p:stCondLst>
                            <p:childTnLst>
                              <p:par>
                                <p:cTn id="24" presetID="55" presetClass="entr" presetSubtype="0" fill="hold" grpId="0" nodeType="afterEffect">
                                  <p:stCondLst>
                                    <p:cond delay="100"/>
                                  </p:stCondLst>
                                  <p:childTnLst>
                                    <p:set>
                                      <p:cBhvr>
                                        <p:cTn id="25" dur="1" fill="hold">
                                          <p:stCondLst>
                                            <p:cond delay="0"/>
                                          </p:stCondLst>
                                        </p:cTn>
                                        <p:tgtEl>
                                          <p:spTgt spid="8"/>
                                        </p:tgtEl>
                                        <p:attrNameLst>
                                          <p:attrName>style.visibility</p:attrName>
                                        </p:attrNameLst>
                                      </p:cBhvr>
                                      <p:to>
                                        <p:strVal val="visible"/>
                                      </p:to>
                                    </p:set>
                                    <p:anim calcmode="lin" valueType="num">
                                      <p:cBhvr>
                                        <p:cTn id="26" dur="1000" fill="hold"/>
                                        <p:tgtEl>
                                          <p:spTgt spid="8"/>
                                        </p:tgtEl>
                                        <p:attrNameLst>
                                          <p:attrName>ppt_w</p:attrName>
                                        </p:attrNameLst>
                                      </p:cBhvr>
                                      <p:tavLst>
                                        <p:tav tm="0">
                                          <p:val>
                                            <p:strVal val="#ppt_w*0.70"/>
                                          </p:val>
                                        </p:tav>
                                        <p:tav tm="100000">
                                          <p:val>
                                            <p:strVal val="#ppt_w"/>
                                          </p:val>
                                        </p:tav>
                                      </p:tavLst>
                                    </p:anim>
                                    <p:anim calcmode="lin" valueType="num">
                                      <p:cBhvr>
                                        <p:cTn id="27" dur="1000" fill="hold"/>
                                        <p:tgtEl>
                                          <p:spTgt spid="8"/>
                                        </p:tgtEl>
                                        <p:attrNameLst>
                                          <p:attrName>ppt_h</p:attrName>
                                        </p:attrNameLst>
                                      </p:cBhvr>
                                      <p:tavLst>
                                        <p:tav tm="0">
                                          <p:val>
                                            <p:strVal val="#ppt_h"/>
                                          </p:val>
                                        </p:tav>
                                        <p:tav tm="100000">
                                          <p:val>
                                            <p:strVal val="#ppt_h"/>
                                          </p:val>
                                        </p:tav>
                                      </p:tavLst>
                                    </p:anim>
                                    <p:animEffect transition="in" filter="fade">
                                      <p:cBhvr>
                                        <p:cTn id="28" dur="1000"/>
                                        <p:tgtEl>
                                          <p:spTgt spid="8"/>
                                        </p:tgtEl>
                                      </p:cBhvr>
                                    </p:animEffect>
                                  </p:childTnLst>
                                </p:cTn>
                              </p:par>
                            </p:childTnLst>
                          </p:cTn>
                        </p:par>
                        <p:par>
                          <p:cTn id="29" fill="hold">
                            <p:stCondLst>
                              <p:cond delay="6300"/>
                            </p:stCondLst>
                            <p:childTnLst>
                              <p:par>
                                <p:cTn id="30" presetID="0" presetClass="path" presetSubtype="0" accel="50000" decel="50000" fill="hold" nodeType="afterEffect">
                                  <p:stCondLst>
                                    <p:cond delay="0"/>
                                  </p:stCondLst>
                                  <p:childTnLst>
                                    <p:animMotion origin="layout" path="M 0 0 L 0.47125 0.333333 " pathEditMode="relative" ptsTypes="">
                                      <p:cBhvr>
                                        <p:cTn id="31" dur="1000" fill="hold"/>
                                        <p:tgtEl>
                                          <p:spTgt spid="28"/>
                                        </p:tgtEl>
                                        <p:attrNameLst>
                                          <p:attrName>ppt_x</p:attrName>
                                          <p:attrName>ppt_y</p:attrName>
                                        </p:attrNameLst>
                                      </p:cBhvr>
                                    </p:animMotion>
                                  </p:childTnLst>
                                </p:cTn>
                              </p:par>
                              <p:par>
                                <p:cTn id="32" presetID="10" presetClass="exit" presetSubtype="0" fill="hold" grpId="1"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53" presetClass="exit" presetSubtype="16" fill="hold" nodeType="withEffect">
                                  <p:stCondLst>
                                    <p:cond delay="1000"/>
                                  </p:stCondLst>
                                  <p:childTnLst>
                                    <p:anim calcmode="lin" valueType="num">
                                      <p:cBhvr>
                                        <p:cTn id="36" dur="500"/>
                                        <p:tgtEl>
                                          <p:spTgt spid="28"/>
                                        </p:tgtEl>
                                        <p:attrNameLst>
                                          <p:attrName>ppt_w</p:attrName>
                                        </p:attrNameLst>
                                      </p:cBhvr>
                                      <p:tavLst>
                                        <p:tav tm="0">
                                          <p:val>
                                            <p:strVal val="ppt_w"/>
                                          </p:val>
                                        </p:tav>
                                        <p:tav tm="100000">
                                          <p:val>
                                            <p:fltVal val="0"/>
                                          </p:val>
                                        </p:tav>
                                      </p:tavLst>
                                    </p:anim>
                                    <p:anim calcmode="lin" valueType="num">
                                      <p:cBhvr>
                                        <p:cTn id="37" dur="500"/>
                                        <p:tgtEl>
                                          <p:spTgt spid="28"/>
                                        </p:tgtEl>
                                        <p:attrNameLst>
                                          <p:attrName>ppt_h</p:attrName>
                                        </p:attrNameLst>
                                      </p:cBhvr>
                                      <p:tavLst>
                                        <p:tav tm="0">
                                          <p:val>
                                            <p:strVal val="ppt_h"/>
                                          </p:val>
                                        </p:tav>
                                        <p:tav tm="100000">
                                          <p:val>
                                            <p:fltVal val="0"/>
                                          </p:val>
                                        </p:tav>
                                      </p:tavLst>
                                    </p:anim>
                                    <p:animEffect transition="out" filter="fade">
                                      <p:cBhvr>
                                        <p:cTn id="38" dur="500"/>
                                        <p:tgtEl>
                                          <p:spTgt spid="28"/>
                                        </p:tgtEl>
                                      </p:cBhvr>
                                    </p:animEffect>
                                    <p:set>
                                      <p:cBhvr>
                                        <p:cTn id="39" dur="1" fill="hold">
                                          <p:stCondLst>
                                            <p:cond delay="499"/>
                                          </p:stCondLst>
                                        </p:cTn>
                                        <p:tgtEl>
                                          <p:spTgt spid="28"/>
                                        </p:tgtEl>
                                        <p:attrNameLst>
                                          <p:attrName>style.visibility</p:attrName>
                                        </p:attrNameLst>
                                      </p:cBhvr>
                                      <p:to>
                                        <p:strVal val="hidden"/>
                                      </p:to>
                                    </p:set>
                                  </p:childTnLst>
                                </p:cTn>
                              </p:par>
                              <p:par>
                                <p:cTn id="40" presetID="53" presetClass="entr" presetSubtype="16" fill="hold" nodeType="withEffect">
                                  <p:stCondLst>
                                    <p:cond delay="1200"/>
                                  </p:stCondLst>
                                  <p:childTnLst>
                                    <p:set>
                                      <p:cBhvr>
                                        <p:cTn id="41" dur="300" fill="hold">
                                          <p:stCondLst>
                                            <p:cond delay="0"/>
                                          </p:stCondLst>
                                        </p:cTn>
                                        <p:tgtEl>
                                          <p:spTgt spid="29"/>
                                        </p:tgtEl>
                                        <p:attrNameLst>
                                          <p:attrName>style.visibility</p:attrName>
                                        </p:attrNameLst>
                                      </p:cBhvr>
                                      <p:to>
                                        <p:strVal val="visible"/>
                                      </p:to>
                                    </p:set>
                                    <p:anim calcmode="lin" valueType="num">
                                      <p:cBhvr>
                                        <p:cTn id="42" dur="300" fill="hold"/>
                                        <p:tgtEl>
                                          <p:spTgt spid="29"/>
                                        </p:tgtEl>
                                        <p:attrNameLst>
                                          <p:attrName>ppt_w</p:attrName>
                                        </p:attrNameLst>
                                      </p:cBhvr>
                                      <p:tavLst>
                                        <p:tav tm="0">
                                          <p:val>
                                            <p:fltVal val="0"/>
                                          </p:val>
                                        </p:tav>
                                        <p:tav tm="100000">
                                          <p:val>
                                            <p:strVal val="#ppt_w"/>
                                          </p:val>
                                        </p:tav>
                                      </p:tavLst>
                                    </p:anim>
                                    <p:anim calcmode="lin" valueType="num">
                                      <p:cBhvr>
                                        <p:cTn id="43" dur="300" fill="hold"/>
                                        <p:tgtEl>
                                          <p:spTgt spid="29"/>
                                        </p:tgtEl>
                                        <p:attrNameLst>
                                          <p:attrName>ppt_h</p:attrName>
                                        </p:attrNameLst>
                                      </p:cBhvr>
                                      <p:tavLst>
                                        <p:tav tm="0">
                                          <p:val>
                                            <p:fltVal val="0"/>
                                          </p:val>
                                        </p:tav>
                                        <p:tav tm="100000">
                                          <p:val>
                                            <p:strVal val="#ppt_h"/>
                                          </p:val>
                                        </p:tav>
                                      </p:tavLst>
                                    </p:anim>
                                    <p:animEffect transition="in" filter="fade">
                                      <p:cBhvr>
                                        <p:cTn id="44"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8" grpId="1"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平面直角坐标系：利用</a:t>
            </a:r>
            <a:r>
              <a:rPr lang="en-US" altLang="zh-CN"/>
              <a:t> x</a:t>
            </a:r>
            <a:r>
              <a:rPr lang="zh-CN" altLang="en-US"/>
              <a:t>、</a:t>
            </a:r>
            <a:r>
              <a:rPr lang="en-US" altLang="zh-CN"/>
              <a:t>y </a:t>
            </a:r>
            <a:r>
              <a:rPr lang="zh-CN" altLang="en-US"/>
              <a:t>轴上的刻度，可以用</a:t>
            </a:r>
            <a:r>
              <a:rPr lang="zh-CN"/>
              <a:t>两个实数</a:t>
            </a:r>
            <a:r>
              <a:rPr lang="zh-CN" altLang="en-US"/>
              <a:t>坐标表示一个点</a:t>
            </a:r>
            <a:endParaRPr lang="en-US" altLang="zh-CN"/>
          </a:p>
        </p:txBody>
      </p:sp>
      <p:sp>
        <p:nvSpPr>
          <p:cNvPr id="3" name="Content Placeholder 2"/>
          <p:cNvSpPr>
            <a:spLocks noGrp="1"/>
          </p:cNvSpPr>
          <p:nvPr>
            <p:ph idx="1"/>
          </p:nvPr>
        </p:nvSpPr>
        <p:spPr/>
        <p:txBody>
          <a:bodyPr/>
          <a:p>
            <a:r>
              <a:rPr lang="zh-CN" altLang="en-US"/>
              <a:t>我们知道，</a:t>
            </a:r>
            <a:r>
              <a:rPr lang="en-US"/>
              <a:t>x </a:t>
            </a:r>
            <a:r>
              <a:rPr lang="zh-CN" altLang="en-US">
                <a:sym typeface="+mn-ea"/>
              </a:rPr>
              <a:t>和</a:t>
            </a:r>
            <a:r>
              <a:rPr lang="en-US" altLang="zh-CN">
                <a:sym typeface="+mn-ea"/>
              </a:rPr>
              <a:t> </a:t>
            </a:r>
            <a:r>
              <a:rPr lang="en-US" altLang="zh-CN"/>
              <a:t>y </a:t>
            </a:r>
            <a:r>
              <a:rPr lang="zh-CN" altLang="en-US"/>
              <a:t>坐标轴上都带有等距的刻度，可以测量一个点的</a:t>
            </a:r>
            <a:r>
              <a:rPr lang="en-US" altLang="zh-CN"/>
              <a:t> x</a:t>
            </a:r>
            <a:r>
              <a:rPr lang="zh-CN" altLang="en-US"/>
              <a:t>、</a:t>
            </a:r>
            <a:r>
              <a:rPr lang="en-US" altLang="zh-CN"/>
              <a:t>y </a:t>
            </a:r>
            <a:r>
              <a:rPr lang="zh-CN" altLang="en-US"/>
              <a:t>坐标。</a:t>
            </a:r>
            <a:endParaRPr lang="zh-CN" altLang="en-US"/>
          </a:p>
          <a:p>
            <a:r>
              <a:rPr lang="zh-CN" altLang="en-US"/>
              <a:t>要确定一个点的坐标，首先从该点做出一条垂直于</a:t>
            </a:r>
            <a:r>
              <a:rPr lang="en-US" altLang="zh-CN"/>
              <a:t> x </a:t>
            </a:r>
            <a:r>
              <a:rPr lang="zh-CN" altLang="en-US"/>
              <a:t>轴的垂线，与</a:t>
            </a:r>
            <a:r>
              <a:rPr lang="en-US" altLang="zh-CN"/>
              <a:t> x </a:t>
            </a:r>
            <a:r>
              <a:rPr lang="zh-CN" altLang="en-US"/>
              <a:t>轴交点处的刻度，就是</a:t>
            </a:r>
            <a:r>
              <a:rPr lang="en-US" altLang="zh-CN"/>
              <a:t> x </a:t>
            </a:r>
            <a:r>
              <a:rPr lang="zh-CN" altLang="en-US"/>
              <a:t>坐标。</a:t>
            </a:r>
            <a:r>
              <a:rPr lang="en-US" altLang="zh-CN"/>
              <a:t>y </a:t>
            </a:r>
            <a:r>
              <a:rPr lang="zh-CN" altLang="en-US"/>
              <a:t>轴同理。</a:t>
            </a:r>
            <a:endParaRPr lang="zh-CN" altLang="en-US"/>
          </a:p>
          <a:p>
            <a:r>
              <a:rPr lang="zh-CN" altLang="en-US"/>
              <a:t>通常来说</a:t>
            </a:r>
            <a:r>
              <a:rPr lang="zh-CN" altLang="en-US">
                <a:sym typeface="+mn-ea"/>
              </a:rPr>
              <a:t>两个坐标轴上刻度之间的距离都是固定为</a:t>
            </a:r>
            <a:r>
              <a:rPr lang="en-US" altLang="zh-CN">
                <a:sym typeface="+mn-ea"/>
              </a:rPr>
              <a:t> 1 </a:t>
            </a:r>
            <a:r>
              <a:rPr lang="zh-CN" altLang="en-US">
                <a:sym typeface="+mn-ea"/>
              </a:rPr>
              <a:t>的，这种就属于</a:t>
            </a:r>
            <a:r>
              <a:rPr lang="zh-CN" altLang="en-US" b="1">
                <a:sym typeface="+mn-ea"/>
              </a:rPr>
              <a:t>归一</a:t>
            </a:r>
            <a:r>
              <a:rPr lang="zh-CN" altLang="en-US">
                <a:sym typeface="+mn-ea"/>
              </a:rPr>
              <a:t>的坐标系</a:t>
            </a:r>
            <a:r>
              <a:rPr lang="zh-CN" altLang="en-US">
                <a:sym typeface="+mn-ea"/>
              </a:rPr>
              <a:t>。</a:t>
            </a:r>
            <a:endParaRPr lang="zh-CN" altLang="en-US"/>
          </a:p>
        </p:txBody>
      </p:sp>
      <p:grpSp>
        <p:nvGrpSpPr>
          <p:cNvPr id="19" name="Group 18"/>
          <p:cNvGrpSpPr/>
          <p:nvPr/>
        </p:nvGrpSpPr>
        <p:grpSpPr>
          <a:xfrm>
            <a:off x="5010785" y="3588385"/>
            <a:ext cx="3000375" cy="2766060"/>
            <a:chOff x="11499" y="6457"/>
            <a:chExt cx="4725" cy="4356"/>
          </a:xfrm>
        </p:grpSpPr>
        <p:grpSp>
          <p:nvGrpSpPr>
            <p:cNvPr id="16" name="Group 15"/>
            <p:cNvGrpSpPr/>
            <p:nvPr/>
          </p:nvGrpSpPr>
          <p:grpSpPr>
            <a:xfrm>
              <a:off x="12146" y="7036"/>
              <a:ext cx="3607" cy="3243"/>
              <a:chOff x="10624" y="7373"/>
              <a:chExt cx="2108" cy="2108"/>
            </a:xfrm>
          </p:grpSpPr>
          <p:cxnSp>
            <p:nvCxnSpPr>
              <p:cNvPr id="17" name="Straight Arrow Connector 16"/>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624" y="8428"/>
                <a:ext cx="21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0" name="Text Box 19"/>
            <p:cNvSpPr txBox="1"/>
            <p:nvPr/>
          </p:nvSpPr>
          <p:spPr>
            <a:xfrm>
              <a:off x="11499" y="8368"/>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1" name="Text Box 20"/>
            <p:cNvSpPr txBox="1"/>
            <p:nvPr/>
          </p:nvSpPr>
          <p:spPr>
            <a:xfrm>
              <a:off x="15743" y="8357"/>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3675" y="6457"/>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3603" y="10233"/>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sp>
        <p:nvSpPr>
          <p:cNvPr id="25" name="Text Box 24"/>
          <p:cNvSpPr txBox="1"/>
          <p:nvPr/>
        </p:nvSpPr>
        <p:spPr>
          <a:xfrm>
            <a:off x="6529705" y="4948555"/>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7" name="Text Box 6"/>
          <p:cNvSpPr txBox="1"/>
          <p:nvPr/>
        </p:nvSpPr>
        <p:spPr>
          <a:xfrm>
            <a:off x="5010785" y="5736590"/>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8" name="Oval 7"/>
          <p:cNvSpPr/>
          <p:nvPr/>
        </p:nvSpPr>
        <p:spPr>
          <a:xfrm>
            <a:off x="5925820" y="5660390"/>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4" name="Straight Connector 3"/>
          <p:cNvCxnSpPr>
            <a:endCxn id="8" idx="0"/>
          </p:cNvCxnSpPr>
          <p:nvPr/>
        </p:nvCxnSpPr>
        <p:spPr>
          <a:xfrm>
            <a:off x="6000115" y="4989195"/>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 idx="6"/>
          </p:cNvCxnSpPr>
          <p:nvPr/>
        </p:nvCxnSpPr>
        <p:spPr>
          <a:xfrm>
            <a:off x="6078855" y="5737225"/>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5843270" y="4739005"/>
            <a:ext cx="31496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 name="Text Box 10"/>
          <p:cNvSpPr txBox="1"/>
          <p:nvPr/>
        </p:nvSpPr>
        <p:spPr>
          <a:xfrm>
            <a:off x="6172835" y="4744085"/>
            <a:ext cx="30607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2" name="Text Box 11"/>
          <p:cNvSpPr txBox="1"/>
          <p:nvPr/>
        </p:nvSpPr>
        <p:spPr>
          <a:xfrm>
            <a:off x="5522595" y="4744085"/>
            <a:ext cx="31496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3" name="Text Box 12"/>
          <p:cNvSpPr txBox="1"/>
          <p:nvPr/>
        </p:nvSpPr>
        <p:spPr>
          <a:xfrm>
            <a:off x="6656705" y="4739005"/>
            <a:ext cx="24384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4" name="Text Box 13"/>
          <p:cNvSpPr txBox="1"/>
          <p:nvPr/>
        </p:nvSpPr>
        <p:spPr>
          <a:xfrm>
            <a:off x="6953885" y="4736465"/>
            <a:ext cx="25273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4" name="Text Box 23"/>
          <p:cNvSpPr txBox="1"/>
          <p:nvPr/>
        </p:nvSpPr>
        <p:spPr>
          <a:xfrm>
            <a:off x="7263765" y="4739005"/>
            <a:ext cx="25273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6" name="Text Box 25"/>
          <p:cNvSpPr txBox="1"/>
          <p:nvPr/>
        </p:nvSpPr>
        <p:spPr>
          <a:xfrm>
            <a:off x="6594475" y="5622925"/>
            <a:ext cx="31496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7" name="Text Box 26"/>
          <p:cNvSpPr txBox="1"/>
          <p:nvPr/>
        </p:nvSpPr>
        <p:spPr>
          <a:xfrm>
            <a:off x="6598920" y="5377815"/>
            <a:ext cx="31496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8" name="Text Box 27"/>
          <p:cNvSpPr txBox="1"/>
          <p:nvPr/>
        </p:nvSpPr>
        <p:spPr>
          <a:xfrm>
            <a:off x="6603365" y="5132705"/>
            <a:ext cx="30607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9" name="Text Box 28"/>
          <p:cNvSpPr txBox="1"/>
          <p:nvPr/>
        </p:nvSpPr>
        <p:spPr>
          <a:xfrm>
            <a:off x="6618605" y="4544695"/>
            <a:ext cx="24384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30" name="Text Box 29"/>
          <p:cNvSpPr txBox="1"/>
          <p:nvPr/>
        </p:nvSpPr>
        <p:spPr>
          <a:xfrm>
            <a:off x="6607810" y="4299585"/>
            <a:ext cx="25273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31" name="Text Box 30"/>
          <p:cNvSpPr txBox="1"/>
          <p:nvPr/>
        </p:nvSpPr>
        <p:spPr>
          <a:xfrm>
            <a:off x="6612255" y="4054475"/>
            <a:ext cx="25273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平面直角坐标系内，用</a:t>
            </a:r>
            <a:r>
              <a:rPr lang="en-US" altLang="zh-CN"/>
              <a:t> x</a:t>
            </a:r>
            <a:r>
              <a:rPr lang="zh-CN" altLang="en-US"/>
              <a:t>、</a:t>
            </a:r>
            <a:r>
              <a:rPr lang="en-US" altLang="zh-CN"/>
              <a:t>y </a:t>
            </a:r>
            <a:r>
              <a:rPr lang="zh-CN" altLang="en-US"/>
              <a:t>坐标表示矢量</a:t>
            </a:r>
            <a:endParaRPr lang="zh-CN" altLang="en-US"/>
          </a:p>
        </p:txBody>
      </p:sp>
      <p:sp>
        <p:nvSpPr>
          <p:cNvPr id="3" name="Content Placeholder 2"/>
          <p:cNvSpPr>
            <a:spLocks noGrp="1"/>
          </p:cNvSpPr>
          <p:nvPr>
            <p:ph idx="1"/>
          </p:nvPr>
        </p:nvSpPr>
        <p:spPr/>
        <p:txBody>
          <a:bodyPr/>
          <a:p>
            <a:r>
              <a:rPr lang="zh-CN" altLang="en-US"/>
              <a:t>我们知道，</a:t>
            </a:r>
            <a:r>
              <a:rPr lang="en-US"/>
              <a:t>x </a:t>
            </a:r>
            <a:r>
              <a:rPr lang="zh-CN" altLang="en-US">
                <a:sym typeface="+mn-ea"/>
              </a:rPr>
              <a:t>和</a:t>
            </a:r>
            <a:r>
              <a:rPr lang="en-US" altLang="zh-CN">
                <a:sym typeface="+mn-ea"/>
              </a:rPr>
              <a:t> </a:t>
            </a:r>
            <a:r>
              <a:rPr lang="en-US" altLang="zh-CN"/>
              <a:t>y </a:t>
            </a:r>
            <a:r>
              <a:rPr lang="zh-CN" altLang="en-US"/>
              <a:t>坐标轴上都带有等距的刻度，可以测量一个点的</a:t>
            </a:r>
            <a:r>
              <a:rPr lang="en-US" altLang="zh-CN"/>
              <a:t> x</a:t>
            </a:r>
            <a:r>
              <a:rPr lang="zh-CN" altLang="en-US"/>
              <a:t>、</a:t>
            </a:r>
            <a:r>
              <a:rPr lang="en-US" altLang="zh-CN"/>
              <a:t>y </a:t>
            </a:r>
            <a:r>
              <a:rPr lang="zh-CN" altLang="en-US"/>
              <a:t>坐标。</a:t>
            </a:r>
            <a:endParaRPr lang="zh-CN" altLang="en-US"/>
          </a:p>
          <a:p>
            <a:r>
              <a:rPr lang="zh-CN" altLang="en-US"/>
              <a:t>要表示一个矢量，可以先把他的起点放到原点</a:t>
            </a:r>
            <a:r>
              <a:rPr lang="en-US" altLang="zh-CN"/>
              <a:t> O</a:t>
            </a:r>
            <a:r>
              <a:rPr lang="zh-CN" altLang="en-US"/>
              <a:t>，然后测量他终点的</a:t>
            </a:r>
            <a:r>
              <a:rPr lang="en-US" altLang="zh-CN"/>
              <a:t> x</a:t>
            </a:r>
            <a:r>
              <a:rPr lang="zh-CN" altLang="en-US"/>
              <a:t>、</a:t>
            </a:r>
            <a:r>
              <a:rPr lang="en-US" altLang="zh-CN"/>
              <a:t>y </a:t>
            </a:r>
            <a:r>
              <a:rPr lang="zh-CN" altLang="en-US"/>
              <a:t>坐标值。</a:t>
            </a:r>
            <a:endParaRPr lang="zh-CN" altLang="en-US"/>
          </a:p>
        </p:txBody>
      </p:sp>
      <p:grpSp>
        <p:nvGrpSpPr>
          <p:cNvPr id="19" name="Group 18"/>
          <p:cNvGrpSpPr/>
          <p:nvPr/>
        </p:nvGrpSpPr>
        <p:grpSpPr>
          <a:xfrm>
            <a:off x="4759325" y="2811145"/>
            <a:ext cx="3000375" cy="2766060"/>
            <a:chOff x="11499" y="6457"/>
            <a:chExt cx="4725" cy="4356"/>
          </a:xfrm>
        </p:grpSpPr>
        <p:grpSp>
          <p:nvGrpSpPr>
            <p:cNvPr id="16" name="Group 15"/>
            <p:cNvGrpSpPr/>
            <p:nvPr/>
          </p:nvGrpSpPr>
          <p:grpSpPr>
            <a:xfrm>
              <a:off x="12146" y="7036"/>
              <a:ext cx="3607" cy="3243"/>
              <a:chOff x="10624" y="7373"/>
              <a:chExt cx="2108" cy="2108"/>
            </a:xfrm>
          </p:grpSpPr>
          <p:cxnSp>
            <p:nvCxnSpPr>
              <p:cNvPr id="17" name="Straight Arrow Connector 16"/>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624" y="8428"/>
                <a:ext cx="21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0" name="Text Box 19"/>
            <p:cNvSpPr txBox="1"/>
            <p:nvPr/>
          </p:nvSpPr>
          <p:spPr>
            <a:xfrm>
              <a:off x="11499" y="8368"/>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1" name="Text Box 20"/>
            <p:cNvSpPr txBox="1"/>
            <p:nvPr/>
          </p:nvSpPr>
          <p:spPr>
            <a:xfrm>
              <a:off x="15743" y="8357"/>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3675" y="6457"/>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3603" y="10233"/>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sp>
        <p:nvSpPr>
          <p:cNvPr id="15" name="Text Box 14"/>
          <p:cNvSpPr txBox="1"/>
          <p:nvPr/>
        </p:nvSpPr>
        <p:spPr>
          <a:xfrm>
            <a:off x="5424170" y="5700395"/>
            <a:ext cx="1783080" cy="368300"/>
          </a:xfrm>
          <a:prstGeom prst="rect">
            <a:avLst/>
          </a:prstGeom>
          <a:noFill/>
        </p:spPr>
        <p:txBody>
          <a:bodyPr wrap="none" rtlCol="0" anchor="t">
            <a:spAutoFit/>
          </a:bodyPr>
          <a:p>
            <a:r>
              <a:rPr lang="zh-CN" altLang="en-US">
                <a:latin typeface="HYXuanSong 75S" panose="00020600040101010101" charset="-122"/>
                <a:ea typeface="HYXuanSong 75S" panose="00020600040101010101" charset="-122"/>
                <a:sym typeface="+mn-ea"/>
              </a:rPr>
              <a:t>平面直角坐标系</a:t>
            </a:r>
            <a:endParaRPr lang="en-US">
              <a:latin typeface="HYXuanSong 75S" panose="00020600040101010101" charset="-122"/>
              <a:ea typeface="HYXuanSong 75S" panose="00020600040101010101" charset="-122"/>
            </a:endParaRPr>
          </a:p>
        </p:txBody>
      </p:sp>
      <p:sp>
        <p:nvSpPr>
          <p:cNvPr id="25" name="Text Box 24"/>
          <p:cNvSpPr txBox="1"/>
          <p:nvPr/>
        </p:nvSpPr>
        <p:spPr>
          <a:xfrm>
            <a:off x="6278245" y="4171315"/>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cxnSp>
        <p:nvCxnSpPr>
          <p:cNvPr id="5" name="Straight Arrow Connector 4"/>
          <p:cNvCxnSpPr/>
          <p:nvPr/>
        </p:nvCxnSpPr>
        <p:spPr>
          <a:xfrm flipH="1">
            <a:off x="4379595" y="2858770"/>
            <a:ext cx="648970" cy="749935"/>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4774565" y="4959350"/>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(-2, -3)</a:t>
            </a:r>
            <a:endParaRPr lang="en-US" altLang="zh-CN">
              <a:latin typeface="HYTangMeiRen 85W" panose="00020600040101010101" charset="-122"/>
              <a:ea typeface="HYTangMeiRen 85W" panose="00020600040101010101" charset="-122"/>
            </a:endParaRPr>
          </a:p>
        </p:txBody>
      </p:sp>
      <p:sp>
        <p:nvSpPr>
          <p:cNvPr id="8" name="Oval 7"/>
          <p:cNvSpPr/>
          <p:nvPr/>
        </p:nvSpPr>
        <p:spPr>
          <a:xfrm>
            <a:off x="5624195" y="4862830"/>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700"/>
                                  </p:stCondLst>
                                  <p:childTnLst>
                                    <p:animMotion origin="layout" path="M 0.000104167 0 L 0.105625 0.196852 " pathEditMode="fixed" rAng="0" ptsTypes="">
                                      <p:cBhvr>
                                        <p:cTn id="6" dur="1000" fill="hold"/>
                                        <p:tgtEl>
                                          <p:spTgt spid="5"/>
                                        </p:tgtEl>
                                        <p:attrNameLst>
                                          <p:attrName>ppt_x</p:attrName>
                                          <p:attrName>ppt_y</p:attrName>
                                        </p:attrNameLst>
                                      </p:cBhvr>
                                      <p:rCtr x="53" y="98"/>
                                    </p:animMotion>
                                  </p:childTnLst>
                                </p:cTn>
                              </p:par>
                            </p:childTnLst>
                          </p:cTn>
                        </p:par>
                        <p:par>
                          <p:cTn id="7" fill="hold">
                            <p:stCondLst>
                              <p:cond delay="1700"/>
                            </p:stCondLst>
                            <p:childTnLst>
                              <p:par>
                                <p:cTn id="8" presetID="53" presetClass="entr" presetSubtype="16" fill="hold" grpId="0" nodeType="afterEffect">
                                  <p:stCondLst>
                                    <p:cond delay="100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fill="hold"/>
                                        <p:tgtEl>
                                          <p:spTgt spid="8"/>
                                        </p:tgtEl>
                                        <p:attrNameLst>
                                          <p:attrName>ppt_w</p:attrName>
                                        </p:attrNameLst>
                                      </p:cBhvr>
                                      <p:tavLst>
                                        <p:tav tm="0">
                                          <p:val>
                                            <p:fltVal val="0"/>
                                          </p:val>
                                        </p:tav>
                                        <p:tav tm="100000">
                                          <p:val>
                                            <p:strVal val="#ppt_w"/>
                                          </p:val>
                                        </p:tav>
                                      </p:tavLst>
                                    </p:anim>
                                    <p:anim calcmode="lin" valueType="num">
                                      <p:cBhvr>
                                        <p:cTn id="11" dur="500" fill="hold"/>
                                        <p:tgtEl>
                                          <p:spTgt spid="8"/>
                                        </p:tgtEl>
                                        <p:attrNameLst>
                                          <p:attrName>ppt_h</p:attrName>
                                        </p:attrNameLst>
                                      </p:cBhvr>
                                      <p:tavLst>
                                        <p:tav tm="0">
                                          <p:val>
                                            <p:fltVal val="0"/>
                                          </p:val>
                                        </p:tav>
                                        <p:tav tm="100000">
                                          <p:val>
                                            <p:strVal val="#ppt_h"/>
                                          </p:val>
                                        </p:tav>
                                      </p:tavLst>
                                    </p:anim>
                                    <p:animEffect transition="in" filter="fade">
                                      <p:cBhvr>
                                        <p:cTn id="12" dur="500"/>
                                        <p:tgtEl>
                                          <p:spTgt spid="8"/>
                                        </p:tgtEl>
                                      </p:cBhvr>
                                    </p:animEffect>
                                  </p:childTnLst>
                                </p:cTn>
                              </p:par>
                            </p:childTnLst>
                          </p:cTn>
                        </p:par>
                        <p:par>
                          <p:cTn id="13" fill="hold">
                            <p:stCondLst>
                              <p:cond delay="3200"/>
                            </p:stCondLst>
                            <p:childTnLst>
                              <p:par>
                                <p:cTn id="14" presetID="53" presetClass="entr" presetSubtype="16" fill="hold" grpId="0" nodeType="afterEffect">
                                  <p:stCondLst>
                                    <p:cond delay="100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平面直角坐标系：</a:t>
            </a:r>
            <a:r>
              <a:rPr lang="en-US" altLang="zh-CN"/>
              <a:t>e</a:t>
            </a:r>
            <a:r>
              <a:rPr lang="en-US" altLang="zh-CN" baseline="-25000"/>
              <a:t>x</a:t>
            </a:r>
            <a:r>
              <a:rPr lang="zh-CN" altLang="en-US"/>
              <a:t>、</a:t>
            </a:r>
            <a:r>
              <a:rPr lang="en-US" altLang="zh-CN"/>
              <a:t>e</a:t>
            </a:r>
            <a:r>
              <a:rPr lang="en-US" altLang="zh-CN" baseline="-25000"/>
              <a:t>y</a:t>
            </a:r>
            <a:r>
              <a:rPr lang="en-US" altLang="zh-CN"/>
              <a:t> </a:t>
            </a:r>
            <a:r>
              <a:rPr lang="zh-CN" altLang="en-US"/>
              <a:t>两个</a:t>
            </a:r>
            <a:r>
              <a:rPr lang="zh-CN"/>
              <a:t>基矢量</a:t>
            </a:r>
            <a:endParaRPr lang="zh-CN"/>
          </a:p>
        </p:txBody>
      </p:sp>
      <p:sp>
        <p:nvSpPr>
          <p:cNvPr id="3" name="Content Placeholder 2"/>
          <p:cNvSpPr>
            <a:spLocks noGrp="1"/>
          </p:cNvSpPr>
          <p:nvPr>
            <p:ph idx="1"/>
          </p:nvPr>
        </p:nvSpPr>
        <p:spPr/>
        <p:txBody>
          <a:bodyPr/>
          <a:p>
            <a:r>
              <a:rPr lang="zh-CN"/>
              <a:t>从</a:t>
            </a:r>
            <a:r>
              <a:rPr lang="en-US" altLang="zh-CN"/>
              <a:t> O </a:t>
            </a:r>
            <a:r>
              <a:rPr lang="zh-CN" altLang="en-US"/>
              <a:t>到</a:t>
            </a:r>
            <a:r>
              <a:rPr lang="en-US" altLang="zh-CN"/>
              <a:t> x </a:t>
            </a:r>
            <a:r>
              <a:rPr lang="zh-CN" altLang="en-US"/>
              <a:t>轴上刻度为</a:t>
            </a:r>
            <a:r>
              <a:rPr lang="en-US" altLang="zh-CN"/>
              <a:t> 1 </a:t>
            </a:r>
            <a:r>
              <a:rPr lang="zh-CN" altLang="en-US"/>
              <a:t>的点，所构成的矢量，叫做</a:t>
            </a:r>
            <a:r>
              <a:rPr lang="en-US" altLang="zh-CN"/>
              <a:t> x </a:t>
            </a:r>
            <a:r>
              <a:rPr lang="zh-CN" altLang="en-US"/>
              <a:t>轴基矢量，写作</a:t>
            </a:r>
            <a:r>
              <a:rPr lang="en-US" altLang="zh-CN"/>
              <a:t> </a:t>
            </a:r>
            <a:r>
              <a:rPr lang="en-US" altLang="zh-CN" b="1">
                <a:solidFill>
                  <a:srgbClr val="C00000"/>
                </a:solidFill>
                <a:sym typeface="+mn-ea"/>
              </a:rPr>
              <a:t>e</a:t>
            </a:r>
            <a:r>
              <a:rPr lang="en-US" altLang="zh-CN" b="1" baseline="-25000">
                <a:solidFill>
                  <a:srgbClr val="C00000"/>
                </a:solidFill>
                <a:sym typeface="+mn-ea"/>
              </a:rPr>
              <a:t>x</a:t>
            </a:r>
            <a:r>
              <a:rPr lang="zh-CN" altLang="en-US"/>
              <a:t>。</a:t>
            </a:r>
            <a:endParaRPr lang="zh-CN" altLang="en-US"/>
          </a:p>
          <a:p>
            <a:r>
              <a:rPr lang="zh-CN">
                <a:sym typeface="+mn-ea"/>
              </a:rPr>
              <a:t>从</a:t>
            </a:r>
            <a:r>
              <a:rPr lang="en-US" altLang="zh-CN">
                <a:sym typeface="+mn-ea"/>
              </a:rPr>
              <a:t> O </a:t>
            </a:r>
            <a:r>
              <a:rPr lang="zh-CN" altLang="en-US">
                <a:sym typeface="+mn-ea"/>
              </a:rPr>
              <a:t>到</a:t>
            </a:r>
            <a:r>
              <a:rPr lang="en-US" altLang="zh-CN">
                <a:sym typeface="+mn-ea"/>
              </a:rPr>
              <a:t> y </a:t>
            </a:r>
            <a:r>
              <a:rPr lang="zh-CN" altLang="en-US">
                <a:sym typeface="+mn-ea"/>
              </a:rPr>
              <a:t>轴上刻度为</a:t>
            </a:r>
            <a:r>
              <a:rPr lang="en-US" altLang="zh-CN">
                <a:sym typeface="+mn-ea"/>
              </a:rPr>
              <a:t> 1 </a:t>
            </a:r>
            <a:r>
              <a:rPr lang="zh-CN" altLang="en-US">
                <a:sym typeface="+mn-ea"/>
              </a:rPr>
              <a:t>的点，所构成的矢量，叫做</a:t>
            </a:r>
            <a:r>
              <a:rPr lang="en-US" altLang="zh-CN">
                <a:sym typeface="+mn-ea"/>
              </a:rPr>
              <a:t> x </a:t>
            </a:r>
            <a:r>
              <a:rPr lang="zh-CN" altLang="en-US">
                <a:sym typeface="+mn-ea"/>
              </a:rPr>
              <a:t>轴基矢量，写作</a:t>
            </a:r>
            <a:r>
              <a:rPr lang="en-US" altLang="zh-CN">
                <a:sym typeface="+mn-ea"/>
              </a:rPr>
              <a:t> </a:t>
            </a:r>
            <a:r>
              <a:rPr lang="en-US" altLang="zh-CN" b="1">
                <a:solidFill>
                  <a:srgbClr val="00B050"/>
                </a:solidFill>
                <a:sym typeface="+mn-ea"/>
              </a:rPr>
              <a:t>e</a:t>
            </a:r>
            <a:r>
              <a:rPr lang="en-US" altLang="zh-CN" b="1" baseline="-25000">
                <a:solidFill>
                  <a:srgbClr val="00B050"/>
                </a:solidFill>
                <a:sym typeface="+mn-ea"/>
              </a:rPr>
              <a:t>y</a:t>
            </a:r>
            <a:r>
              <a:rPr lang="zh-CN" altLang="en-US">
                <a:sym typeface="+mn-ea"/>
              </a:rPr>
              <a:t>。</a:t>
            </a:r>
            <a:endParaRPr lang="zh-CN" altLang="en-US">
              <a:sym typeface="+mn-ea"/>
            </a:endParaRPr>
          </a:p>
          <a:p>
            <a:r>
              <a:rPr lang="zh-CN" altLang="en-US">
                <a:sym typeface="+mn-ea"/>
              </a:rPr>
              <a:t>基矢量的</a:t>
            </a:r>
            <a:r>
              <a:rPr lang="zh-CN" altLang="en-US" b="1">
                <a:sym typeface="+mn-ea"/>
              </a:rPr>
              <a:t>方向</a:t>
            </a:r>
            <a:r>
              <a:rPr lang="zh-CN" altLang="en-US">
                <a:sym typeface="+mn-ea"/>
              </a:rPr>
              <a:t>确定了</a:t>
            </a:r>
            <a:r>
              <a:rPr lang="en-US" altLang="zh-CN">
                <a:sym typeface="+mn-ea"/>
              </a:rPr>
              <a:t> x</a:t>
            </a:r>
            <a:r>
              <a:rPr lang="zh-CN" altLang="en-US">
                <a:sym typeface="+mn-ea"/>
              </a:rPr>
              <a:t>、</a:t>
            </a:r>
            <a:r>
              <a:rPr lang="en-US" altLang="zh-CN">
                <a:sym typeface="+mn-ea"/>
              </a:rPr>
              <a:t>y </a:t>
            </a:r>
            <a:r>
              <a:rPr lang="zh-CN" altLang="en-US">
                <a:sym typeface="+mn-ea"/>
              </a:rPr>
              <a:t>两根轴的方向，基矢量的</a:t>
            </a:r>
            <a:r>
              <a:rPr lang="zh-CN" altLang="en-US" b="1">
                <a:sym typeface="+mn-ea"/>
              </a:rPr>
              <a:t>长度</a:t>
            </a:r>
            <a:r>
              <a:rPr lang="zh-CN" altLang="en-US">
                <a:sym typeface="+mn-ea"/>
              </a:rPr>
              <a:t>确定了坐标刻度的密度。</a:t>
            </a:r>
            <a:endParaRPr lang="zh-CN"/>
          </a:p>
          <a:p>
            <a:r>
              <a:rPr lang="zh-CN"/>
              <a:t>对于正交归一的坐标系，两个基矢量是互相垂直的，且长度都为</a:t>
            </a:r>
            <a:r>
              <a:rPr lang="en-US" altLang="zh-CN"/>
              <a:t> 1</a:t>
            </a:r>
            <a:r>
              <a:rPr lang="zh-CN" altLang="en-US"/>
              <a:t>（刻度间隔固定为</a:t>
            </a:r>
            <a:r>
              <a:rPr lang="en-US" altLang="zh-CN"/>
              <a:t> 1</a:t>
            </a:r>
            <a:r>
              <a:rPr lang="zh-CN" altLang="en-US"/>
              <a:t>）</a:t>
            </a:r>
            <a:r>
              <a:rPr lang="zh-CN"/>
              <a:t>。</a:t>
            </a:r>
            <a:endParaRPr lang="zh-CN"/>
          </a:p>
          <a:p>
            <a:r>
              <a:rPr lang="zh-CN"/>
              <a:t>一个点的坐标，其实就是从原点指向该点的矢量，在各个基矢量上的投影长度。</a:t>
            </a:r>
            <a:endParaRPr lang="zh-CN"/>
          </a:p>
          <a:p>
            <a:r>
              <a:rPr lang="en-US" altLang="zh-CN">
                <a:sym typeface="+mn-ea"/>
              </a:rPr>
              <a:t>OP·</a:t>
            </a:r>
            <a:r>
              <a:rPr lang="en-US" altLang="zh-CN">
                <a:solidFill>
                  <a:srgbClr val="FF0000"/>
                </a:solidFill>
                <a:sym typeface="+mn-ea"/>
              </a:rPr>
              <a:t>e</a:t>
            </a:r>
            <a:r>
              <a:rPr lang="en-US" altLang="zh-CN" baseline="-25000">
                <a:solidFill>
                  <a:srgbClr val="FF0000"/>
                </a:solidFill>
                <a:sym typeface="+mn-ea"/>
              </a:rPr>
              <a:t>x</a:t>
            </a:r>
            <a:r>
              <a:rPr lang="en-US" altLang="zh-CN" b="1" baseline="-25000">
                <a:solidFill>
                  <a:srgbClr val="FF0000"/>
                </a:solidFill>
                <a:sym typeface="+mn-ea"/>
              </a:rPr>
              <a:t> </a:t>
            </a:r>
            <a:r>
              <a:rPr lang="en-US" altLang="zh-CN">
                <a:sym typeface="+mn-ea"/>
              </a:rPr>
              <a:t>= </a:t>
            </a:r>
            <a:r>
              <a:rPr lang="en-US" altLang="zh-CN" b="1">
                <a:solidFill>
                  <a:srgbClr val="FF0000"/>
                </a:solidFill>
                <a:sym typeface="+mn-ea"/>
              </a:rPr>
              <a:t>-2 </a:t>
            </a:r>
            <a:endParaRPr lang="zh-CN"/>
          </a:p>
          <a:p>
            <a:r>
              <a:rPr lang="en-US" altLang="zh-CN">
                <a:sym typeface="+mn-ea"/>
              </a:rPr>
              <a:t>OP·</a:t>
            </a:r>
            <a:r>
              <a:rPr lang="en-US" altLang="zh-CN">
                <a:solidFill>
                  <a:srgbClr val="00B050"/>
                </a:solidFill>
                <a:sym typeface="+mn-ea"/>
              </a:rPr>
              <a:t>e</a:t>
            </a:r>
            <a:r>
              <a:rPr lang="en-US" altLang="zh-CN" baseline="-25000">
                <a:solidFill>
                  <a:srgbClr val="00B050"/>
                </a:solidFill>
                <a:sym typeface="+mn-ea"/>
              </a:rPr>
              <a:t>y</a:t>
            </a:r>
            <a:r>
              <a:rPr lang="en-US" altLang="zh-CN" b="1" baseline="-25000">
                <a:solidFill>
                  <a:srgbClr val="00B050"/>
                </a:solidFill>
                <a:sym typeface="+mn-ea"/>
              </a:rPr>
              <a:t> </a:t>
            </a:r>
            <a:r>
              <a:rPr lang="en-US" altLang="zh-CN">
                <a:sym typeface="+mn-ea"/>
              </a:rPr>
              <a:t>= </a:t>
            </a:r>
            <a:r>
              <a:rPr lang="en-US" altLang="zh-CN" b="1">
                <a:solidFill>
                  <a:srgbClr val="00B050"/>
                </a:solidFill>
                <a:sym typeface="+mn-ea"/>
              </a:rPr>
              <a:t>-3 </a:t>
            </a:r>
            <a:endParaRPr lang="zh-CN"/>
          </a:p>
        </p:txBody>
      </p:sp>
      <p:grpSp>
        <p:nvGrpSpPr>
          <p:cNvPr id="19" name="Group 18"/>
          <p:cNvGrpSpPr/>
          <p:nvPr/>
        </p:nvGrpSpPr>
        <p:grpSpPr>
          <a:xfrm>
            <a:off x="5118100" y="3902075"/>
            <a:ext cx="3000375" cy="2766060"/>
            <a:chOff x="11499" y="6457"/>
            <a:chExt cx="4725" cy="4356"/>
          </a:xfrm>
        </p:grpSpPr>
        <p:grpSp>
          <p:nvGrpSpPr>
            <p:cNvPr id="16" name="Group 15"/>
            <p:cNvGrpSpPr/>
            <p:nvPr/>
          </p:nvGrpSpPr>
          <p:grpSpPr>
            <a:xfrm>
              <a:off x="12146" y="7036"/>
              <a:ext cx="3607" cy="3243"/>
              <a:chOff x="10624" y="7373"/>
              <a:chExt cx="2108" cy="2108"/>
            </a:xfrm>
          </p:grpSpPr>
          <p:cxnSp>
            <p:nvCxnSpPr>
              <p:cNvPr id="17" name="Straight Arrow Connector 16"/>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624" y="8428"/>
                <a:ext cx="21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0" name="Text Box 19"/>
            <p:cNvSpPr txBox="1"/>
            <p:nvPr/>
          </p:nvSpPr>
          <p:spPr>
            <a:xfrm>
              <a:off x="11499" y="8368"/>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1" name="Text Box 20"/>
            <p:cNvSpPr txBox="1"/>
            <p:nvPr/>
          </p:nvSpPr>
          <p:spPr>
            <a:xfrm>
              <a:off x="15743" y="8357"/>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3675" y="6457"/>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3603" y="10233"/>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sp>
        <p:nvSpPr>
          <p:cNvPr id="25" name="Text Box 24"/>
          <p:cNvSpPr txBox="1"/>
          <p:nvPr/>
        </p:nvSpPr>
        <p:spPr>
          <a:xfrm>
            <a:off x="6637020" y="5262245"/>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7" name="Text Box 6"/>
          <p:cNvSpPr txBox="1"/>
          <p:nvPr/>
        </p:nvSpPr>
        <p:spPr>
          <a:xfrm>
            <a:off x="5118100" y="6050280"/>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8" name="Oval 7"/>
          <p:cNvSpPr/>
          <p:nvPr/>
        </p:nvSpPr>
        <p:spPr>
          <a:xfrm>
            <a:off x="6033135" y="5974080"/>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4" name="Straight Connector 3"/>
          <p:cNvCxnSpPr>
            <a:endCxn id="8" idx="0"/>
          </p:cNvCxnSpPr>
          <p:nvPr/>
        </p:nvCxnSpPr>
        <p:spPr>
          <a:xfrm>
            <a:off x="6107430" y="5302885"/>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 idx="6"/>
          </p:cNvCxnSpPr>
          <p:nvPr/>
        </p:nvCxnSpPr>
        <p:spPr>
          <a:xfrm>
            <a:off x="6186170" y="6050915"/>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5950585" y="5052695"/>
            <a:ext cx="31496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 name="Text Box 10"/>
          <p:cNvSpPr txBox="1"/>
          <p:nvPr/>
        </p:nvSpPr>
        <p:spPr>
          <a:xfrm>
            <a:off x="6280150" y="5057775"/>
            <a:ext cx="30607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2" name="Text Box 11"/>
          <p:cNvSpPr txBox="1"/>
          <p:nvPr/>
        </p:nvSpPr>
        <p:spPr>
          <a:xfrm>
            <a:off x="5629910" y="5057775"/>
            <a:ext cx="31496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3" name="Text Box 12"/>
          <p:cNvSpPr txBox="1"/>
          <p:nvPr/>
        </p:nvSpPr>
        <p:spPr>
          <a:xfrm>
            <a:off x="6764020" y="5052695"/>
            <a:ext cx="24384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4" name="Text Box 13"/>
          <p:cNvSpPr txBox="1"/>
          <p:nvPr/>
        </p:nvSpPr>
        <p:spPr>
          <a:xfrm>
            <a:off x="7061200" y="5050155"/>
            <a:ext cx="25273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4" name="Text Box 23"/>
          <p:cNvSpPr txBox="1"/>
          <p:nvPr/>
        </p:nvSpPr>
        <p:spPr>
          <a:xfrm>
            <a:off x="7371080" y="5052695"/>
            <a:ext cx="25273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6" name="Text Box 25"/>
          <p:cNvSpPr txBox="1"/>
          <p:nvPr/>
        </p:nvSpPr>
        <p:spPr>
          <a:xfrm>
            <a:off x="6701790" y="5936615"/>
            <a:ext cx="31496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7" name="Text Box 26"/>
          <p:cNvSpPr txBox="1"/>
          <p:nvPr/>
        </p:nvSpPr>
        <p:spPr>
          <a:xfrm>
            <a:off x="6706235" y="5691505"/>
            <a:ext cx="31496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8" name="Text Box 27"/>
          <p:cNvSpPr txBox="1"/>
          <p:nvPr/>
        </p:nvSpPr>
        <p:spPr>
          <a:xfrm>
            <a:off x="6710680" y="5446395"/>
            <a:ext cx="30607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9" name="Text Box 28"/>
          <p:cNvSpPr txBox="1"/>
          <p:nvPr/>
        </p:nvSpPr>
        <p:spPr>
          <a:xfrm>
            <a:off x="6725920" y="4858385"/>
            <a:ext cx="24384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30" name="Text Box 29"/>
          <p:cNvSpPr txBox="1"/>
          <p:nvPr/>
        </p:nvSpPr>
        <p:spPr>
          <a:xfrm>
            <a:off x="6715125" y="4613275"/>
            <a:ext cx="25273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31" name="Text Box 30"/>
          <p:cNvSpPr txBox="1"/>
          <p:nvPr/>
        </p:nvSpPr>
        <p:spPr>
          <a:xfrm>
            <a:off x="6719570" y="4368165"/>
            <a:ext cx="252730" cy="245110"/>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cxnSp>
        <p:nvCxnSpPr>
          <p:cNvPr id="5" name="Straight Arrow Connector 4"/>
          <p:cNvCxnSpPr/>
          <p:nvPr/>
        </p:nvCxnSpPr>
        <p:spPr>
          <a:xfrm flipH="1">
            <a:off x="6109970" y="5303520"/>
            <a:ext cx="562610" cy="74422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8903335" y="4371975"/>
            <a:ext cx="306705" cy="190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210040" y="4188460"/>
            <a:ext cx="1011555" cy="368300"/>
          </a:xfrm>
          <a:prstGeom prst="rect">
            <a:avLst/>
          </a:prstGeom>
          <a:noFill/>
        </p:spPr>
        <p:txBody>
          <a:bodyPr wrap="none" rtlCol="0" anchor="t">
            <a:spAutoFit/>
          </a:bodyPr>
          <a:p>
            <a:pPr algn="l"/>
            <a:r>
              <a:rPr lang="en-US" altLang="zh-CN" b="1">
                <a:solidFill>
                  <a:srgbClr val="C00000"/>
                </a:solidFill>
                <a:latin typeface="HYXuanSong 75S" panose="00020600040101010101" charset="-122"/>
                <a:ea typeface="HYXuanSong 75S" panose="00020600040101010101" charset="-122"/>
                <a:sym typeface="+mn-ea"/>
              </a:rPr>
              <a:t>e</a:t>
            </a:r>
            <a:r>
              <a:rPr lang="en-US" altLang="zh-CN" b="1" baseline="-25000">
                <a:solidFill>
                  <a:srgbClr val="C00000"/>
                </a:solidFill>
                <a:latin typeface="HYXuanSong 75S" panose="00020600040101010101" charset="-122"/>
                <a:ea typeface="HYXuanSong 75S" panose="00020600040101010101" charset="-122"/>
                <a:sym typeface="+mn-ea"/>
              </a:rPr>
              <a:t>x</a:t>
            </a:r>
            <a:r>
              <a:rPr lang="en-US" altLang="zh-CN">
                <a:solidFill>
                  <a:schemeClr val="tx1"/>
                </a:solidFill>
                <a:latin typeface="HYXuanSong 75S" panose="00020600040101010101" charset="-122"/>
                <a:ea typeface="HYXuanSong 75S" panose="00020600040101010101" charset="-122"/>
                <a:sym typeface="+mn-ea"/>
              </a:rPr>
              <a:t>=(1,0)</a:t>
            </a:r>
            <a:endParaRPr lang="en-US" altLang="zh-CN">
              <a:solidFill>
                <a:schemeClr val="tx1"/>
              </a:solidFill>
              <a:latin typeface="HYXuanSong 75S" panose="00020600040101010101" charset="-122"/>
              <a:ea typeface="HYXuanSong 75S" panose="00020600040101010101" charset="-122"/>
              <a:sym typeface="+mn-ea"/>
            </a:endParaRPr>
          </a:p>
        </p:txBody>
      </p:sp>
      <p:sp>
        <p:nvSpPr>
          <p:cNvPr id="32" name="Text Box 31"/>
          <p:cNvSpPr txBox="1"/>
          <p:nvPr/>
        </p:nvSpPr>
        <p:spPr>
          <a:xfrm>
            <a:off x="9188450" y="5262245"/>
            <a:ext cx="1003935" cy="368300"/>
          </a:xfrm>
          <a:prstGeom prst="rect">
            <a:avLst/>
          </a:prstGeom>
          <a:noFill/>
        </p:spPr>
        <p:txBody>
          <a:bodyPr wrap="none" rtlCol="0" anchor="t">
            <a:spAutoFit/>
          </a:bodyPr>
          <a:p>
            <a:pPr algn="l"/>
            <a:r>
              <a:rPr lang="en-US" altLang="zh-CN" b="1">
                <a:solidFill>
                  <a:srgbClr val="00B050"/>
                </a:solidFill>
                <a:latin typeface="HYXuanSong 75S" panose="00020600040101010101" charset="-122"/>
                <a:ea typeface="HYXuanSong 75S" panose="00020600040101010101" charset="-122"/>
                <a:sym typeface="+mn-ea"/>
              </a:rPr>
              <a:t>e</a:t>
            </a:r>
            <a:r>
              <a:rPr lang="en-US" altLang="zh-CN" b="1" baseline="-25000">
                <a:solidFill>
                  <a:srgbClr val="00B050"/>
                </a:solidFill>
                <a:latin typeface="HYXuanSong 75S" panose="00020600040101010101" charset="-122"/>
                <a:ea typeface="HYXuanSong 75S" panose="00020600040101010101" charset="-122"/>
                <a:sym typeface="+mn-ea"/>
              </a:rPr>
              <a:t>y</a:t>
            </a:r>
            <a:r>
              <a:rPr lang="en-US" altLang="zh-CN">
                <a:latin typeface="HYXuanSong 75S" panose="00020600040101010101" charset="-122"/>
                <a:ea typeface="HYXuanSong 75S" panose="00020600040101010101" charset="-122"/>
                <a:sym typeface="+mn-ea"/>
              </a:rPr>
              <a:t>=(0,1)</a:t>
            </a:r>
            <a:endParaRPr lang="en-US">
              <a:latin typeface="HYXuanSong 75S" panose="00020600040101010101" charset="-122"/>
              <a:ea typeface="HYXuanSong 75S" panose="00020600040101010101" charset="-122"/>
            </a:endParaRPr>
          </a:p>
        </p:txBody>
      </p:sp>
      <p:cxnSp>
        <p:nvCxnSpPr>
          <p:cNvPr id="33" name="Straight Arrow Connector 32"/>
          <p:cNvCxnSpPr/>
          <p:nvPr/>
        </p:nvCxnSpPr>
        <p:spPr>
          <a:xfrm flipH="1" flipV="1">
            <a:off x="9068435" y="5306060"/>
            <a:ext cx="10795" cy="31686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4" name="Text Box 33"/>
          <p:cNvSpPr txBox="1"/>
          <p:nvPr/>
        </p:nvSpPr>
        <p:spPr>
          <a:xfrm>
            <a:off x="2153285" y="3794125"/>
            <a:ext cx="579755" cy="368300"/>
          </a:xfrm>
          <a:prstGeom prst="rect">
            <a:avLst/>
          </a:prstGeom>
          <a:noFill/>
        </p:spPr>
        <p:txBody>
          <a:bodyPr wrap="none" rtlCol="0" anchor="t">
            <a:spAutoFit/>
          </a:bodyPr>
          <a:p>
            <a:r>
              <a:rPr lang="en-US" altLang="zh-CN">
                <a:solidFill>
                  <a:srgbClr val="FF0000"/>
                </a:solidFill>
                <a:latin typeface="HYXuanSong 75S" panose="00020600040101010101" charset="-122"/>
                <a:ea typeface="HYXuanSong 75S" panose="00020600040101010101" charset="-122"/>
                <a:sym typeface="+mn-ea"/>
              </a:rPr>
              <a:t>|e</a:t>
            </a:r>
            <a:r>
              <a:rPr lang="en-US" altLang="zh-CN" baseline="-25000">
                <a:solidFill>
                  <a:srgbClr val="FF0000"/>
                </a:solidFill>
                <a:latin typeface="HYXuanSong 75S" panose="00020600040101010101" charset="-122"/>
                <a:ea typeface="HYXuanSong 75S" panose="00020600040101010101" charset="-122"/>
                <a:sym typeface="+mn-ea"/>
              </a:rPr>
              <a:t>x</a:t>
            </a:r>
            <a:r>
              <a:rPr lang="en-US" altLang="zh-CN">
                <a:solidFill>
                  <a:srgbClr val="FF0000"/>
                </a:solidFill>
                <a:latin typeface="HYXuanSong 75S" panose="00020600040101010101" charset="-122"/>
                <a:ea typeface="HYXuanSong 75S" panose="00020600040101010101" charset="-122"/>
                <a:sym typeface="+mn-ea"/>
              </a:rPr>
              <a:t>|</a:t>
            </a:r>
            <a:r>
              <a:rPr lang="en-US" altLang="zh-CN" baseline="30000">
                <a:solidFill>
                  <a:srgbClr val="FF0000"/>
                </a:solidFill>
                <a:latin typeface="HYXuanSong 75S" panose="00020600040101010101" charset="-122"/>
                <a:ea typeface="HYXuanSong 75S" panose="00020600040101010101" charset="-122"/>
                <a:sym typeface="+mn-ea"/>
              </a:rPr>
              <a:t>2</a:t>
            </a:r>
            <a:endParaRPr lang="en-US" altLang="zh-CN" baseline="30000">
              <a:solidFill>
                <a:srgbClr val="FF0000"/>
              </a:solidFill>
              <a:latin typeface="HYXuanSong 75S" panose="00020600040101010101" charset="-122"/>
              <a:ea typeface="HYXuanSong 75S" panose="00020600040101010101" charset="-122"/>
              <a:sym typeface="+mn-ea"/>
            </a:endParaRPr>
          </a:p>
        </p:txBody>
      </p:sp>
      <p:sp>
        <p:nvSpPr>
          <p:cNvPr id="35" name="Text Box 34"/>
          <p:cNvSpPr txBox="1"/>
          <p:nvPr/>
        </p:nvSpPr>
        <p:spPr>
          <a:xfrm>
            <a:off x="2145665" y="4199255"/>
            <a:ext cx="572135" cy="368300"/>
          </a:xfrm>
          <a:prstGeom prst="rect">
            <a:avLst/>
          </a:prstGeom>
          <a:noFill/>
        </p:spPr>
        <p:txBody>
          <a:bodyPr wrap="none" rtlCol="0" anchor="t">
            <a:spAutoFit/>
          </a:bodyPr>
          <a:p>
            <a:pPr algn="l"/>
            <a:r>
              <a:rPr lang="en-US" altLang="zh-CN">
                <a:solidFill>
                  <a:srgbClr val="00B050"/>
                </a:solidFill>
                <a:latin typeface="HYXuanSong 75S" panose="00020600040101010101" charset="-122"/>
                <a:ea typeface="HYXuanSong 75S" panose="00020600040101010101" charset="-122"/>
                <a:sym typeface="+mn-ea"/>
              </a:rPr>
              <a:t>|e</a:t>
            </a:r>
            <a:r>
              <a:rPr lang="en-US" altLang="zh-CN" baseline="-25000">
                <a:solidFill>
                  <a:srgbClr val="00B050"/>
                </a:solidFill>
                <a:latin typeface="HYXuanSong 75S" panose="00020600040101010101" charset="-122"/>
                <a:ea typeface="HYXuanSong 75S" panose="00020600040101010101" charset="-122"/>
                <a:sym typeface="+mn-ea"/>
              </a:rPr>
              <a:t>y</a:t>
            </a:r>
            <a:r>
              <a:rPr lang="en-US" altLang="zh-CN">
                <a:solidFill>
                  <a:srgbClr val="00B050"/>
                </a:solidFill>
                <a:latin typeface="HYXuanSong 75S" panose="00020600040101010101" charset="-122"/>
                <a:ea typeface="HYXuanSong 75S" panose="00020600040101010101" charset="-122"/>
                <a:sym typeface="+mn-ea"/>
              </a:rPr>
              <a:t>|</a:t>
            </a:r>
            <a:r>
              <a:rPr lang="en-US" altLang="zh-CN" baseline="30000">
                <a:solidFill>
                  <a:srgbClr val="00B050"/>
                </a:solidFill>
                <a:latin typeface="HYXuanSong 75S" panose="00020600040101010101" charset="-122"/>
                <a:ea typeface="HYXuanSong 75S" panose="00020600040101010101" charset="-122"/>
                <a:sym typeface="+mn-ea"/>
              </a:rPr>
              <a:t>2</a:t>
            </a:r>
            <a:endParaRPr lang="en-US" altLang="zh-CN" baseline="30000">
              <a:solidFill>
                <a:srgbClr val="00B050"/>
              </a:solidFill>
              <a:latin typeface="HYXuanSong 75S" panose="00020600040101010101" charset="-122"/>
              <a:ea typeface="HYXuanSong 75S"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0.00046875 0.00185185 L -0.1975 -0.0478704 " pathEditMode="relative" ptsTypes="">
                                      <p:cBhvr>
                                        <p:cTn id="25" dur="1000" fill="hold"/>
                                        <p:tgtEl>
                                          <p:spTgt spid="33"/>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nodeType="clickEffect">
                                  <p:stCondLst>
                                    <p:cond delay="0"/>
                                  </p:stCondLst>
                                  <p:childTnLst>
                                    <p:animMotion origin="layout" path="M -0.00338542 -0.000648148 L -0.186354 0.134444 " pathEditMode="relative" ptsTypes="">
                                      <p:cBhvr>
                                        <p:cTn id="29" dur="1000" fill="hold"/>
                                        <p:tgtEl>
                                          <p:spTgt spid="6"/>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dissolve">
                                      <p:cBhvr>
                                        <p:cTn id="34" dur="500"/>
                                        <p:tgtEl>
                                          <p:spTgt spid="3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dissolv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课程特点：使用生动形象动画演示图形学枯燥概念</a:t>
            </a:r>
            <a:endParaRPr lang="zh-CN" altLang="en-US"/>
          </a:p>
        </p:txBody>
      </p:sp>
      <p:pic>
        <p:nvPicPr>
          <p:cNvPr id="4" name="Content Placeholder 3"/>
          <p:cNvPicPr>
            <a:picLocks noChangeAspect="1"/>
          </p:cNvPicPr>
          <p:nvPr>
            <p:ph idx="1"/>
          </p:nvPr>
        </p:nvPicPr>
        <p:blipFill>
          <a:blip r:embed="rId1"/>
          <a:stretch>
            <a:fillRect/>
          </a:stretch>
        </p:blipFill>
        <p:spPr>
          <a:xfrm>
            <a:off x="826770" y="1272540"/>
            <a:ext cx="9928860" cy="5585460"/>
          </a:xfrm>
          <a:prstGeom prst="rect">
            <a:avLst/>
          </a:prstGeom>
        </p:spPr>
      </p:pic>
      <p:pic>
        <p:nvPicPr>
          <p:cNvPr id="6" name="Picture 5"/>
          <p:cNvPicPr>
            <a:picLocks noChangeAspect="1"/>
          </p:cNvPicPr>
          <p:nvPr/>
        </p:nvPicPr>
        <p:blipFill>
          <a:blip r:embed="rId2"/>
          <a:stretch>
            <a:fillRect/>
          </a:stretch>
        </p:blipFill>
        <p:spPr>
          <a:xfrm>
            <a:off x="742950" y="1217930"/>
            <a:ext cx="10012680" cy="5640070"/>
          </a:xfrm>
          <a:prstGeom prst="rect">
            <a:avLst/>
          </a:prstGeom>
        </p:spPr>
      </p:pic>
      <p:pic>
        <p:nvPicPr>
          <p:cNvPr id="9" name="Picture 8"/>
          <p:cNvPicPr>
            <a:picLocks noChangeAspect="1"/>
          </p:cNvPicPr>
          <p:nvPr/>
        </p:nvPicPr>
        <p:blipFill>
          <a:blip r:embed="rId3"/>
          <a:stretch>
            <a:fillRect/>
          </a:stretch>
        </p:blipFill>
        <p:spPr>
          <a:xfrm>
            <a:off x="544830" y="1270000"/>
            <a:ext cx="9980295" cy="5588000"/>
          </a:xfrm>
          <a:prstGeom prst="rect">
            <a:avLst/>
          </a:prstGeom>
        </p:spPr>
      </p:pic>
      <p:pic>
        <p:nvPicPr>
          <p:cNvPr id="11" name="Picture 10"/>
          <p:cNvPicPr>
            <a:picLocks noChangeAspect="1"/>
          </p:cNvPicPr>
          <p:nvPr/>
        </p:nvPicPr>
        <p:blipFill>
          <a:blip r:embed="rId4"/>
          <a:stretch>
            <a:fillRect/>
          </a:stretch>
        </p:blipFill>
        <p:spPr>
          <a:xfrm>
            <a:off x="9159240" y="927735"/>
            <a:ext cx="3032760" cy="5935980"/>
          </a:xfrm>
          <a:prstGeom prst="rect">
            <a:avLst/>
          </a:prstGeom>
        </p:spPr>
      </p:pic>
      <p:pic>
        <p:nvPicPr>
          <p:cNvPr id="10" name="Picture 9"/>
          <p:cNvPicPr>
            <a:picLocks noChangeAspect="1"/>
          </p:cNvPicPr>
          <p:nvPr/>
        </p:nvPicPr>
        <p:blipFill>
          <a:blip r:embed="rId5"/>
          <a:stretch>
            <a:fillRect/>
          </a:stretch>
        </p:blipFill>
        <p:spPr>
          <a:xfrm>
            <a:off x="647700" y="1212850"/>
            <a:ext cx="10006965" cy="5645150"/>
          </a:xfrm>
          <a:prstGeom prst="rect">
            <a:avLst/>
          </a:prstGeom>
        </p:spPr>
      </p:pic>
      <p:pic>
        <p:nvPicPr>
          <p:cNvPr id="5" name="Picture 4"/>
          <p:cNvPicPr>
            <a:picLocks noChangeAspect="1"/>
          </p:cNvPicPr>
          <p:nvPr/>
        </p:nvPicPr>
        <p:blipFill>
          <a:blip r:embed="rId6"/>
          <a:stretch>
            <a:fillRect/>
          </a:stretch>
        </p:blipFill>
        <p:spPr>
          <a:xfrm>
            <a:off x="941070" y="1125855"/>
            <a:ext cx="10175240" cy="5737860"/>
          </a:xfrm>
          <a:prstGeom prst="rect">
            <a:avLst/>
          </a:prstGeom>
        </p:spPr>
      </p:pic>
      <p:pic>
        <p:nvPicPr>
          <p:cNvPr id="7" name="Picture 6"/>
          <p:cNvPicPr>
            <a:picLocks noChangeAspect="1"/>
          </p:cNvPicPr>
          <p:nvPr/>
        </p:nvPicPr>
        <p:blipFill>
          <a:blip r:embed="rId7"/>
          <a:stretch>
            <a:fillRect/>
          </a:stretch>
        </p:blipFill>
        <p:spPr>
          <a:xfrm>
            <a:off x="987425" y="999490"/>
            <a:ext cx="9327515" cy="5858510"/>
          </a:xfrm>
          <a:prstGeom prst="rect">
            <a:avLst/>
          </a:prstGeom>
        </p:spPr>
      </p:pic>
      <p:pic>
        <p:nvPicPr>
          <p:cNvPr id="3" name="Picture 2"/>
          <p:cNvPicPr>
            <a:picLocks noChangeAspect="1"/>
          </p:cNvPicPr>
          <p:nvPr/>
        </p:nvPicPr>
        <p:blipFill>
          <a:blip r:embed="rId8"/>
          <a:stretch>
            <a:fillRect/>
          </a:stretch>
        </p:blipFill>
        <p:spPr>
          <a:xfrm>
            <a:off x="828675" y="1104900"/>
            <a:ext cx="10194290" cy="5758815"/>
          </a:xfrm>
          <a:prstGeom prst="rect">
            <a:avLst/>
          </a:prstGeom>
        </p:spPr>
      </p:pic>
      <p:pic>
        <p:nvPicPr>
          <p:cNvPr id="8" name="Picture 7"/>
          <p:cNvPicPr>
            <a:picLocks noChangeAspect="1"/>
          </p:cNvPicPr>
          <p:nvPr/>
        </p:nvPicPr>
        <p:blipFill>
          <a:blip r:embed="rId9"/>
          <a:stretch>
            <a:fillRect/>
          </a:stretch>
        </p:blipFill>
        <p:spPr>
          <a:xfrm>
            <a:off x="742950" y="1096645"/>
            <a:ext cx="10279380" cy="5767070"/>
          </a:xfrm>
          <a:prstGeom prst="rect">
            <a:avLst/>
          </a:prstGeom>
        </p:spPr>
      </p:pic>
      <p:pic>
        <p:nvPicPr>
          <p:cNvPr id="12" name="Picture 11"/>
          <p:cNvPicPr>
            <a:picLocks noChangeAspect="1"/>
          </p:cNvPicPr>
          <p:nvPr/>
        </p:nvPicPr>
        <p:blipFill>
          <a:blip r:embed="rId10"/>
          <a:stretch>
            <a:fillRect/>
          </a:stretch>
        </p:blipFill>
        <p:spPr>
          <a:xfrm>
            <a:off x="828675" y="1050290"/>
            <a:ext cx="10334625" cy="5807710"/>
          </a:xfrm>
          <a:prstGeom prst="rect">
            <a:avLst/>
          </a:prstGeom>
        </p:spPr>
      </p:pic>
      <p:pic>
        <p:nvPicPr>
          <p:cNvPr id="13" name="Picture 12"/>
          <p:cNvPicPr>
            <a:picLocks noChangeAspect="1"/>
          </p:cNvPicPr>
          <p:nvPr/>
        </p:nvPicPr>
        <p:blipFill>
          <a:blip r:embed="rId11"/>
          <a:stretch>
            <a:fillRect/>
          </a:stretch>
        </p:blipFill>
        <p:spPr>
          <a:xfrm>
            <a:off x="647700" y="987425"/>
            <a:ext cx="10006965" cy="5876290"/>
          </a:xfrm>
          <a:prstGeom prst="rect">
            <a:avLst/>
          </a:prstGeom>
        </p:spPr>
      </p:pic>
      <p:pic>
        <p:nvPicPr>
          <p:cNvPr id="14" name="Picture 13"/>
          <p:cNvPicPr>
            <a:picLocks noChangeAspect="1"/>
          </p:cNvPicPr>
          <p:nvPr/>
        </p:nvPicPr>
        <p:blipFill>
          <a:blip r:embed="rId12"/>
          <a:stretch>
            <a:fillRect/>
          </a:stretch>
        </p:blipFill>
        <p:spPr>
          <a:xfrm>
            <a:off x="748030" y="981075"/>
            <a:ext cx="10450830" cy="5823585"/>
          </a:xfrm>
          <a:prstGeom prst="rect">
            <a:avLst/>
          </a:prstGeom>
        </p:spPr>
      </p:pic>
      <p:pic>
        <p:nvPicPr>
          <p:cNvPr id="15" name="Picture 14"/>
          <p:cNvPicPr>
            <a:picLocks noChangeAspect="1"/>
          </p:cNvPicPr>
          <p:nvPr/>
        </p:nvPicPr>
        <p:blipFill>
          <a:blip r:embed="rId13"/>
          <a:stretch>
            <a:fillRect/>
          </a:stretch>
        </p:blipFill>
        <p:spPr>
          <a:xfrm>
            <a:off x="711835" y="1012190"/>
            <a:ext cx="10450830" cy="5845810"/>
          </a:xfrm>
          <a:prstGeom prst="rect">
            <a:avLst/>
          </a:prstGeom>
        </p:spPr>
      </p:pic>
      <p:pic>
        <p:nvPicPr>
          <p:cNvPr id="17" name="Picture 16"/>
          <p:cNvPicPr>
            <a:picLocks noChangeAspect="1"/>
          </p:cNvPicPr>
          <p:nvPr/>
        </p:nvPicPr>
        <p:blipFill>
          <a:blip r:embed="rId14"/>
          <a:stretch>
            <a:fillRect/>
          </a:stretch>
        </p:blipFill>
        <p:spPr>
          <a:xfrm>
            <a:off x="3712210" y="2620645"/>
            <a:ext cx="4767580" cy="3027680"/>
          </a:xfrm>
          <a:prstGeom prst="rect">
            <a:avLst/>
          </a:prstGeom>
        </p:spPr>
      </p:pic>
      <p:pic>
        <p:nvPicPr>
          <p:cNvPr id="16" name="Picture 15"/>
          <p:cNvPicPr>
            <a:picLocks noChangeAspect="1"/>
          </p:cNvPicPr>
          <p:nvPr/>
        </p:nvPicPr>
        <p:blipFill>
          <a:blip r:embed="rId15"/>
          <a:stretch>
            <a:fillRect/>
          </a:stretch>
        </p:blipFill>
        <p:spPr>
          <a:xfrm>
            <a:off x="724535" y="1007110"/>
            <a:ext cx="10391775" cy="5856605"/>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00" fill="hold">
                                          <p:stCondLst>
                                            <p:cond delay="0"/>
                                          </p:stCondLst>
                                        </p:cTn>
                                        <p:tgtEl>
                                          <p:spTgt spid="4"/>
                                        </p:tgtEl>
                                        <p:attrNameLst>
                                          <p:attrName>style.visibility</p:attrName>
                                        </p:attrNameLst>
                                      </p:cBhvr>
                                      <p:to>
                                        <p:strVal val="visible"/>
                                      </p:to>
                                    </p:set>
                                    <p:animEffect transition="in" filter="dissolve">
                                      <p:cBhvr>
                                        <p:cTn id="7" dur="100"/>
                                        <p:tgtEl>
                                          <p:spTgt spid="4"/>
                                        </p:tgtEl>
                                      </p:cBhvr>
                                    </p:animEffect>
                                  </p:childTnLst>
                                </p:cTn>
                              </p:par>
                            </p:childTnLst>
                          </p:cTn>
                        </p:par>
                        <p:par>
                          <p:cTn id="8" fill="hold">
                            <p:stCondLst>
                              <p:cond delay="500"/>
                            </p:stCondLst>
                            <p:childTnLst>
                              <p:par>
                                <p:cTn id="9" presetID="9" presetClass="entr" presetSubtype="0" fill="hold" nodeType="afterEffect">
                                  <p:stCondLst>
                                    <p:cond delay="1600"/>
                                  </p:stCondLst>
                                  <p:childTnLst>
                                    <p:set>
                                      <p:cBhvr>
                                        <p:cTn id="10" dur="1000" fill="hold">
                                          <p:stCondLst>
                                            <p:cond delay="0"/>
                                          </p:stCondLst>
                                        </p:cTn>
                                        <p:tgtEl>
                                          <p:spTgt spid="6"/>
                                        </p:tgtEl>
                                        <p:attrNameLst>
                                          <p:attrName>style.visibility</p:attrName>
                                        </p:attrNameLst>
                                      </p:cBhvr>
                                      <p:to>
                                        <p:strVal val="visible"/>
                                      </p:to>
                                    </p:set>
                                    <p:animEffect transition="in" filter="dissolve">
                                      <p:cBhvr>
                                        <p:cTn id="11" dur="1000"/>
                                        <p:tgtEl>
                                          <p:spTgt spid="6"/>
                                        </p:tgtEl>
                                      </p:cBhvr>
                                    </p:animEffect>
                                  </p:childTnLst>
                                </p:cTn>
                              </p:par>
                            </p:childTnLst>
                          </p:cTn>
                        </p:par>
                        <p:par>
                          <p:cTn id="12" fill="hold">
                            <p:stCondLst>
                              <p:cond delay="3100"/>
                            </p:stCondLst>
                            <p:childTnLst>
                              <p:par>
                                <p:cTn id="13" presetID="9" presetClass="entr" presetSubtype="0" fill="hold" nodeType="afterEffect">
                                  <p:stCondLst>
                                    <p:cond delay="1000"/>
                                  </p:stCondLst>
                                  <p:childTnLst>
                                    <p:set>
                                      <p:cBhvr>
                                        <p:cTn id="14" dur="1000" fill="hold">
                                          <p:stCondLst>
                                            <p:cond delay="0"/>
                                          </p:stCondLst>
                                        </p:cTn>
                                        <p:tgtEl>
                                          <p:spTgt spid="9"/>
                                        </p:tgtEl>
                                        <p:attrNameLst>
                                          <p:attrName>style.visibility</p:attrName>
                                        </p:attrNameLst>
                                      </p:cBhvr>
                                      <p:to>
                                        <p:strVal val="visible"/>
                                      </p:to>
                                    </p:set>
                                    <p:animEffect transition="in" filter="dissolve">
                                      <p:cBhvr>
                                        <p:cTn id="15" dur="1000"/>
                                        <p:tgtEl>
                                          <p:spTgt spid="9"/>
                                        </p:tgtEl>
                                      </p:cBhvr>
                                    </p:animEffect>
                                  </p:childTnLst>
                                </p:cTn>
                              </p:par>
                            </p:childTnLst>
                          </p:cTn>
                        </p:par>
                        <p:par>
                          <p:cTn id="16" fill="hold">
                            <p:stCondLst>
                              <p:cond delay="5100"/>
                            </p:stCondLst>
                            <p:childTnLst>
                              <p:par>
                                <p:cTn id="17" presetID="9" presetClass="entr" presetSubtype="0" fill="hold" nodeType="afterEffect">
                                  <p:stCondLst>
                                    <p:cond delay="1000"/>
                                  </p:stCondLst>
                                  <p:childTnLst>
                                    <p:set>
                                      <p:cBhvr>
                                        <p:cTn id="18" dur="1000" fill="hold">
                                          <p:stCondLst>
                                            <p:cond delay="0"/>
                                          </p:stCondLst>
                                        </p:cTn>
                                        <p:tgtEl>
                                          <p:spTgt spid="11"/>
                                        </p:tgtEl>
                                        <p:attrNameLst>
                                          <p:attrName>style.visibility</p:attrName>
                                        </p:attrNameLst>
                                      </p:cBhvr>
                                      <p:to>
                                        <p:strVal val="visible"/>
                                      </p:to>
                                    </p:set>
                                    <p:animEffect transition="in" filter="dissolve">
                                      <p:cBhvr>
                                        <p:cTn id="19" dur="1000"/>
                                        <p:tgtEl>
                                          <p:spTgt spid="11"/>
                                        </p:tgtEl>
                                      </p:cBhvr>
                                    </p:animEffect>
                                  </p:childTnLst>
                                </p:cTn>
                              </p:par>
                            </p:childTnLst>
                          </p:cTn>
                        </p:par>
                        <p:par>
                          <p:cTn id="20" fill="hold">
                            <p:stCondLst>
                              <p:cond delay="7100"/>
                            </p:stCondLst>
                            <p:childTnLst>
                              <p:par>
                                <p:cTn id="21" presetID="9" presetClass="entr" presetSubtype="0" fill="hold" nodeType="afterEffect">
                                  <p:stCondLst>
                                    <p:cond delay="1000"/>
                                  </p:stCondLst>
                                  <p:childTnLst>
                                    <p:set>
                                      <p:cBhvr>
                                        <p:cTn id="22" dur="1000" fill="hold">
                                          <p:stCondLst>
                                            <p:cond delay="0"/>
                                          </p:stCondLst>
                                        </p:cTn>
                                        <p:tgtEl>
                                          <p:spTgt spid="10"/>
                                        </p:tgtEl>
                                        <p:attrNameLst>
                                          <p:attrName>style.visibility</p:attrName>
                                        </p:attrNameLst>
                                      </p:cBhvr>
                                      <p:to>
                                        <p:strVal val="visible"/>
                                      </p:to>
                                    </p:set>
                                    <p:animEffect transition="in" filter="dissolve">
                                      <p:cBhvr>
                                        <p:cTn id="23" dur="1000"/>
                                        <p:tgtEl>
                                          <p:spTgt spid="10"/>
                                        </p:tgtEl>
                                      </p:cBhvr>
                                    </p:animEffect>
                                  </p:childTnLst>
                                </p:cTn>
                              </p:par>
                            </p:childTnLst>
                          </p:cTn>
                        </p:par>
                        <p:par>
                          <p:cTn id="24" fill="hold">
                            <p:stCondLst>
                              <p:cond delay="9100"/>
                            </p:stCondLst>
                            <p:childTnLst>
                              <p:par>
                                <p:cTn id="25" presetID="9" presetClass="entr" presetSubtype="0" fill="hold" nodeType="afterEffect">
                                  <p:stCondLst>
                                    <p:cond delay="1000"/>
                                  </p:stCondLst>
                                  <p:childTnLst>
                                    <p:set>
                                      <p:cBhvr>
                                        <p:cTn id="26" dur="1000" fill="hold">
                                          <p:stCondLst>
                                            <p:cond delay="0"/>
                                          </p:stCondLst>
                                        </p:cTn>
                                        <p:tgtEl>
                                          <p:spTgt spid="5"/>
                                        </p:tgtEl>
                                        <p:attrNameLst>
                                          <p:attrName>style.visibility</p:attrName>
                                        </p:attrNameLst>
                                      </p:cBhvr>
                                      <p:to>
                                        <p:strVal val="visible"/>
                                      </p:to>
                                    </p:set>
                                    <p:animEffect transition="in" filter="dissolve">
                                      <p:cBhvr>
                                        <p:cTn id="27" dur="1000"/>
                                        <p:tgtEl>
                                          <p:spTgt spid="5"/>
                                        </p:tgtEl>
                                      </p:cBhvr>
                                    </p:animEffect>
                                  </p:childTnLst>
                                </p:cTn>
                              </p:par>
                            </p:childTnLst>
                          </p:cTn>
                        </p:par>
                        <p:par>
                          <p:cTn id="28" fill="hold">
                            <p:stCondLst>
                              <p:cond delay="11100"/>
                            </p:stCondLst>
                            <p:childTnLst>
                              <p:par>
                                <p:cTn id="29" presetID="9" presetClass="entr" presetSubtype="0" fill="hold" nodeType="afterEffect">
                                  <p:stCondLst>
                                    <p:cond delay="1000"/>
                                  </p:stCondLst>
                                  <p:childTnLst>
                                    <p:set>
                                      <p:cBhvr>
                                        <p:cTn id="30" dur="1000" fill="hold">
                                          <p:stCondLst>
                                            <p:cond delay="0"/>
                                          </p:stCondLst>
                                        </p:cTn>
                                        <p:tgtEl>
                                          <p:spTgt spid="7"/>
                                        </p:tgtEl>
                                        <p:attrNameLst>
                                          <p:attrName>style.visibility</p:attrName>
                                        </p:attrNameLst>
                                      </p:cBhvr>
                                      <p:to>
                                        <p:strVal val="visible"/>
                                      </p:to>
                                    </p:set>
                                    <p:animEffect transition="in" filter="dissolve">
                                      <p:cBhvr>
                                        <p:cTn id="31" dur="1000"/>
                                        <p:tgtEl>
                                          <p:spTgt spid="7"/>
                                        </p:tgtEl>
                                      </p:cBhvr>
                                    </p:animEffect>
                                  </p:childTnLst>
                                </p:cTn>
                              </p:par>
                            </p:childTnLst>
                          </p:cTn>
                        </p:par>
                        <p:par>
                          <p:cTn id="32" fill="hold">
                            <p:stCondLst>
                              <p:cond delay="13100"/>
                            </p:stCondLst>
                            <p:childTnLst>
                              <p:par>
                                <p:cTn id="33" presetID="9" presetClass="entr" presetSubtype="0" fill="hold" nodeType="afterEffect">
                                  <p:stCondLst>
                                    <p:cond delay="1000"/>
                                  </p:stCondLst>
                                  <p:childTnLst>
                                    <p:set>
                                      <p:cBhvr>
                                        <p:cTn id="34" dur="1000" fill="hold">
                                          <p:stCondLst>
                                            <p:cond delay="0"/>
                                          </p:stCondLst>
                                        </p:cTn>
                                        <p:tgtEl>
                                          <p:spTgt spid="3"/>
                                        </p:tgtEl>
                                        <p:attrNameLst>
                                          <p:attrName>style.visibility</p:attrName>
                                        </p:attrNameLst>
                                      </p:cBhvr>
                                      <p:to>
                                        <p:strVal val="visible"/>
                                      </p:to>
                                    </p:set>
                                    <p:animEffect transition="in" filter="dissolve">
                                      <p:cBhvr>
                                        <p:cTn id="35" dur="1000"/>
                                        <p:tgtEl>
                                          <p:spTgt spid="3"/>
                                        </p:tgtEl>
                                      </p:cBhvr>
                                    </p:animEffect>
                                  </p:childTnLst>
                                </p:cTn>
                              </p:par>
                            </p:childTnLst>
                          </p:cTn>
                        </p:par>
                        <p:par>
                          <p:cTn id="36" fill="hold">
                            <p:stCondLst>
                              <p:cond delay="15100"/>
                            </p:stCondLst>
                            <p:childTnLst>
                              <p:par>
                                <p:cTn id="37" presetID="9" presetClass="entr" presetSubtype="0" fill="hold" nodeType="afterEffect">
                                  <p:stCondLst>
                                    <p:cond delay="1000"/>
                                  </p:stCondLst>
                                  <p:childTnLst>
                                    <p:set>
                                      <p:cBhvr>
                                        <p:cTn id="38" dur="1000" fill="hold">
                                          <p:stCondLst>
                                            <p:cond delay="0"/>
                                          </p:stCondLst>
                                        </p:cTn>
                                        <p:tgtEl>
                                          <p:spTgt spid="8"/>
                                        </p:tgtEl>
                                        <p:attrNameLst>
                                          <p:attrName>style.visibility</p:attrName>
                                        </p:attrNameLst>
                                      </p:cBhvr>
                                      <p:to>
                                        <p:strVal val="visible"/>
                                      </p:to>
                                    </p:set>
                                    <p:animEffect transition="in" filter="dissolve">
                                      <p:cBhvr>
                                        <p:cTn id="39" dur="1000"/>
                                        <p:tgtEl>
                                          <p:spTgt spid="8"/>
                                        </p:tgtEl>
                                      </p:cBhvr>
                                    </p:animEffect>
                                  </p:childTnLst>
                                </p:cTn>
                              </p:par>
                            </p:childTnLst>
                          </p:cTn>
                        </p:par>
                        <p:par>
                          <p:cTn id="40" fill="hold">
                            <p:stCondLst>
                              <p:cond delay="17100"/>
                            </p:stCondLst>
                            <p:childTnLst>
                              <p:par>
                                <p:cTn id="41" presetID="9" presetClass="entr" presetSubtype="0" fill="hold" nodeType="afterEffect">
                                  <p:stCondLst>
                                    <p:cond delay="1000"/>
                                  </p:stCondLst>
                                  <p:childTnLst>
                                    <p:set>
                                      <p:cBhvr>
                                        <p:cTn id="42" dur="1000" fill="hold">
                                          <p:stCondLst>
                                            <p:cond delay="0"/>
                                          </p:stCondLst>
                                        </p:cTn>
                                        <p:tgtEl>
                                          <p:spTgt spid="12"/>
                                        </p:tgtEl>
                                        <p:attrNameLst>
                                          <p:attrName>style.visibility</p:attrName>
                                        </p:attrNameLst>
                                      </p:cBhvr>
                                      <p:to>
                                        <p:strVal val="visible"/>
                                      </p:to>
                                    </p:set>
                                    <p:animEffect transition="in" filter="dissolve">
                                      <p:cBhvr>
                                        <p:cTn id="43" dur="1000"/>
                                        <p:tgtEl>
                                          <p:spTgt spid="12"/>
                                        </p:tgtEl>
                                      </p:cBhvr>
                                    </p:animEffect>
                                  </p:childTnLst>
                                </p:cTn>
                              </p:par>
                            </p:childTnLst>
                          </p:cTn>
                        </p:par>
                        <p:par>
                          <p:cTn id="44" fill="hold">
                            <p:stCondLst>
                              <p:cond delay="19100"/>
                            </p:stCondLst>
                            <p:childTnLst>
                              <p:par>
                                <p:cTn id="45" presetID="9" presetClass="entr" presetSubtype="0" fill="hold" nodeType="afterEffect">
                                  <p:stCondLst>
                                    <p:cond delay="1000"/>
                                  </p:stCondLst>
                                  <p:childTnLst>
                                    <p:set>
                                      <p:cBhvr>
                                        <p:cTn id="46" dur="1000" fill="hold">
                                          <p:stCondLst>
                                            <p:cond delay="0"/>
                                          </p:stCondLst>
                                        </p:cTn>
                                        <p:tgtEl>
                                          <p:spTgt spid="13"/>
                                        </p:tgtEl>
                                        <p:attrNameLst>
                                          <p:attrName>style.visibility</p:attrName>
                                        </p:attrNameLst>
                                      </p:cBhvr>
                                      <p:to>
                                        <p:strVal val="visible"/>
                                      </p:to>
                                    </p:set>
                                    <p:animEffect transition="in" filter="dissolve">
                                      <p:cBhvr>
                                        <p:cTn id="47" dur="1000"/>
                                        <p:tgtEl>
                                          <p:spTgt spid="13"/>
                                        </p:tgtEl>
                                      </p:cBhvr>
                                    </p:animEffect>
                                  </p:childTnLst>
                                </p:cTn>
                              </p:par>
                            </p:childTnLst>
                          </p:cTn>
                        </p:par>
                        <p:par>
                          <p:cTn id="48" fill="hold">
                            <p:stCondLst>
                              <p:cond delay="21100"/>
                            </p:stCondLst>
                            <p:childTnLst>
                              <p:par>
                                <p:cTn id="49" presetID="9" presetClass="entr" presetSubtype="0" fill="hold" nodeType="afterEffect">
                                  <p:stCondLst>
                                    <p:cond delay="1000"/>
                                  </p:stCondLst>
                                  <p:childTnLst>
                                    <p:set>
                                      <p:cBhvr>
                                        <p:cTn id="50" dur="1000" fill="hold">
                                          <p:stCondLst>
                                            <p:cond delay="0"/>
                                          </p:stCondLst>
                                        </p:cTn>
                                        <p:tgtEl>
                                          <p:spTgt spid="14"/>
                                        </p:tgtEl>
                                        <p:attrNameLst>
                                          <p:attrName>style.visibility</p:attrName>
                                        </p:attrNameLst>
                                      </p:cBhvr>
                                      <p:to>
                                        <p:strVal val="visible"/>
                                      </p:to>
                                    </p:set>
                                    <p:animEffect transition="in" filter="dissolve">
                                      <p:cBhvr>
                                        <p:cTn id="51" dur="1000"/>
                                        <p:tgtEl>
                                          <p:spTgt spid="14"/>
                                        </p:tgtEl>
                                      </p:cBhvr>
                                    </p:animEffect>
                                  </p:childTnLst>
                                </p:cTn>
                              </p:par>
                            </p:childTnLst>
                          </p:cTn>
                        </p:par>
                        <p:par>
                          <p:cTn id="52" fill="hold">
                            <p:stCondLst>
                              <p:cond delay="23100"/>
                            </p:stCondLst>
                            <p:childTnLst>
                              <p:par>
                                <p:cTn id="53" presetID="9" presetClass="entr" presetSubtype="0" fill="hold" nodeType="afterEffect">
                                  <p:stCondLst>
                                    <p:cond delay="1000"/>
                                  </p:stCondLst>
                                  <p:childTnLst>
                                    <p:set>
                                      <p:cBhvr>
                                        <p:cTn id="54" dur="1000" fill="hold">
                                          <p:stCondLst>
                                            <p:cond delay="0"/>
                                          </p:stCondLst>
                                        </p:cTn>
                                        <p:tgtEl>
                                          <p:spTgt spid="15"/>
                                        </p:tgtEl>
                                        <p:attrNameLst>
                                          <p:attrName>style.visibility</p:attrName>
                                        </p:attrNameLst>
                                      </p:cBhvr>
                                      <p:to>
                                        <p:strVal val="visible"/>
                                      </p:to>
                                    </p:set>
                                    <p:animEffect transition="in" filter="dissolve">
                                      <p:cBhvr>
                                        <p:cTn id="55" dur="1000"/>
                                        <p:tgtEl>
                                          <p:spTgt spid="15"/>
                                        </p:tgtEl>
                                      </p:cBhvr>
                                    </p:animEffect>
                                  </p:childTnLst>
                                </p:cTn>
                              </p:par>
                            </p:childTnLst>
                          </p:cTn>
                        </p:par>
                        <p:par>
                          <p:cTn id="56" fill="hold">
                            <p:stCondLst>
                              <p:cond delay="25100"/>
                            </p:stCondLst>
                            <p:childTnLst>
                              <p:par>
                                <p:cTn id="57" presetID="9" presetClass="entr" presetSubtype="0" fill="hold" nodeType="afterEffect">
                                  <p:stCondLst>
                                    <p:cond delay="1000"/>
                                  </p:stCondLst>
                                  <p:childTnLst>
                                    <p:set>
                                      <p:cBhvr>
                                        <p:cTn id="58" dur="1000" fill="hold">
                                          <p:stCondLst>
                                            <p:cond delay="0"/>
                                          </p:stCondLst>
                                        </p:cTn>
                                        <p:tgtEl>
                                          <p:spTgt spid="17"/>
                                        </p:tgtEl>
                                        <p:attrNameLst>
                                          <p:attrName>style.visibility</p:attrName>
                                        </p:attrNameLst>
                                      </p:cBhvr>
                                      <p:to>
                                        <p:strVal val="visible"/>
                                      </p:to>
                                    </p:set>
                                    <p:animEffect transition="in" filter="dissolve">
                                      <p:cBhvr>
                                        <p:cTn id="59" dur="1000"/>
                                        <p:tgtEl>
                                          <p:spTgt spid="17"/>
                                        </p:tgtEl>
                                      </p:cBhvr>
                                    </p:animEffect>
                                  </p:childTnLst>
                                </p:cTn>
                              </p:par>
                            </p:childTnLst>
                          </p:cTn>
                        </p:par>
                        <p:par>
                          <p:cTn id="60" fill="hold">
                            <p:stCondLst>
                              <p:cond delay="27100"/>
                            </p:stCondLst>
                            <p:childTnLst>
                              <p:par>
                                <p:cTn id="61" presetID="9" presetClass="entr" presetSubtype="0" fill="hold" nodeType="afterEffect">
                                  <p:stCondLst>
                                    <p:cond delay="1000"/>
                                  </p:stCondLst>
                                  <p:childTnLst>
                                    <p:set>
                                      <p:cBhvr>
                                        <p:cTn id="62" dur="1000" fill="hold">
                                          <p:stCondLst>
                                            <p:cond delay="0"/>
                                          </p:stCondLst>
                                        </p:cTn>
                                        <p:tgtEl>
                                          <p:spTgt spid="16"/>
                                        </p:tgtEl>
                                        <p:attrNameLst>
                                          <p:attrName>style.visibility</p:attrName>
                                        </p:attrNameLst>
                                      </p:cBhvr>
                                      <p:to>
                                        <p:strVal val="visible"/>
                                      </p:to>
                                    </p:set>
                                    <p:animEffect transition="in" filter="dissolve">
                                      <p:cBhvr>
                                        <p:cTn id="63" dur="1000"/>
                                        <p:tgtEl>
                                          <p:spTgt spid="16"/>
                                        </p:tgtEl>
                                      </p:cBhvr>
                                    </p:animEffect>
                                  </p:childTnLst>
                                </p:cTn>
                              </p:par>
                            </p:childTnLst>
                          </p:cTn>
                        </p:par>
                        <p:par>
                          <p:cTn id="64" fill="hold">
                            <p:stCondLst>
                              <p:cond delay="29100"/>
                            </p:stCondLst>
                            <p:childTnLst>
                              <p:par>
                                <p:cTn id="65" presetID="29" presetClass="exit" presetSubtype="0" fill="hold" nodeType="afterEffect">
                                  <p:stCondLst>
                                    <p:cond delay="1500"/>
                                  </p:stCondLst>
                                  <p:childTnLst>
                                    <p:anim calcmode="lin" valueType="num">
                                      <p:cBhvr>
                                        <p:cTn id="66" dur="100"/>
                                        <p:tgtEl>
                                          <p:spTgt spid="11"/>
                                        </p:tgtEl>
                                        <p:attrNameLst>
                                          <p:attrName>ppt_x</p:attrName>
                                        </p:attrNameLst>
                                      </p:cBhvr>
                                      <p:tavLst>
                                        <p:tav tm="0">
                                          <p:val>
                                            <p:strVal val="ppt_x"/>
                                          </p:val>
                                        </p:tav>
                                        <p:tav tm="100000">
                                          <p:val>
                                            <p:strVal val="ppt_x-.2"/>
                                          </p:val>
                                        </p:tav>
                                      </p:tavLst>
                                    </p:anim>
                                    <p:anim calcmode="lin" valueType="num">
                                      <p:cBhvr>
                                        <p:cTn id="67" dur="100"/>
                                        <p:tgtEl>
                                          <p:spTgt spid="11"/>
                                        </p:tgtEl>
                                        <p:attrNameLst>
                                          <p:attrName>ppt_y</p:attrName>
                                        </p:attrNameLst>
                                      </p:cBhvr>
                                      <p:tavLst>
                                        <p:tav tm="0">
                                          <p:val>
                                            <p:strVal val="ppt_y"/>
                                          </p:val>
                                        </p:tav>
                                        <p:tav tm="100000">
                                          <p:val>
                                            <p:strVal val="ppt_y"/>
                                          </p:val>
                                        </p:tav>
                                      </p:tavLst>
                                    </p:anim>
                                    <p:animEffect transition="out" filter="fade">
                                      <p:cBhvr>
                                        <p:cTn id="68" dur="100"/>
                                        <p:tgtEl>
                                          <p:spTgt spid="11"/>
                                        </p:tgtEl>
                                      </p:cBhvr>
                                    </p:animEffect>
                                    <p:set>
                                      <p:cBhvr>
                                        <p:cTn id="69" dur="1" fill="hold">
                                          <p:stCondLst>
                                            <p:cond delay="10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平面坐标系的</a:t>
            </a:r>
            <a:r>
              <a:rPr lang="zh-CN" altLang="en-US">
                <a:sym typeface="+mn-ea"/>
              </a:rPr>
              <a:t>正交、完备、归一、正定</a:t>
            </a:r>
            <a:r>
              <a:rPr lang="zh-CN" altLang="en-US">
                <a:sym typeface="+mn-ea"/>
              </a:rPr>
              <a:t>属性</a:t>
            </a:r>
            <a:endParaRPr lang="en-US"/>
          </a:p>
        </p:txBody>
      </p:sp>
      <p:sp>
        <p:nvSpPr>
          <p:cNvPr id="3" name="Content Placeholder 2"/>
          <p:cNvSpPr>
            <a:spLocks noGrp="1"/>
          </p:cNvSpPr>
          <p:nvPr>
            <p:ph idx="1"/>
          </p:nvPr>
        </p:nvSpPr>
        <p:spPr/>
        <p:txBody>
          <a:bodyPr/>
          <a:p>
            <a:r>
              <a:rPr lang="zh-CN" altLang="en-US">
                <a:sym typeface="+mn-ea"/>
              </a:rPr>
              <a:t>正交的坐标系：要求</a:t>
            </a:r>
            <a:r>
              <a:rPr lang="en-US" altLang="zh-CN">
                <a:sym typeface="+mn-ea"/>
              </a:rPr>
              <a:t> x </a:t>
            </a:r>
            <a:r>
              <a:rPr lang="zh-CN" altLang="en-US">
                <a:sym typeface="+mn-ea"/>
              </a:rPr>
              <a:t>轴和</a:t>
            </a:r>
            <a:r>
              <a:rPr lang="en-US" altLang="zh-CN">
                <a:sym typeface="+mn-ea"/>
              </a:rPr>
              <a:t> y </a:t>
            </a:r>
            <a:r>
              <a:rPr lang="zh-CN" altLang="en-US">
                <a:sym typeface="+mn-ea"/>
              </a:rPr>
              <a:t>轴相互垂直，即</a:t>
            </a:r>
            <a:r>
              <a:rPr lang="en-US" altLang="zh-CN">
                <a:sym typeface="+mn-ea"/>
              </a:rPr>
              <a:t> e</a:t>
            </a:r>
            <a:r>
              <a:rPr lang="en-US" altLang="zh-CN" baseline="-25000">
                <a:sym typeface="+mn-ea"/>
              </a:rPr>
              <a:t>x</a:t>
            </a:r>
            <a:r>
              <a:rPr lang="en-US" altLang="zh-CN">
                <a:sym typeface="+mn-ea"/>
              </a:rPr>
              <a:t>·e</a:t>
            </a:r>
            <a:r>
              <a:rPr lang="en-US" altLang="zh-CN" baseline="-25000">
                <a:sym typeface="+mn-ea"/>
              </a:rPr>
              <a:t>y</a:t>
            </a:r>
            <a:r>
              <a:rPr lang="en-US" altLang="zh-CN">
                <a:sym typeface="+mn-ea"/>
              </a:rPr>
              <a:t>=0</a:t>
            </a:r>
            <a:r>
              <a:rPr lang="zh-CN" altLang="en-US">
                <a:sym typeface="+mn-ea"/>
              </a:rPr>
              <a:t>。</a:t>
            </a:r>
            <a:endParaRPr lang="zh-CN" altLang="en-US">
              <a:sym typeface="+mn-ea"/>
            </a:endParaRPr>
          </a:p>
          <a:p>
            <a:r>
              <a:rPr lang="zh-CN" altLang="en-US">
                <a:sym typeface="+mn-ea"/>
              </a:rPr>
              <a:t>完备的坐标系：要求</a:t>
            </a:r>
            <a:r>
              <a:rPr lang="en-US" altLang="zh-CN">
                <a:sym typeface="+mn-ea"/>
              </a:rPr>
              <a:t> x </a:t>
            </a:r>
            <a:r>
              <a:rPr lang="zh-CN" altLang="en-US">
                <a:sym typeface="+mn-ea"/>
              </a:rPr>
              <a:t>轴和</a:t>
            </a:r>
            <a:r>
              <a:rPr lang="en-US" altLang="zh-CN">
                <a:sym typeface="+mn-ea"/>
              </a:rPr>
              <a:t> y </a:t>
            </a:r>
            <a:r>
              <a:rPr lang="zh-CN" altLang="en-US">
                <a:sym typeface="+mn-ea"/>
              </a:rPr>
              <a:t>轴相互不平行，即</a:t>
            </a:r>
            <a:r>
              <a:rPr lang="en-US" altLang="zh-CN">
                <a:sym typeface="+mn-ea"/>
              </a:rPr>
              <a:t> e</a:t>
            </a:r>
            <a:r>
              <a:rPr lang="en-US" altLang="zh-CN" baseline="-25000">
                <a:sym typeface="+mn-ea"/>
              </a:rPr>
              <a:t>x</a:t>
            </a:r>
            <a:r>
              <a:rPr lang="en-US" altLang="zh-CN">
                <a:sym typeface="+mn-ea"/>
              </a:rPr>
              <a:t>×e</a:t>
            </a:r>
            <a:r>
              <a:rPr lang="en-US" altLang="zh-CN" baseline="-25000">
                <a:sym typeface="+mn-ea"/>
              </a:rPr>
              <a:t>y</a:t>
            </a:r>
            <a:r>
              <a:rPr lang="en-US" altLang="zh-CN">
                <a:sym typeface="+mn-ea"/>
              </a:rPr>
              <a:t>≠0</a:t>
            </a:r>
            <a:r>
              <a:rPr lang="zh-CN" altLang="en-US">
                <a:sym typeface="+mn-ea"/>
              </a:rPr>
              <a:t>，否则将塌缩为一维空间。</a:t>
            </a:r>
            <a:endParaRPr lang="zh-CN" altLang="en-US">
              <a:sym typeface="+mn-ea"/>
            </a:endParaRPr>
          </a:p>
          <a:p>
            <a:r>
              <a:rPr lang="zh-CN" altLang="en-US">
                <a:sym typeface="+mn-ea"/>
              </a:rPr>
              <a:t>归一的坐标系：要求</a:t>
            </a:r>
            <a:r>
              <a:rPr lang="en-US" altLang="zh-CN">
                <a:sym typeface="+mn-ea"/>
              </a:rPr>
              <a:t> x </a:t>
            </a:r>
            <a:r>
              <a:rPr lang="zh-CN" altLang="en-US">
                <a:sym typeface="+mn-ea"/>
              </a:rPr>
              <a:t>轴和</a:t>
            </a:r>
            <a:r>
              <a:rPr lang="en-US" altLang="zh-CN">
                <a:sym typeface="+mn-ea"/>
              </a:rPr>
              <a:t> y </a:t>
            </a:r>
            <a:r>
              <a:rPr lang="zh-CN" altLang="en-US">
                <a:sym typeface="+mn-ea"/>
              </a:rPr>
              <a:t>轴的刻度长度都是</a:t>
            </a:r>
            <a:r>
              <a:rPr lang="en-US" altLang="zh-CN">
                <a:sym typeface="+mn-ea"/>
              </a:rPr>
              <a:t> 1</a:t>
            </a:r>
            <a:r>
              <a:rPr lang="zh-CN" altLang="en-US">
                <a:sym typeface="+mn-ea"/>
              </a:rPr>
              <a:t>，即</a:t>
            </a:r>
            <a:r>
              <a:rPr lang="en-US" altLang="zh-CN">
                <a:sym typeface="+mn-ea"/>
              </a:rPr>
              <a:t> |e</a:t>
            </a:r>
            <a:r>
              <a:rPr lang="en-US" altLang="zh-CN" baseline="-25000">
                <a:sym typeface="+mn-ea"/>
              </a:rPr>
              <a:t>x</a:t>
            </a:r>
            <a:r>
              <a:rPr lang="en-US" altLang="zh-CN">
                <a:sym typeface="+mn-ea"/>
              </a:rPr>
              <a:t>|=|e</a:t>
            </a:r>
            <a:r>
              <a:rPr lang="en-US" altLang="zh-CN" baseline="-25000">
                <a:sym typeface="+mn-ea"/>
              </a:rPr>
              <a:t>y</a:t>
            </a:r>
            <a:r>
              <a:rPr lang="en-US" altLang="zh-CN">
                <a:sym typeface="+mn-ea"/>
              </a:rPr>
              <a:t>|=1</a:t>
            </a:r>
            <a:r>
              <a:rPr lang="zh-CN" altLang="en-US">
                <a:sym typeface="+mn-ea"/>
              </a:rPr>
              <a:t>。</a:t>
            </a:r>
            <a:endParaRPr lang="zh-CN" altLang="en-US">
              <a:sym typeface="+mn-ea"/>
            </a:endParaRPr>
          </a:p>
          <a:p>
            <a:r>
              <a:rPr lang="zh-CN" altLang="en-US">
                <a:sym typeface="+mn-ea"/>
              </a:rPr>
              <a:t>正定的坐标系：要求从</a:t>
            </a:r>
            <a:r>
              <a:rPr lang="en-US" altLang="zh-CN">
                <a:sym typeface="+mn-ea"/>
              </a:rPr>
              <a:t> x </a:t>
            </a:r>
            <a:r>
              <a:rPr lang="zh-CN" altLang="en-US">
                <a:sym typeface="+mn-ea"/>
              </a:rPr>
              <a:t>轴到</a:t>
            </a:r>
            <a:r>
              <a:rPr lang="en-US" altLang="zh-CN">
                <a:sym typeface="+mn-ea"/>
              </a:rPr>
              <a:t> y </a:t>
            </a:r>
            <a:r>
              <a:rPr lang="zh-CN" altLang="en-US">
                <a:sym typeface="+mn-ea"/>
              </a:rPr>
              <a:t>轴的方向在屏幕方向看来为逆时针，</a:t>
            </a:r>
            <a:r>
              <a:rPr lang="en-US" altLang="zh-CN">
                <a:sym typeface="+mn-ea"/>
              </a:rPr>
              <a:t>e</a:t>
            </a:r>
            <a:r>
              <a:rPr lang="en-US" altLang="zh-CN" baseline="-25000">
                <a:sym typeface="+mn-ea"/>
              </a:rPr>
              <a:t>x</a:t>
            </a:r>
            <a:r>
              <a:rPr lang="en-US" altLang="zh-CN">
                <a:sym typeface="+mn-ea"/>
              </a:rPr>
              <a:t>×e</a:t>
            </a:r>
            <a:r>
              <a:rPr lang="en-US" altLang="zh-CN" baseline="-25000">
                <a:sym typeface="+mn-ea"/>
              </a:rPr>
              <a:t>y</a:t>
            </a:r>
            <a:r>
              <a:rPr lang="en-US" altLang="zh-CN">
                <a:sym typeface="+mn-ea"/>
              </a:rPr>
              <a:t>&gt;0</a:t>
            </a:r>
            <a:r>
              <a:rPr lang="zh-CN" altLang="en-US">
                <a:sym typeface="+mn-ea"/>
              </a:rPr>
              <a:t>。</a:t>
            </a:r>
            <a:endParaRPr lang="zh-CN" altLang="en-US">
              <a:sym typeface="+mn-ea"/>
            </a:endParaRPr>
          </a:p>
          <a:p>
            <a:r>
              <a:rPr lang="zh-CN" altLang="en-US">
                <a:sym typeface="+mn-ea"/>
              </a:rPr>
              <a:t>我们最爱的平面直角坐标系就是同时满足</a:t>
            </a:r>
            <a:r>
              <a:rPr lang="zh-CN" altLang="en-US" b="1">
                <a:sym typeface="+mn-ea"/>
              </a:rPr>
              <a:t>正交、完备、归一</a:t>
            </a:r>
            <a:r>
              <a:rPr lang="zh-CN" altLang="en-US" b="1">
                <a:sym typeface="+mn-ea"/>
              </a:rPr>
              <a:t>、正定</a:t>
            </a:r>
            <a:r>
              <a:rPr lang="zh-CN" altLang="en-US">
                <a:sym typeface="+mn-ea"/>
              </a:rPr>
              <a:t>的坐标系。</a:t>
            </a:r>
            <a:endParaRPr lang="zh-CN" altLang="en-US">
              <a:sym typeface="+mn-ea"/>
            </a:endParaRPr>
          </a:p>
          <a:p>
            <a:r>
              <a:rPr lang="zh-CN" altLang="en-US"/>
              <a:t>在要求了这些属性后，选坐标系的自由度就只剩下坐标原点的选定和</a:t>
            </a:r>
            <a:r>
              <a:rPr lang="zh-CN"/>
              <a:t>旋转</a:t>
            </a:r>
            <a:r>
              <a:rPr lang="zh-CN" altLang="en-US"/>
              <a:t>角度</a:t>
            </a:r>
            <a:r>
              <a:rPr lang="zh-CN" altLang="en-US"/>
              <a:t>的选定了。</a:t>
            </a:r>
            <a:endParaRPr lang="zh-CN" altLang="en-US"/>
          </a:p>
        </p:txBody>
      </p:sp>
      <p:grpSp>
        <p:nvGrpSpPr>
          <p:cNvPr id="29" name="Group 28"/>
          <p:cNvGrpSpPr/>
          <p:nvPr/>
        </p:nvGrpSpPr>
        <p:grpSpPr>
          <a:xfrm>
            <a:off x="3235960" y="4074795"/>
            <a:ext cx="2999740" cy="2766060"/>
            <a:chOff x="2716" y="5670"/>
            <a:chExt cx="4724" cy="4356"/>
          </a:xfrm>
        </p:grpSpPr>
        <p:grpSp>
          <p:nvGrpSpPr>
            <p:cNvPr id="12" name="Group 11"/>
            <p:cNvGrpSpPr/>
            <p:nvPr/>
          </p:nvGrpSpPr>
          <p:grpSpPr>
            <a:xfrm>
              <a:off x="2716" y="5670"/>
              <a:ext cx="4725" cy="4356"/>
              <a:chOff x="11499" y="6457"/>
              <a:chExt cx="4725" cy="4356"/>
            </a:xfrm>
          </p:grpSpPr>
          <p:grpSp>
            <p:nvGrpSpPr>
              <p:cNvPr id="13" name="Group 12"/>
              <p:cNvGrpSpPr/>
              <p:nvPr/>
            </p:nvGrpSpPr>
            <p:grpSpPr>
              <a:xfrm>
                <a:off x="12146" y="7036"/>
                <a:ext cx="3607" cy="3243"/>
                <a:chOff x="10624" y="7373"/>
                <a:chExt cx="2108" cy="2108"/>
              </a:xfrm>
            </p:grpSpPr>
            <p:cxnSp>
              <p:nvCxnSpPr>
                <p:cNvPr id="14" name="Straight Arrow Connector 13"/>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624" y="8428"/>
                  <a:ext cx="21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4" name="Text Box 23"/>
              <p:cNvSpPr txBox="1"/>
              <p:nvPr/>
            </p:nvSpPr>
            <p:spPr>
              <a:xfrm>
                <a:off x="11499" y="8368"/>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5" name="Text Box 24"/>
              <p:cNvSpPr txBox="1"/>
              <p:nvPr/>
            </p:nvSpPr>
            <p:spPr>
              <a:xfrm>
                <a:off x="15743" y="8357"/>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6" name="Text Box 25"/>
              <p:cNvSpPr txBox="1"/>
              <p:nvPr/>
            </p:nvSpPr>
            <p:spPr>
              <a:xfrm>
                <a:off x="13675" y="6457"/>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7" name="Text Box 26"/>
              <p:cNvSpPr txBox="1"/>
              <p:nvPr/>
            </p:nvSpPr>
            <p:spPr>
              <a:xfrm>
                <a:off x="13603" y="10233"/>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sp>
          <p:nvSpPr>
            <p:cNvPr id="28" name="Text Box 27"/>
            <p:cNvSpPr txBox="1"/>
            <p:nvPr/>
          </p:nvSpPr>
          <p:spPr>
            <a:xfrm>
              <a:off x="5108" y="7812"/>
              <a:ext cx="56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grpSp>
      <p:grpSp>
        <p:nvGrpSpPr>
          <p:cNvPr id="39" name="Group 38"/>
          <p:cNvGrpSpPr/>
          <p:nvPr/>
        </p:nvGrpSpPr>
        <p:grpSpPr>
          <a:xfrm rot="13920000">
            <a:off x="6059170" y="4261485"/>
            <a:ext cx="2999740" cy="2766060"/>
            <a:chOff x="2916" y="5870"/>
            <a:chExt cx="4724" cy="4356"/>
          </a:xfrm>
        </p:grpSpPr>
        <p:grpSp>
          <p:nvGrpSpPr>
            <p:cNvPr id="30" name="Group 29"/>
            <p:cNvGrpSpPr/>
            <p:nvPr/>
          </p:nvGrpSpPr>
          <p:grpSpPr>
            <a:xfrm>
              <a:off x="2916" y="5870"/>
              <a:ext cx="4725" cy="4356"/>
              <a:chOff x="11499" y="6457"/>
              <a:chExt cx="4725" cy="4356"/>
            </a:xfrm>
          </p:grpSpPr>
          <p:grpSp>
            <p:nvGrpSpPr>
              <p:cNvPr id="31" name="Group 30"/>
              <p:cNvGrpSpPr/>
              <p:nvPr/>
            </p:nvGrpSpPr>
            <p:grpSpPr>
              <a:xfrm>
                <a:off x="12146" y="7036"/>
                <a:ext cx="3607" cy="3243"/>
                <a:chOff x="10624" y="7373"/>
                <a:chExt cx="2108" cy="2108"/>
              </a:xfrm>
            </p:grpSpPr>
            <p:cxnSp>
              <p:nvCxnSpPr>
                <p:cNvPr id="32" name="Straight Arrow Connector 31"/>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0624" y="8428"/>
                  <a:ext cx="21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34" name="Text Box 33"/>
              <p:cNvSpPr txBox="1"/>
              <p:nvPr/>
            </p:nvSpPr>
            <p:spPr>
              <a:xfrm>
                <a:off x="11499" y="8368"/>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35" name="Text Box 34"/>
              <p:cNvSpPr txBox="1"/>
              <p:nvPr/>
            </p:nvSpPr>
            <p:spPr>
              <a:xfrm>
                <a:off x="15743" y="8357"/>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36" name="Text Box 35"/>
              <p:cNvSpPr txBox="1"/>
              <p:nvPr/>
            </p:nvSpPr>
            <p:spPr>
              <a:xfrm>
                <a:off x="13675" y="6457"/>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37" name="Text Box 36"/>
              <p:cNvSpPr txBox="1"/>
              <p:nvPr/>
            </p:nvSpPr>
            <p:spPr>
              <a:xfrm>
                <a:off x="13603" y="10233"/>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sp>
          <p:nvSpPr>
            <p:cNvPr id="38" name="Text Box 37"/>
            <p:cNvSpPr txBox="1"/>
            <p:nvPr/>
          </p:nvSpPr>
          <p:spPr>
            <a:xfrm>
              <a:off x="5308" y="8012"/>
              <a:ext cx="56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grpSp>
      <p:grpSp>
        <p:nvGrpSpPr>
          <p:cNvPr id="40" name="Group 39"/>
          <p:cNvGrpSpPr/>
          <p:nvPr/>
        </p:nvGrpSpPr>
        <p:grpSpPr>
          <a:xfrm rot="780000">
            <a:off x="9000344" y="4095477"/>
            <a:ext cx="2814320" cy="2766060"/>
            <a:chOff x="3149" y="5870"/>
            <a:chExt cx="4432" cy="4356"/>
          </a:xfrm>
        </p:grpSpPr>
        <p:grpSp>
          <p:nvGrpSpPr>
            <p:cNvPr id="41" name="Group 40"/>
            <p:cNvGrpSpPr/>
            <p:nvPr/>
          </p:nvGrpSpPr>
          <p:grpSpPr>
            <a:xfrm>
              <a:off x="3149" y="5870"/>
              <a:ext cx="4432" cy="4356"/>
              <a:chOff x="11732" y="6457"/>
              <a:chExt cx="4432" cy="4356"/>
            </a:xfrm>
          </p:grpSpPr>
          <p:grpSp>
            <p:nvGrpSpPr>
              <p:cNvPr id="42" name="Group 41"/>
              <p:cNvGrpSpPr/>
              <p:nvPr/>
            </p:nvGrpSpPr>
            <p:grpSpPr>
              <a:xfrm>
                <a:off x="12307" y="7036"/>
                <a:ext cx="3468" cy="3245"/>
                <a:chOff x="10718" y="7373"/>
                <a:chExt cx="2027" cy="2109"/>
              </a:xfrm>
            </p:grpSpPr>
            <p:cxnSp>
              <p:nvCxnSpPr>
                <p:cNvPr id="43" name="Straight Arrow Connector 42"/>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10718" y="7794"/>
                  <a:ext cx="2027" cy="119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45" name="Text Box 44"/>
              <p:cNvSpPr txBox="1"/>
              <p:nvPr/>
            </p:nvSpPr>
            <p:spPr>
              <a:xfrm rot="19800000">
                <a:off x="11732" y="9429"/>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46" name="Text Box 45"/>
              <p:cNvSpPr txBox="1"/>
              <p:nvPr/>
            </p:nvSpPr>
            <p:spPr>
              <a:xfrm rot="19860000">
                <a:off x="15683" y="7295"/>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47" name="Text Box 46"/>
              <p:cNvSpPr txBox="1"/>
              <p:nvPr/>
            </p:nvSpPr>
            <p:spPr>
              <a:xfrm>
                <a:off x="13675" y="6457"/>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48" name="Text Box 47"/>
              <p:cNvSpPr txBox="1"/>
              <p:nvPr/>
            </p:nvSpPr>
            <p:spPr>
              <a:xfrm>
                <a:off x="13603" y="10233"/>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sp>
          <p:nvSpPr>
            <p:cNvPr id="49" name="Text Box 48"/>
            <p:cNvSpPr txBox="1"/>
            <p:nvPr/>
          </p:nvSpPr>
          <p:spPr>
            <a:xfrm rot="20940000">
              <a:off x="5274" y="7894"/>
              <a:ext cx="56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grpSp>
      <p:sp>
        <p:nvSpPr>
          <p:cNvPr id="51" name="&quot;No&quot; Symbol 50"/>
          <p:cNvSpPr/>
          <p:nvPr/>
        </p:nvSpPr>
        <p:spPr>
          <a:xfrm>
            <a:off x="9467850" y="4498340"/>
            <a:ext cx="1877060" cy="1877060"/>
          </a:xfrm>
          <a:prstGeom prst="noSmoking">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62" name="Group 61"/>
          <p:cNvGrpSpPr/>
          <p:nvPr/>
        </p:nvGrpSpPr>
        <p:grpSpPr>
          <a:xfrm>
            <a:off x="96520" y="4095115"/>
            <a:ext cx="3009265" cy="2766060"/>
            <a:chOff x="2878" y="5670"/>
            <a:chExt cx="4739" cy="4356"/>
          </a:xfrm>
        </p:grpSpPr>
        <p:grpSp>
          <p:nvGrpSpPr>
            <p:cNvPr id="63" name="Group 62"/>
            <p:cNvGrpSpPr/>
            <p:nvPr/>
          </p:nvGrpSpPr>
          <p:grpSpPr>
            <a:xfrm>
              <a:off x="2878" y="5670"/>
              <a:ext cx="4739" cy="4356"/>
              <a:chOff x="11661" y="6457"/>
              <a:chExt cx="4739" cy="4356"/>
            </a:xfrm>
          </p:grpSpPr>
          <p:grpSp>
            <p:nvGrpSpPr>
              <p:cNvPr id="64" name="Group 63"/>
              <p:cNvGrpSpPr/>
              <p:nvPr/>
            </p:nvGrpSpPr>
            <p:grpSpPr>
              <a:xfrm>
                <a:off x="12146" y="7036"/>
                <a:ext cx="3607" cy="3243"/>
                <a:chOff x="10624" y="7373"/>
                <a:chExt cx="2108" cy="2108"/>
              </a:xfrm>
            </p:grpSpPr>
            <p:cxnSp>
              <p:nvCxnSpPr>
                <p:cNvPr id="65" name="Straight Arrow Connector 64"/>
                <p:cNvCxnSpPr/>
                <p:nvPr/>
              </p:nvCxnSpPr>
              <p:spPr>
                <a:xfrm flipV="1">
                  <a:off x="11679" y="7373"/>
                  <a:ext cx="0" cy="2109"/>
                </a:xfrm>
                <a:prstGeom prst="straightConnector1">
                  <a:avLst/>
                </a:prstGeom>
                <a:ln w="28575">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0624" y="8428"/>
                  <a:ext cx="2109" cy="0"/>
                </a:xfrm>
                <a:prstGeom prst="straightConnector1">
                  <a:avLst/>
                </a:prstGeom>
                <a:ln w="28575">
                  <a:solidFill>
                    <a:srgbClr val="C0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7" name="Text Box 66"/>
              <p:cNvSpPr txBox="1"/>
              <p:nvPr/>
            </p:nvSpPr>
            <p:spPr>
              <a:xfrm>
                <a:off x="11661" y="8375"/>
                <a:ext cx="481" cy="580"/>
              </a:xfrm>
              <a:prstGeom prst="rect">
                <a:avLst/>
              </a:prstGeom>
              <a:noFill/>
              <a:ln>
                <a:noFill/>
                <a:headEnd type="triangle" w="med" len="med"/>
                <a:tailEnd type="none"/>
              </a:ln>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68" name="Text Box 67"/>
              <p:cNvSpPr txBox="1"/>
              <p:nvPr/>
            </p:nvSpPr>
            <p:spPr>
              <a:xfrm>
                <a:off x="15743" y="8357"/>
                <a:ext cx="657" cy="580"/>
              </a:xfrm>
              <a:prstGeom prst="rect">
                <a:avLst/>
              </a:prstGeom>
              <a:noFill/>
              <a:ln>
                <a:noFill/>
                <a:headEnd type="triangle" w="med" len="med"/>
                <a:tailEnd type="none"/>
              </a:ln>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69" name="Text Box 68"/>
              <p:cNvSpPr txBox="1"/>
              <p:nvPr/>
            </p:nvSpPr>
            <p:spPr>
              <a:xfrm>
                <a:off x="13675" y="6457"/>
                <a:ext cx="507" cy="580"/>
              </a:xfrm>
              <a:prstGeom prst="rect">
                <a:avLst/>
              </a:prstGeom>
              <a:noFill/>
              <a:ln>
                <a:noFill/>
                <a:headEnd type="triangle" w="med" len="med"/>
                <a:tailEnd type="none"/>
              </a:ln>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70" name="Text Box 69"/>
              <p:cNvSpPr txBox="1"/>
              <p:nvPr/>
            </p:nvSpPr>
            <p:spPr>
              <a:xfrm>
                <a:off x="13603" y="10233"/>
                <a:ext cx="683" cy="580"/>
              </a:xfrm>
              <a:prstGeom prst="rect">
                <a:avLst/>
              </a:prstGeom>
              <a:noFill/>
              <a:ln>
                <a:noFill/>
                <a:headEnd type="triangle" w="med" len="med"/>
                <a:tailEnd type="none"/>
              </a:ln>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sp>
          <p:nvSpPr>
            <p:cNvPr id="71" name="Text Box 70"/>
            <p:cNvSpPr txBox="1"/>
            <p:nvPr/>
          </p:nvSpPr>
          <p:spPr>
            <a:xfrm>
              <a:off x="5108" y="7812"/>
              <a:ext cx="567" cy="580"/>
            </a:xfrm>
            <a:prstGeom prst="rect">
              <a:avLst/>
            </a:prstGeom>
            <a:noFill/>
            <a:ln>
              <a:noFill/>
              <a:headEnd type="triangle" w="med" len="med"/>
              <a:tailEnd type="none"/>
            </a:ln>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grpSp>
      <p:sp>
        <p:nvSpPr>
          <p:cNvPr id="72" name="&quot;No&quot; Symbol 71"/>
          <p:cNvSpPr/>
          <p:nvPr/>
        </p:nvSpPr>
        <p:spPr>
          <a:xfrm>
            <a:off x="597535" y="4539615"/>
            <a:ext cx="1877060" cy="1877060"/>
          </a:xfrm>
          <a:prstGeom prst="noSmoking">
            <a:avLst/>
          </a:prstGeom>
          <a:solidFill>
            <a:srgbClr val="FF0000"/>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73" name="Text Box 72"/>
          <p:cNvSpPr txBox="1"/>
          <p:nvPr/>
        </p:nvSpPr>
        <p:spPr>
          <a:xfrm>
            <a:off x="1878330" y="6418580"/>
            <a:ext cx="868680" cy="368300"/>
          </a:xfrm>
          <a:prstGeom prst="rect">
            <a:avLst/>
          </a:prstGeom>
          <a:noFill/>
        </p:spPr>
        <p:txBody>
          <a:bodyPr wrap="none" rtlCol="0" anchor="t">
            <a:spAutoFit/>
          </a:bodyPr>
          <a:p>
            <a:r>
              <a:rPr lang="zh-CN" altLang="en-US">
                <a:sym typeface="+mn-ea"/>
              </a:rPr>
              <a:t>不正定</a:t>
            </a:r>
            <a:endParaRPr lang="en-US"/>
          </a:p>
        </p:txBody>
      </p:sp>
      <p:sp>
        <p:nvSpPr>
          <p:cNvPr id="74" name="Text Box 73"/>
          <p:cNvSpPr txBox="1"/>
          <p:nvPr/>
        </p:nvSpPr>
        <p:spPr>
          <a:xfrm>
            <a:off x="11016615" y="6375400"/>
            <a:ext cx="868680" cy="368300"/>
          </a:xfrm>
          <a:prstGeom prst="rect">
            <a:avLst/>
          </a:prstGeom>
          <a:noFill/>
        </p:spPr>
        <p:txBody>
          <a:bodyPr wrap="none" rtlCol="0" anchor="t">
            <a:spAutoFit/>
          </a:bodyPr>
          <a:p>
            <a:r>
              <a:rPr lang="zh-CN" altLang="en-US">
                <a:sym typeface="+mn-ea"/>
              </a:rPr>
              <a:t>不正交</a:t>
            </a:r>
            <a:endParaRPr lang="en-US" altLang="zh-CN">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20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par>
                                <p:cTn id="10" presetID="53" presetClass="entr" presetSubtype="16" fill="hold" grpId="0" nodeType="withEffect">
                                  <p:stCondLst>
                                    <p:cond delay="1200"/>
                                  </p:stCondLst>
                                  <p:childTnLst>
                                    <p:set>
                                      <p:cBhvr>
                                        <p:cTn id="11" dur="1" fill="hold">
                                          <p:stCondLst>
                                            <p:cond delay="0"/>
                                          </p:stCondLst>
                                        </p:cTn>
                                        <p:tgtEl>
                                          <p:spTgt spid="72"/>
                                        </p:tgtEl>
                                        <p:attrNameLst>
                                          <p:attrName>style.visibility</p:attrName>
                                        </p:attrNameLst>
                                      </p:cBhvr>
                                      <p:to>
                                        <p:strVal val="visible"/>
                                      </p:to>
                                    </p:set>
                                    <p:anim calcmode="lin" valueType="num">
                                      <p:cBhvr>
                                        <p:cTn id="12" dur="500" fill="hold"/>
                                        <p:tgtEl>
                                          <p:spTgt spid="72"/>
                                        </p:tgtEl>
                                        <p:attrNameLst>
                                          <p:attrName>ppt_w</p:attrName>
                                        </p:attrNameLst>
                                      </p:cBhvr>
                                      <p:tavLst>
                                        <p:tav tm="0">
                                          <p:val>
                                            <p:fltVal val="0"/>
                                          </p:val>
                                        </p:tav>
                                        <p:tav tm="100000">
                                          <p:val>
                                            <p:strVal val="#ppt_w"/>
                                          </p:val>
                                        </p:tav>
                                      </p:tavLst>
                                    </p:anim>
                                    <p:anim calcmode="lin" valueType="num">
                                      <p:cBhvr>
                                        <p:cTn id="13" dur="500" fill="hold"/>
                                        <p:tgtEl>
                                          <p:spTgt spid="72"/>
                                        </p:tgtEl>
                                        <p:attrNameLst>
                                          <p:attrName>ppt_h</p:attrName>
                                        </p:attrNameLst>
                                      </p:cBhvr>
                                      <p:tavLst>
                                        <p:tav tm="0">
                                          <p:val>
                                            <p:fltVal val="0"/>
                                          </p:val>
                                        </p:tav>
                                        <p:tav tm="100000">
                                          <p:val>
                                            <p:strVal val="#ppt_h"/>
                                          </p:val>
                                        </p:tav>
                                      </p:tavLst>
                                    </p:anim>
                                    <p:animEffect transition="in" filter="fade">
                                      <p:cBhvr>
                                        <p:cTn id="1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p:bldP spid="72"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0" name="Straight Arrow Connector 9"/>
          <p:cNvCxnSpPr/>
          <p:nvPr/>
        </p:nvCxnSpPr>
        <p:spPr>
          <a:xfrm flipH="1">
            <a:off x="7250430" y="5050790"/>
            <a:ext cx="640080" cy="743585"/>
          </a:xfrm>
          <a:prstGeom prst="straightConnector1">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539230" y="5055870"/>
            <a:ext cx="1353820" cy="409575"/>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p>
            <a:r>
              <a:rPr lang="zh-CN"/>
              <a:t>矢量</a:t>
            </a:r>
            <a:r>
              <a:rPr lang="en-US" altLang="zh-CN"/>
              <a:t> vs </a:t>
            </a:r>
            <a:r>
              <a:rPr lang="zh-CN" altLang="en-US"/>
              <a:t>点：相对位置</a:t>
            </a:r>
            <a:r>
              <a:rPr lang="en-US" altLang="zh-CN"/>
              <a:t> vs </a:t>
            </a:r>
            <a:r>
              <a:rPr lang="zh-CN" altLang="en-US"/>
              <a:t>绝对位置</a:t>
            </a:r>
            <a:endParaRPr lang="zh-CN" altLang="en-US"/>
          </a:p>
        </p:txBody>
      </p:sp>
      <p:sp>
        <p:nvSpPr>
          <p:cNvPr id="3" name="Content Placeholder 2"/>
          <p:cNvSpPr>
            <a:spLocks noGrp="1"/>
          </p:cNvSpPr>
          <p:nvPr>
            <p:ph idx="1"/>
          </p:nvPr>
        </p:nvSpPr>
        <p:spPr>
          <a:xfrm>
            <a:off x="647700" y="1828165"/>
            <a:ext cx="10515600" cy="4351338"/>
          </a:xfrm>
        </p:spPr>
        <p:txBody>
          <a:bodyPr/>
          <a:p>
            <a:r>
              <a:rPr lang="zh-CN" altLang="en-US">
                <a:sym typeface="+mn-ea"/>
              </a:rPr>
              <a:t>数学家们说，矢量说的是相对位置，点说的是绝对位置。但由于我们通常都是用的平面直角坐标系的平坦空间，因此不需要刻意区分点和矢量，反正他们都是用</a:t>
            </a:r>
            <a:r>
              <a:rPr lang="en-US" altLang="zh-CN">
                <a:sym typeface="+mn-ea"/>
              </a:rPr>
              <a:t> x</a:t>
            </a:r>
            <a:r>
              <a:rPr lang="zh-CN" altLang="en-US">
                <a:sym typeface="+mn-ea"/>
              </a:rPr>
              <a:t>、</a:t>
            </a:r>
            <a:r>
              <a:rPr lang="en-US" altLang="zh-CN">
                <a:sym typeface="+mn-ea"/>
              </a:rPr>
              <a:t>y</a:t>
            </a:r>
            <a:r>
              <a:rPr lang="zh-CN" altLang="en-US">
                <a:sym typeface="+mn-ea"/>
              </a:rPr>
              <a:t>、</a:t>
            </a:r>
            <a:r>
              <a:rPr lang="en-US" altLang="zh-CN">
                <a:sym typeface="+mn-ea"/>
              </a:rPr>
              <a:t>z </a:t>
            </a:r>
            <a:r>
              <a:rPr lang="zh-CN" altLang="en-US">
                <a:sym typeface="+mn-ea"/>
              </a:rPr>
              <a:t>三个坐标来存储的。且</a:t>
            </a:r>
            <a:r>
              <a:rPr lang="en-US" altLang="zh-CN">
                <a:sym typeface="+mn-ea"/>
              </a:rPr>
              <a:t> glm </a:t>
            </a:r>
            <a:r>
              <a:rPr lang="zh-CN" altLang="en-US">
                <a:sym typeface="+mn-ea"/>
              </a:rPr>
              <a:t>把两个东西统称为矢量，所以本课程中会把点的坐标也用矢量来称呼，和存储，当需要特别区分时才会单独说这个矢量表示的是绝对位置还是相对位置，例如：</a:t>
            </a:r>
            <a:endParaRPr lang="zh-CN" altLang="en-US"/>
          </a:p>
          <a:p>
            <a:r>
              <a:rPr lang="en-US" altLang="zh-CN">
                <a:sym typeface="+mn-ea"/>
              </a:rPr>
              <a:t>glm::vec3 pos </a:t>
            </a:r>
            <a:r>
              <a:rPr lang="zh-CN" altLang="en-US">
                <a:sym typeface="+mn-ea"/>
              </a:rPr>
              <a:t>这是个点的坐标，所以虽然</a:t>
            </a:r>
            <a:r>
              <a:rPr lang="en-US" altLang="zh-CN">
                <a:sym typeface="+mn-ea"/>
              </a:rPr>
              <a:t> glm </a:t>
            </a:r>
            <a:r>
              <a:rPr lang="zh-CN" altLang="en-US">
                <a:sym typeface="+mn-ea"/>
              </a:rPr>
              <a:t>管他叫做矢量，但他表示的就是绝对位置。</a:t>
            </a:r>
            <a:endParaRPr lang="zh-CN" altLang="en-US"/>
          </a:p>
          <a:p>
            <a:r>
              <a:rPr lang="en-US" altLang="zh-CN">
                <a:sym typeface="+mn-ea"/>
              </a:rPr>
              <a:t>glm::vec3 vel </a:t>
            </a:r>
            <a:r>
              <a:rPr lang="zh-CN" altLang="en-US">
                <a:sym typeface="+mn-ea"/>
              </a:rPr>
              <a:t>速度</a:t>
            </a:r>
            <a:r>
              <a:rPr lang="zh-CN" altLang="en-US">
                <a:sym typeface="+mn-ea"/>
              </a:rPr>
              <a:t>是绝对位置的一阶导数，也</a:t>
            </a:r>
            <a:r>
              <a:rPr lang="zh-CN" altLang="en-US">
                <a:sym typeface="+mn-ea"/>
              </a:rPr>
              <a:t>就是两个绝对位置的差，所以是相对位置。</a:t>
            </a:r>
            <a:endParaRPr lang="zh-CN" altLang="en-US">
              <a:sym typeface="+mn-ea"/>
            </a:endParaRPr>
          </a:p>
          <a:p>
            <a:r>
              <a:rPr lang="zh-CN" altLang="en-US"/>
              <a:t>（绝对位置是坐标原点</a:t>
            </a:r>
            <a:r>
              <a:rPr lang="en-US" altLang="zh-CN"/>
              <a:t> O </a:t>
            </a:r>
            <a:r>
              <a:rPr lang="zh-CN" altLang="en-US"/>
              <a:t>和当前点的相对位置）</a:t>
            </a:r>
            <a:endParaRPr lang="zh-CN" altLang="en-US"/>
          </a:p>
        </p:txBody>
      </p:sp>
      <p:grpSp>
        <p:nvGrpSpPr>
          <p:cNvPr id="4" name="Group 3"/>
          <p:cNvGrpSpPr/>
          <p:nvPr/>
        </p:nvGrpSpPr>
        <p:grpSpPr>
          <a:xfrm>
            <a:off x="6337935" y="3654425"/>
            <a:ext cx="2999740" cy="3241675"/>
            <a:chOff x="7495" y="4427"/>
            <a:chExt cx="4724" cy="5105"/>
          </a:xfrm>
        </p:grpSpPr>
        <p:grpSp>
          <p:nvGrpSpPr>
            <p:cNvPr id="19" name="Group 18"/>
            <p:cNvGrpSpPr/>
            <p:nvPr/>
          </p:nvGrpSpPr>
          <p:grpSpPr>
            <a:xfrm>
              <a:off x="7495" y="4427"/>
              <a:ext cx="4725" cy="4356"/>
              <a:chOff x="11499" y="6457"/>
              <a:chExt cx="4725" cy="4356"/>
            </a:xfrm>
          </p:grpSpPr>
          <p:grpSp>
            <p:nvGrpSpPr>
              <p:cNvPr id="16" name="Group 15"/>
              <p:cNvGrpSpPr/>
              <p:nvPr/>
            </p:nvGrpSpPr>
            <p:grpSpPr>
              <a:xfrm>
                <a:off x="12146" y="7036"/>
                <a:ext cx="3607" cy="3243"/>
                <a:chOff x="10624" y="7373"/>
                <a:chExt cx="2108" cy="2108"/>
              </a:xfrm>
            </p:grpSpPr>
            <p:cxnSp>
              <p:nvCxnSpPr>
                <p:cNvPr id="17" name="Straight Arrow Connector 16"/>
                <p:cNvCxnSpPr/>
                <p:nvPr/>
              </p:nvCxnSpPr>
              <p:spPr>
                <a:xfrm flipV="1">
                  <a:off x="11679" y="7373"/>
                  <a:ext cx="0" cy="2109"/>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0624" y="8428"/>
                  <a:ext cx="21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20" name="Text Box 19"/>
              <p:cNvSpPr txBox="1"/>
              <p:nvPr/>
            </p:nvSpPr>
            <p:spPr>
              <a:xfrm>
                <a:off x="11499" y="8368"/>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1" name="Text Box 20"/>
              <p:cNvSpPr txBox="1"/>
              <p:nvPr/>
            </p:nvSpPr>
            <p:spPr>
              <a:xfrm>
                <a:off x="15743" y="8357"/>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3675" y="6457"/>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3603" y="10233"/>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sp>
          <p:nvSpPr>
            <p:cNvPr id="15" name="Text Box 14"/>
            <p:cNvSpPr txBox="1"/>
            <p:nvPr/>
          </p:nvSpPr>
          <p:spPr>
            <a:xfrm>
              <a:off x="8980" y="8952"/>
              <a:ext cx="1889" cy="580"/>
            </a:xfrm>
            <a:prstGeom prst="rect">
              <a:avLst/>
            </a:prstGeom>
            <a:noFill/>
          </p:spPr>
          <p:txBody>
            <a:bodyPr wrap="none" rtlCol="0" anchor="t">
              <a:spAutoFit/>
            </a:bodyPr>
            <a:p>
              <a:r>
                <a:rPr lang="zh-CN" altLang="en-US">
                  <a:latin typeface="HYXuanSong 75S" panose="00020600040101010101" charset="-122"/>
                  <a:ea typeface="HYXuanSong 75S" panose="00020600040101010101" charset="-122"/>
                  <a:sym typeface="+mn-ea"/>
                </a:rPr>
                <a:t>矢量</a:t>
              </a:r>
              <a:r>
                <a:rPr lang="en-US" altLang="zh-CN">
                  <a:latin typeface="HYXuanSong 75S" panose="00020600040101010101" charset="-122"/>
                  <a:ea typeface="HYXuanSong 75S" panose="00020600040101010101" charset="-122"/>
                  <a:sym typeface="+mn-ea"/>
                </a:rPr>
                <a:t> vs </a:t>
              </a:r>
              <a:r>
                <a:rPr lang="zh-CN" altLang="en-US">
                  <a:latin typeface="HYXuanSong 75S" panose="00020600040101010101" charset="-122"/>
                  <a:ea typeface="HYXuanSong 75S" panose="00020600040101010101" charset="-122"/>
                  <a:sym typeface="+mn-ea"/>
                </a:rPr>
                <a:t>点</a:t>
              </a:r>
              <a:endParaRPr lang="zh-CN" altLang="en-US">
                <a:latin typeface="HYXuanSong 75S" panose="00020600040101010101" charset="-122"/>
                <a:ea typeface="HYXuanSong 75S" panose="00020600040101010101" charset="-122"/>
                <a:sym typeface="+mn-ea"/>
              </a:endParaRPr>
            </a:p>
          </p:txBody>
        </p:sp>
        <p:sp>
          <p:nvSpPr>
            <p:cNvPr id="25" name="Text Box 24"/>
            <p:cNvSpPr txBox="1"/>
            <p:nvPr/>
          </p:nvSpPr>
          <p:spPr>
            <a:xfrm>
              <a:off x="9887" y="6569"/>
              <a:ext cx="56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cxnSp>
          <p:nvCxnSpPr>
            <p:cNvPr id="5" name="Straight Arrow Connector 4"/>
            <p:cNvCxnSpPr/>
            <p:nvPr/>
          </p:nvCxnSpPr>
          <p:spPr>
            <a:xfrm flipH="1" flipV="1">
              <a:off x="7808" y="7255"/>
              <a:ext cx="1124" cy="555"/>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821" y="7670"/>
              <a:ext cx="241" cy="241"/>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grpSp>
      <p:sp>
        <p:nvSpPr>
          <p:cNvPr id="6" name="Oval 5"/>
          <p:cNvSpPr/>
          <p:nvPr/>
        </p:nvSpPr>
        <p:spPr>
          <a:xfrm>
            <a:off x="6470015" y="5382895"/>
            <a:ext cx="153035" cy="15303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矢量加减法的代数表示</a:t>
            </a:r>
            <a:endParaRPr lang="zh-CN" altLang="en-US"/>
          </a:p>
        </p:txBody>
      </p:sp>
      <p:sp>
        <p:nvSpPr>
          <p:cNvPr id="3" name="Content Placeholder 2"/>
          <p:cNvSpPr>
            <a:spLocks noGrp="1"/>
          </p:cNvSpPr>
          <p:nvPr>
            <p:ph idx="1"/>
          </p:nvPr>
        </p:nvSpPr>
        <p:spPr/>
        <p:txBody>
          <a:bodyPr/>
          <a:p>
            <a:r>
              <a:rPr lang="zh-CN" altLang="en-US">
                <a:sym typeface="+mn-ea"/>
              </a:rPr>
              <a:t>刚刚说了，矢量加减法的几何意义分别是平行四边形法则和三角形法则。</a:t>
            </a:r>
            <a:endParaRPr lang="zh-CN" altLang="en-US">
              <a:sym typeface="+mn-ea"/>
            </a:endParaRPr>
          </a:p>
          <a:p>
            <a:r>
              <a:rPr lang="zh-CN" altLang="en-US">
                <a:sym typeface="+mn-ea"/>
              </a:rPr>
              <a:t>那么他们代数上如何计算呢？答：矢量加减法就是坐标分量分别做加减法。</a:t>
            </a:r>
            <a:endParaRPr lang="zh-CN" altLang="en-US">
              <a:sym typeface="+mn-ea"/>
            </a:endParaRPr>
          </a:p>
          <a:p>
            <a:r>
              <a:rPr lang="zh-CN" altLang="en-US">
                <a:sym typeface="+mn-ea"/>
              </a:rPr>
              <a:t>如图，几何意义上来看</a:t>
            </a:r>
            <a:r>
              <a:rPr lang="en-US" altLang="zh-CN">
                <a:sym typeface="+mn-ea"/>
              </a:rPr>
              <a:t> OA + AB = OB</a:t>
            </a:r>
            <a:r>
              <a:rPr lang="zh-CN" altLang="en-US">
                <a:sym typeface="+mn-ea"/>
              </a:rPr>
              <a:t>。</a:t>
            </a:r>
            <a:endParaRPr lang="zh-CN" altLang="en-US">
              <a:sym typeface="+mn-ea"/>
            </a:endParaRPr>
          </a:p>
          <a:p>
            <a:r>
              <a:rPr lang="zh-CN" altLang="en-US">
                <a:sym typeface="+mn-ea"/>
              </a:rPr>
              <a:t>设</a:t>
            </a:r>
            <a:r>
              <a:rPr lang="en-US" altLang="zh-CN">
                <a:sym typeface="+mn-ea"/>
              </a:rPr>
              <a:t> OA </a:t>
            </a:r>
            <a:r>
              <a:rPr lang="zh-CN" altLang="en-US">
                <a:sym typeface="+mn-ea"/>
              </a:rPr>
              <a:t>矢量的坐标为</a:t>
            </a:r>
            <a:r>
              <a:rPr lang="en-US" altLang="zh-CN">
                <a:sym typeface="+mn-ea"/>
              </a:rPr>
              <a:t> (x</a:t>
            </a:r>
            <a:r>
              <a:rPr lang="en-US" altLang="zh-CN" baseline="-25000">
                <a:sym typeface="+mn-ea"/>
              </a:rPr>
              <a:t>1</a:t>
            </a:r>
            <a:r>
              <a:rPr lang="en-US" altLang="zh-CN">
                <a:sym typeface="+mn-ea"/>
              </a:rPr>
              <a:t>, y</a:t>
            </a:r>
            <a:r>
              <a:rPr lang="en-US" altLang="zh-CN" baseline="-25000">
                <a:sym typeface="+mn-ea"/>
              </a:rPr>
              <a:t>1</a:t>
            </a:r>
            <a:r>
              <a:rPr lang="en-US" altLang="zh-CN">
                <a:sym typeface="+mn-ea"/>
              </a:rPr>
              <a:t>)</a:t>
            </a:r>
            <a:r>
              <a:rPr lang="zh-CN" altLang="en-US">
                <a:sym typeface="+mn-ea"/>
              </a:rPr>
              <a:t>，</a:t>
            </a:r>
            <a:r>
              <a:rPr lang="en-US" altLang="zh-CN">
                <a:sym typeface="+mn-ea"/>
              </a:rPr>
              <a:t>AB </a:t>
            </a:r>
            <a:r>
              <a:rPr lang="zh-CN" altLang="en-US">
                <a:sym typeface="+mn-ea"/>
              </a:rPr>
              <a:t>矢量</a:t>
            </a:r>
            <a:r>
              <a:rPr lang="en-US" altLang="zh-CN">
                <a:sym typeface="+mn-ea"/>
              </a:rPr>
              <a:t> (x</a:t>
            </a:r>
            <a:r>
              <a:rPr lang="en-US" altLang="zh-CN" baseline="-25000">
                <a:sym typeface="+mn-ea"/>
              </a:rPr>
              <a:t>2</a:t>
            </a:r>
            <a:r>
              <a:rPr lang="en-US" altLang="zh-CN">
                <a:sym typeface="+mn-ea"/>
              </a:rPr>
              <a:t>, y</a:t>
            </a:r>
            <a:r>
              <a:rPr lang="en-US" altLang="zh-CN" baseline="-25000">
                <a:sym typeface="+mn-ea"/>
              </a:rPr>
              <a:t>2</a:t>
            </a:r>
            <a:r>
              <a:rPr lang="en-US" altLang="zh-CN">
                <a:sym typeface="+mn-ea"/>
              </a:rPr>
              <a:t>)</a:t>
            </a:r>
            <a:r>
              <a:rPr lang="zh-CN" altLang="en-US">
                <a:sym typeface="+mn-ea"/>
              </a:rPr>
              <a:t>，</a:t>
            </a:r>
            <a:r>
              <a:rPr lang="en-US" altLang="zh-CN">
                <a:sym typeface="+mn-ea"/>
              </a:rPr>
              <a:t>OB </a:t>
            </a:r>
            <a:r>
              <a:rPr lang="zh-CN" altLang="en-US">
                <a:sym typeface="+mn-ea"/>
              </a:rPr>
              <a:t>矢量</a:t>
            </a:r>
            <a:r>
              <a:rPr lang="en-US" altLang="zh-CN">
                <a:sym typeface="+mn-ea"/>
              </a:rPr>
              <a:t> (x</a:t>
            </a:r>
            <a:r>
              <a:rPr lang="en-US" altLang="zh-CN" baseline="-25000">
                <a:sym typeface="+mn-ea"/>
              </a:rPr>
              <a:t>3</a:t>
            </a:r>
            <a:r>
              <a:rPr lang="en-US" altLang="zh-CN">
                <a:sym typeface="+mn-ea"/>
              </a:rPr>
              <a:t>, y</a:t>
            </a:r>
            <a:r>
              <a:rPr lang="en-US" altLang="zh-CN" baseline="-25000">
                <a:sym typeface="+mn-ea"/>
              </a:rPr>
              <a:t>3</a:t>
            </a:r>
            <a:r>
              <a:rPr lang="en-US" altLang="zh-CN">
                <a:sym typeface="+mn-ea"/>
              </a:rPr>
              <a:t>)</a:t>
            </a:r>
            <a:r>
              <a:rPr lang="zh-CN" altLang="en-US">
                <a:sym typeface="+mn-ea"/>
              </a:rPr>
              <a:t>，则有：</a:t>
            </a:r>
            <a:endParaRPr lang="zh-CN" altLang="en-US">
              <a:sym typeface="+mn-ea"/>
            </a:endParaRPr>
          </a:p>
          <a:p>
            <a:r>
              <a:rPr lang="en-US" altLang="zh-CN">
                <a:sym typeface="+mn-ea"/>
              </a:rPr>
              <a:t>x</a:t>
            </a:r>
            <a:r>
              <a:rPr lang="en-US" altLang="zh-CN" baseline="-25000">
                <a:sym typeface="+mn-ea"/>
              </a:rPr>
              <a:t>3</a:t>
            </a:r>
            <a:r>
              <a:rPr lang="en-US" altLang="zh-CN">
                <a:sym typeface="+mn-ea"/>
              </a:rPr>
              <a:t> = x</a:t>
            </a:r>
            <a:r>
              <a:rPr lang="en-US" altLang="zh-CN" baseline="-25000">
                <a:sym typeface="+mn-ea"/>
              </a:rPr>
              <a:t>1</a:t>
            </a:r>
            <a:r>
              <a:rPr lang="en-US" altLang="zh-CN">
                <a:sym typeface="+mn-ea"/>
              </a:rPr>
              <a:t> + x</a:t>
            </a:r>
            <a:r>
              <a:rPr lang="en-US" altLang="zh-CN" baseline="-25000">
                <a:sym typeface="+mn-ea"/>
              </a:rPr>
              <a:t>2</a:t>
            </a:r>
            <a:endParaRPr lang="en-US" altLang="zh-CN">
              <a:sym typeface="+mn-ea"/>
            </a:endParaRPr>
          </a:p>
          <a:p>
            <a:r>
              <a:rPr lang="en-US" altLang="zh-CN">
                <a:sym typeface="+mn-ea"/>
              </a:rPr>
              <a:t>y</a:t>
            </a:r>
            <a:r>
              <a:rPr lang="en-US" altLang="zh-CN" baseline="-25000">
                <a:sym typeface="+mn-ea"/>
              </a:rPr>
              <a:t>3</a:t>
            </a:r>
            <a:r>
              <a:rPr lang="en-US" altLang="zh-CN">
                <a:sym typeface="+mn-ea"/>
              </a:rPr>
              <a:t> = y</a:t>
            </a:r>
            <a:r>
              <a:rPr lang="en-US" altLang="zh-CN" baseline="-25000">
                <a:sym typeface="+mn-ea"/>
              </a:rPr>
              <a:t>1</a:t>
            </a:r>
            <a:r>
              <a:rPr lang="en-US" altLang="zh-CN">
                <a:sym typeface="+mn-ea"/>
              </a:rPr>
              <a:t> + y</a:t>
            </a:r>
            <a:r>
              <a:rPr lang="en-US" altLang="zh-CN" baseline="-25000">
                <a:sym typeface="+mn-ea"/>
              </a:rPr>
              <a:t>2</a:t>
            </a:r>
            <a:endParaRPr lang="en-US" altLang="zh-CN">
              <a:sym typeface="+mn-ea"/>
            </a:endParaRPr>
          </a:p>
          <a:p>
            <a:r>
              <a:rPr lang="zh-CN" altLang="en-US"/>
              <a:t>同理可证减法的代数计算规则：</a:t>
            </a:r>
            <a:endParaRPr lang="zh-CN" altLang="en-US"/>
          </a:p>
          <a:p>
            <a:r>
              <a:rPr lang="en-US" altLang="zh-CN">
                <a:sym typeface="+mn-ea"/>
              </a:rPr>
              <a:t>x</a:t>
            </a:r>
            <a:r>
              <a:rPr lang="en-US" altLang="zh-CN" baseline="-25000">
                <a:sym typeface="+mn-ea"/>
              </a:rPr>
              <a:t>3</a:t>
            </a:r>
            <a:r>
              <a:rPr lang="en-US" altLang="zh-CN">
                <a:sym typeface="+mn-ea"/>
              </a:rPr>
              <a:t> = x</a:t>
            </a:r>
            <a:r>
              <a:rPr lang="en-US" altLang="zh-CN" baseline="-25000">
                <a:sym typeface="+mn-ea"/>
              </a:rPr>
              <a:t>1</a:t>
            </a:r>
            <a:r>
              <a:rPr lang="en-US" altLang="zh-CN">
                <a:sym typeface="+mn-ea"/>
              </a:rPr>
              <a:t> - x</a:t>
            </a:r>
            <a:r>
              <a:rPr lang="en-US" altLang="zh-CN" baseline="-25000">
                <a:sym typeface="+mn-ea"/>
              </a:rPr>
              <a:t>2</a:t>
            </a:r>
            <a:endParaRPr lang="en-US" altLang="zh-CN">
              <a:sym typeface="+mn-ea"/>
            </a:endParaRPr>
          </a:p>
          <a:p>
            <a:r>
              <a:rPr lang="en-US" altLang="zh-CN">
                <a:sym typeface="+mn-ea"/>
              </a:rPr>
              <a:t>y</a:t>
            </a:r>
            <a:r>
              <a:rPr lang="en-US" altLang="zh-CN" baseline="-25000">
                <a:sym typeface="+mn-ea"/>
              </a:rPr>
              <a:t>3</a:t>
            </a:r>
            <a:r>
              <a:rPr lang="en-US" altLang="zh-CN">
                <a:sym typeface="+mn-ea"/>
              </a:rPr>
              <a:t> = y</a:t>
            </a:r>
            <a:r>
              <a:rPr lang="en-US" altLang="zh-CN" baseline="-25000">
                <a:sym typeface="+mn-ea"/>
              </a:rPr>
              <a:t>1</a:t>
            </a:r>
            <a:r>
              <a:rPr lang="en-US" altLang="zh-CN">
                <a:sym typeface="+mn-ea"/>
              </a:rPr>
              <a:t> - y</a:t>
            </a:r>
            <a:r>
              <a:rPr lang="en-US" altLang="zh-CN" baseline="-25000">
                <a:sym typeface="+mn-ea"/>
              </a:rPr>
              <a:t>2</a:t>
            </a:r>
            <a:endParaRPr lang="en-US" altLang="zh-CN" baseline="-25000">
              <a:sym typeface="+mn-ea"/>
            </a:endParaRPr>
          </a:p>
          <a:p>
            <a:endParaRPr lang="en-US" altLang="zh-CN">
              <a:sym typeface="+mn-ea"/>
            </a:endParaRPr>
          </a:p>
        </p:txBody>
      </p:sp>
      <p:sp>
        <p:nvSpPr>
          <p:cNvPr id="10" name="Text Box 9"/>
          <p:cNvSpPr txBox="1"/>
          <p:nvPr/>
        </p:nvSpPr>
        <p:spPr>
          <a:xfrm>
            <a:off x="5913120" y="6507480"/>
            <a:ext cx="360680" cy="368300"/>
          </a:xfrm>
          <a:prstGeom prst="rect">
            <a:avLst/>
          </a:prstGeom>
          <a:noFill/>
        </p:spPr>
        <p:txBody>
          <a:bodyPr wrap="none" rtlCol="0" anchor="t">
            <a:spAutoFit/>
          </a:bodyPr>
          <a:p>
            <a:r>
              <a:rPr lang="en-US" altLang="zh-CN">
                <a:sym typeface="+mn-ea"/>
              </a:rPr>
              <a:t>O</a:t>
            </a:r>
            <a:endParaRPr lang="en-US" altLang="zh-CN">
              <a:sym typeface="+mn-ea"/>
            </a:endParaRPr>
          </a:p>
        </p:txBody>
      </p:sp>
      <p:sp>
        <p:nvSpPr>
          <p:cNvPr id="11" name="Text Box 10"/>
          <p:cNvSpPr txBox="1"/>
          <p:nvPr/>
        </p:nvSpPr>
        <p:spPr>
          <a:xfrm>
            <a:off x="8167370" y="5828665"/>
            <a:ext cx="335280" cy="368300"/>
          </a:xfrm>
          <a:prstGeom prst="rect">
            <a:avLst/>
          </a:prstGeom>
          <a:noFill/>
        </p:spPr>
        <p:txBody>
          <a:bodyPr wrap="none" rtlCol="0" anchor="t">
            <a:spAutoFit/>
          </a:bodyPr>
          <a:p>
            <a:r>
              <a:rPr lang="en-US" altLang="zh-CN">
                <a:sym typeface="+mn-ea"/>
              </a:rPr>
              <a:t>A</a:t>
            </a:r>
            <a:endParaRPr lang="en-US" altLang="zh-CN">
              <a:sym typeface="+mn-ea"/>
            </a:endParaRPr>
          </a:p>
        </p:txBody>
      </p:sp>
      <p:sp>
        <p:nvSpPr>
          <p:cNvPr id="24" name="Text Box 23"/>
          <p:cNvSpPr txBox="1"/>
          <p:nvPr/>
        </p:nvSpPr>
        <p:spPr>
          <a:xfrm>
            <a:off x="9366885" y="3907155"/>
            <a:ext cx="335280" cy="368300"/>
          </a:xfrm>
          <a:prstGeom prst="rect">
            <a:avLst/>
          </a:prstGeom>
          <a:noFill/>
        </p:spPr>
        <p:txBody>
          <a:bodyPr wrap="none" rtlCol="0" anchor="t">
            <a:spAutoFit/>
          </a:bodyPr>
          <a:p>
            <a:r>
              <a:rPr lang="en-US" altLang="zh-CN">
                <a:sym typeface="+mn-ea"/>
              </a:rPr>
              <a:t>B</a:t>
            </a:r>
            <a:endParaRPr lang="en-US" altLang="zh-CN">
              <a:sym typeface="+mn-ea"/>
            </a:endParaRPr>
          </a:p>
        </p:txBody>
      </p:sp>
      <p:cxnSp>
        <p:nvCxnSpPr>
          <p:cNvPr id="26" name="Straight Arrow Connector 25"/>
          <p:cNvCxnSpPr/>
          <p:nvPr/>
        </p:nvCxnSpPr>
        <p:spPr>
          <a:xfrm flipV="1">
            <a:off x="8190865" y="4272915"/>
            <a:ext cx="1195070" cy="1570990"/>
          </a:xfrm>
          <a:prstGeom prst="straightConnector1">
            <a:avLst/>
          </a:prstGeom>
          <a:ln w="762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290310" y="5833745"/>
            <a:ext cx="1904365" cy="748665"/>
          </a:xfrm>
          <a:prstGeom prst="straightConnector1">
            <a:avLst/>
          </a:prstGeom>
          <a:ln w="762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73800" y="5833745"/>
            <a:ext cx="1920875" cy="0"/>
          </a:xfrm>
          <a:prstGeom prst="line">
            <a:avLst/>
          </a:prstGeom>
          <a:ln w="57150">
            <a:solidFill>
              <a:srgbClr val="0070C0"/>
            </a:solidFill>
            <a:prstDash val="lgDash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8194040" y="4239260"/>
            <a:ext cx="0" cy="1594485"/>
          </a:xfrm>
          <a:prstGeom prst="line">
            <a:avLst/>
          </a:prstGeom>
          <a:ln w="571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167370" y="4275455"/>
            <a:ext cx="1188720" cy="0"/>
          </a:xfrm>
          <a:prstGeom prst="line">
            <a:avLst/>
          </a:prstGeom>
          <a:ln w="571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273800" y="5833745"/>
            <a:ext cx="0" cy="788670"/>
          </a:xfrm>
          <a:prstGeom prst="line">
            <a:avLst/>
          </a:prstGeom>
          <a:ln w="57150">
            <a:solidFill>
              <a:srgbClr val="0070C0"/>
            </a:solidFill>
            <a:prstDash val="lgDashDot"/>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5567680" y="4237355"/>
            <a:ext cx="729615" cy="2385060"/>
            <a:chOff x="8768" y="6673"/>
            <a:chExt cx="1149" cy="3756"/>
          </a:xfrm>
        </p:grpSpPr>
        <p:sp>
          <p:nvSpPr>
            <p:cNvPr id="28" name="Left Brace 27"/>
            <p:cNvSpPr/>
            <p:nvPr/>
          </p:nvSpPr>
          <p:spPr>
            <a:xfrm>
              <a:off x="9401" y="6673"/>
              <a:ext cx="516" cy="2513"/>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p>
              <a:pPr algn="l"/>
              <a:endParaRPr lang="en-US"/>
            </a:p>
          </p:txBody>
        </p:sp>
        <p:sp>
          <p:nvSpPr>
            <p:cNvPr id="29" name="Text Box 28"/>
            <p:cNvSpPr txBox="1"/>
            <p:nvPr/>
          </p:nvSpPr>
          <p:spPr>
            <a:xfrm>
              <a:off x="8786" y="7587"/>
              <a:ext cx="598" cy="580"/>
            </a:xfrm>
            <a:prstGeom prst="rect">
              <a:avLst/>
            </a:prstGeom>
            <a:noFill/>
          </p:spPr>
          <p:txBody>
            <a:bodyPr wrap="none" rtlCol="0" anchor="t">
              <a:spAutoFit/>
            </a:bodyPr>
            <a:p>
              <a:r>
                <a:rPr lang="en-US" altLang="zh-CN">
                  <a:solidFill>
                    <a:schemeClr val="accent2"/>
                  </a:solidFill>
                  <a:sym typeface="+mn-ea"/>
                </a:rPr>
                <a:t>y</a:t>
              </a:r>
              <a:r>
                <a:rPr lang="en-US" altLang="zh-CN" baseline="-25000">
                  <a:solidFill>
                    <a:schemeClr val="accent2"/>
                  </a:solidFill>
                  <a:sym typeface="+mn-ea"/>
                </a:rPr>
                <a:t>2</a:t>
              </a:r>
              <a:endParaRPr lang="en-US" altLang="zh-CN" baseline="-25000">
                <a:solidFill>
                  <a:schemeClr val="accent2"/>
                </a:solidFill>
                <a:sym typeface="+mn-ea"/>
              </a:endParaRPr>
            </a:p>
          </p:txBody>
        </p:sp>
        <p:sp>
          <p:nvSpPr>
            <p:cNvPr id="30" name="Left Brace 29"/>
            <p:cNvSpPr/>
            <p:nvPr/>
          </p:nvSpPr>
          <p:spPr>
            <a:xfrm>
              <a:off x="9347" y="9221"/>
              <a:ext cx="516" cy="12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l"/>
              <a:endParaRPr lang="en-US"/>
            </a:p>
          </p:txBody>
        </p:sp>
        <p:sp>
          <p:nvSpPr>
            <p:cNvPr id="31" name="Text Box 30"/>
            <p:cNvSpPr txBox="1"/>
            <p:nvPr/>
          </p:nvSpPr>
          <p:spPr>
            <a:xfrm>
              <a:off x="8768" y="9494"/>
              <a:ext cx="598" cy="580"/>
            </a:xfrm>
            <a:prstGeom prst="rect">
              <a:avLst/>
            </a:prstGeom>
            <a:noFill/>
          </p:spPr>
          <p:txBody>
            <a:bodyPr wrap="square" rtlCol="0" anchor="t">
              <a:spAutoFit/>
            </a:bodyPr>
            <a:p>
              <a:r>
                <a:rPr lang="en-US" altLang="zh-CN">
                  <a:solidFill>
                    <a:schemeClr val="accent5"/>
                  </a:solidFill>
                  <a:sym typeface="+mn-ea"/>
                </a:rPr>
                <a:t>y</a:t>
              </a:r>
              <a:r>
                <a:rPr lang="en-US" altLang="zh-CN" baseline="-25000">
                  <a:solidFill>
                    <a:schemeClr val="accent5"/>
                  </a:solidFill>
                  <a:sym typeface="+mn-ea"/>
                </a:rPr>
                <a:t>1</a:t>
              </a:r>
              <a:endParaRPr lang="en-US" altLang="zh-CN" baseline="-25000">
                <a:solidFill>
                  <a:schemeClr val="accent5"/>
                </a:solidFill>
                <a:sym typeface="+mn-ea"/>
              </a:endParaRPr>
            </a:p>
          </p:txBody>
        </p:sp>
      </p:grpSp>
      <p:grpSp>
        <p:nvGrpSpPr>
          <p:cNvPr id="36" name="Group 35"/>
          <p:cNvGrpSpPr/>
          <p:nvPr/>
        </p:nvGrpSpPr>
        <p:grpSpPr>
          <a:xfrm>
            <a:off x="6297295" y="3560445"/>
            <a:ext cx="3070225" cy="696595"/>
            <a:chOff x="9917" y="5607"/>
            <a:chExt cx="4835" cy="1097"/>
          </a:xfrm>
        </p:grpSpPr>
        <p:sp>
          <p:nvSpPr>
            <p:cNvPr id="32" name="Left Brace 31"/>
            <p:cNvSpPr/>
            <p:nvPr/>
          </p:nvSpPr>
          <p:spPr>
            <a:xfrm rot="5400000">
              <a:off x="11115" y="4989"/>
              <a:ext cx="516" cy="29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l"/>
              <a:endParaRPr lang="en-US"/>
            </a:p>
          </p:txBody>
        </p:sp>
        <p:sp>
          <p:nvSpPr>
            <p:cNvPr id="33" name="Text Box 32"/>
            <p:cNvSpPr txBox="1"/>
            <p:nvPr/>
          </p:nvSpPr>
          <p:spPr>
            <a:xfrm>
              <a:off x="11074" y="5607"/>
              <a:ext cx="598" cy="580"/>
            </a:xfrm>
            <a:prstGeom prst="rect">
              <a:avLst/>
            </a:prstGeom>
            <a:noFill/>
          </p:spPr>
          <p:txBody>
            <a:bodyPr wrap="square" rtlCol="0" anchor="t">
              <a:spAutoFit/>
            </a:bodyPr>
            <a:p>
              <a:r>
                <a:rPr lang="en-US" altLang="zh-CN">
                  <a:solidFill>
                    <a:schemeClr val="accent5"/>
                  </a:solidFill>
                  <a:sym typeface="+mn-ea"/>
                </a:rPr>
                <a:t>x</a:t>
              </a:r>
              <a:r>
                <a:rPr lang="en-US" altLang="zh-CN" baseline="-25000">
                  <a:solidFill>
                    <a:schemeClr val="accent5"/>
                  </a:solidFill>
                  <a:sym typeface="+mn-ea"/>
                </a:rPr>
                <a:t>1</a:t>
              </a:r>
              <a:endParaRPr lang="en-US" altLang="zh-CN" baseline="-25000">
                <a:solidFill>
                  <a:schemeClr val="accent5"/>
                </a:solidFill>
                <a:sym typeface="+mn-ea"/>
              </a:endParaRPr>
            </a:p>
          </p:txBody>
        </p:sp>
        <p:sp>
          <p:nvSpPr>
            <p:cNvPr id="34" name="Text Box 33"/>
            <p:cNvSpPr txBox="1"/>
            <p:nvPr/>
          </p:nvSpPr>
          <p:spPr>
            <a:xfrm>
              <a:off x="13541" y="5607"/>
              <a:ext cx="598" cy="580"/>
            </a:xfrm>
            <a:prstGeom prst="rect">
              <a:avLst/>
            </a:prstGeom>
            <a:noFill/>
          </p:spPr>
          <p:txBody>
            <a:bodyPr wrap="none" rtlCol="0" anchor="t">
              <a:spAutoFit/>
            </a:bodyPr>
            <a:p>
              <a:r>
                <a:rPr lang="en-US" altLang="zh-CN">
                  <a:solidFill>
                    <a:schemeClr val="accent2"/>
                  </a:solidFill>
                  <a:sym typeface="+mn-ea"/>
                </a:rPr>
                <a:t>x</a:t>
              </a:r>
              <a:r>
                <a:rPr lang="en-US" altLang="zh-CN" baseline="-25000">
                  <a:solidFill>
                    <a:schemeClr val="accent2"/>
                  </a:solidFill>
                  <a:sym typeface="+mn-ea"/>
                </a:rPr>
                <a:t>2</a:t>
              </a:r>
              <a:endParaRPr lang="en-US" altLang="zh-CN" baseline="-25000">
                <a:solidFill>
                  <a:schemeClr val="accent2"/>
                </a:solidFill>
                <a:sym typeface="+mn-ea"/>
              </a:endParaRPr>
            </a:p>
          </p:txBody>
        </p:sp>
        <p:sp>
          <p:nvSpPr>
            <p:cNvPr id="35" name="Left Brace 34"/>
            <p:cNvSpPr/>
            <p:nvPr/>
          </p:nvSpPr>
          <p:spPr>
            <a:xfrm rot="5400000">
              <a:off x="13532" y="5484"/>
              <a:ext cx="516" cy="1923"/>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p>
              <a:pPr algn="l"/>
              <a:endParaRPr lang="en-US"/>
            </a:p>
          </p:txBody>
        </p:sp>
      </p:grpSp>
      <p:cxnSp>
        <p:nvCxnSpPr>
          <p:cNvPr id="39" name="Straight Arrow Connector 38"/>
          <p:cNvCxnSpPr>
            <a:stCxn id="30" idx="2"/>
          </p:cNvCxnSpPr>
          <p:nvPr/>
        </p:nvCxnSpPr>
        <p:spPr>
          <a:xfrm flipV="1">
            <a:off x="6263005" y="4268470"/>
            <a:ext cx="3108325" cy="2353945"/>
          </a:xfrm>
          <a:prstGeom prst="straightConnector1">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00208333 -0.00175926 L -0.157344 -0.00175926 " pathEditMode="relative" ptsTypes="">
                                      <p:cBhvr>
                                        <p:cTn id="22" dur="1000" fill="hold"/>
                                        <p:tgtEl>
                                          <p:spTgt spid="13"/>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255208 0.00037037 L -0.00255208 -0.227593 " pathEditMode="relative" ptsTypes="">
                                      <p:cBhvr>
                                        <p:cTn id="26" dur="1000" fill="hold"/>
                                        <p:tgtEl>
                                          <p:spTgt spid="12"/>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checkerboard(across)">
                                      <p:cBhvr>
                                        <p:cTn id="31" dur="500"/>
                                        <p:tgtEl>
                                          <p:spTgt spid="38"/>
                                        </p:tgtEl>
                                      </p:cBhvr>
                                    </p:animEffect>
                                  </p:childTnLst>
                                </p:cTn>
                              </p:par>
                              <p:par>
                                <p:cTn id="32" presetID="5" presetClass="entr" presetSubtype="1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checkerboard(across)">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dissolve">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矢量的长度计算</a:t>
            </a:r>
            <a:endParaRPr lang="zh-CN" altLang="en-US"/>
          </a:p>
        </p:txBody>
      </p:sp>
      <p:sp>
        <p:nvSpPr>
          <p:cNvPr id="3" name="Content Placeholder 2"/>
          <p:cNvSpPr>
            <a:spLocks noGrp="1"/>
          </p:cNvSpPr>
          <p:nvPr>
            <p:ph idx="1"/>
          </p:nvPr>
        </p:nvSpPr>
        <p:spPr/>
        <p:txBody>
          <a:bodyPr/>
          <a:p>
            <a:r>
              <a:rPr lang="zh-CN" altLang="en-US">
                <a:sym typeface="+mn-ea"/>
              </a:rPr>
              <a:t>矢量有长度和方向两部分，矢量的长度是一个标量，他</a:t>
            </a:r>
            <a:r>
              <a:rPr lang="zh-CN" altLang="en-US">
                <a:sym typeface="+mn-ea"/>
              </a:rPr>
              <a:t>的计算公式又是怎么样的呢？</a:t>
            </a:r>
            <a:endParaRPr lang="zh-CN" altLang="en-US">
              <a:sym typeface="+mn-ea"/>
            </a:endParaRPr>
          </a:p>
          <a:p>
            <a:r>
              <a:rPr lang="zh-CN" altLang="en-US">
                <a:sym typeface="+mn-ea"/>
              </a:rPr>
              <a:t>矢量的长度（</a:t>
            </a:r>
            <a:r>
              <a:rPr lang="en-US" altLang="zh-CN">
                <a:sym typeface="+mn-ea"/>
              </a:rPr>
              <a:t>length</a:t>
            </a:r>
            <a:r>
              <a:rPr lang="zh-CN" altLang="en-US">
                <a:sym typeface="+mn-ea"/>
              </a:rPr>
              <a:t>），又称矢量的模长（</a:t>
            </a:r>
            <a:r>
              <a:rPr lang="en-US" altLang="zh-CN">
                <a:sym typeface="+mn-ea"/>
              </a:rPr>
              <a:t>magnitude</a:t>
            </a:r>
            <a:r>
              <a:rPr lang="zh-CN" altLang="en-US">
                <a:sym typeface="+mn-ea"/>
              </a:rPr>
              <a:t>），写作</a:t>
            </a:r>
            <a:r>
              <a:rPr lang="en-US" altLang="zh-CN">
                <a:sym typeface="+mn-ea"/>
              </a:rPr>
              <a:t> |v|</a:t>
            </a:r>
            <a:r>
              <a:rPr lang="zh-CN" altLang="en-US">
                <a:sym typeface="+mn-ea"/>
              </a:rPr>
              <a:t>。</a:t>
            </a:r>
            <a:endParaRPr lang="zh-CN" altLang="en-US">
              <a:sym typeface="+mn-ea"/>
            </a:endParaRPr>
          </a:p>
          <a:p>
            <a:r>
              <a:rPr lang="zh-CN" altLang="en-US">
                <a:sym typeface="+mn-ea"/>
              </a:rPr>
              <a:t>设矢量</a:t>
            </a:r>
            <a:r>
              <a:rPr lang="en-US" altLang="zh-CN">
                <a:sym typeface="+mn-ea"/>
              </a:rPr>
              <a:t> v = (x, y)</a:t>
            </a:r>
            <a:endParaRPr lang="en-US" altLang="zh-CN">
              <a:sym typeface="+mn-ea"/>
            </a:endParaRPr>
          </a:p>
          <a:p>
            <a:r>
              <a:rPr lang="zh-CN" altLang="en-US">
                <a:sym typeface="+mn-ea"/>
              </a:rPr>
              <a:t>则他的</a:t>
            </a:r>
            <a:r>
              <a:rPr lang="en-US" altLang="zh-CN">
                <a:sym typeface="+mn-ea"/>
              </a:rPr>
              <a:t> x </a:t>
            </a:r>
            <a:r>
              <a:rPr lang="zh-CN" altLang="en-US">
                <a:sym typeface="+mn-ea"/>
              </a:rPr>
              <a:t>和</a:t>
            </a:r>
            <a:r>
              <a:rPr lang="en-US" altLang="zh-CN">
                <a:sym typeface="+mn-ea"/>
              </a:rPr>
              <a:t> y </a:t>
            </a:r>
            <a:r>
              <a:rPr lang="zh-CN" altLang="en-US">
                <a:sym typeface="+mn-ea"/>
              </a:rPr>
              <a:t>坐标几何意义如图所示，根据勾股定理：</a:t>
            </a:r>
            <a:endParaRPr lang="zh-CN" altLang="en-US">
              <a:sym typeface="+mn-ea"/>
            </a:endParaRPr>
          </a:p>
          <a:p>
            <a:r>
              <a:rPr lang="en-US" altLang="zh-CN">
                <a:sym typeface="+mn-ea"/>
              </a:rPr>
              <a:t>|v|</a:t>
            </a:r>
            <a:r>
              <a:rPr lang="en-US" altLang="zh-CN" baseline="30000">
                <a:sym typeface="+mn-ea"/>
              </a:rPr>
              <a:t>2</a:t>
            </a:r>
            <a:r>
              <a:rPr lang="en-US" altLang="zh-CN">
                <a:sym typeface="+mn-ea"/>
              </a:rPr>
              <a:t> = x</a:t>
            </a:r>
            <a:r>
              <a:rPr lang="en-US" altLang="zh-CN" baseline="30000">
                <a:sym typeface="+mn-ea"/>
              </a:rPr>
              <a:t>2</a:t>
            </a:r>
            <a:r>
              <a:rPr lang="en-US" altLang="zh-CN">
                <a:sym typeface="+mn-ea"/>
              </a:rPr>
              <a:t> + y</a:t>
            </a:r>
            <a:r>
              <a:rPr lang="en-US" altLang="zh-CN" baseline="30000">
                <a:sym typeface="+mn-ea"/>
              </a:rPr>
              <a:t>2</a:t>
            </a:r>
            <a:endParaRPr lang="en-US" altLang="zh-CN">
              <a:sym typeface="+mn-ea"/>
            </a:endParaRPr>
          </a:p>
          <a:p>
            <a:r>
              <a:rPr lang="zh-CN" altLang="en-US">
                <a:sym typeface="+mn-ea"/>
              </a:rPr>
              <a:t>矢量的长度总是正数或零，所以可以两边开根号得：</a:t>
            </a:r>
            <a:endParaRPr lang="zh-CN" altLang="en-US">
              <a:sym typeface="+mn-ea"/>
            </a:endParaRPr>
          </a:p>
          <a:p>
            <a:r>
              <a:rPr lang="en-US" altLang="zh-CN">
                <a:sym typeface="+mn-ea"/>
              </a:rPr>
              <a:t>|v| = sqrt(x</a:t>
            </a:r>
            <a:r>
              <a:rPr lang="en-US" altLang="zh-CN" baseline="30000">
                <a:sym typeface="+mn-ea"/>
              </a:rPr>
              <a:t>2</a:t>
            </a:r>
            <a:r>
              <a:rPr lang="en-US" altLang="zh-CN">
                <a:sym typeface="+mn-ea"/>
              </a:rPr>
              <a:t> + y</a:t>
            </a:r>
            <a:r>
              <a:rPr lang="en-US" altLang="zh-CN" baseline="30000">
                <a:sym typeface="+mn-ea"/>
              </a:rPr>
              <a:t>2</a:t>
            </a:r>
            <a:r>
              <a:rPr lang="en-US" altLang="zh-CN">
                <a:sym typeface="+mn-ea"/>
              </a:rPr>
              <a:t>)</a:t>
            </a:r>
            <a:endParaRPr lang="en-US" altLang="zh-CN">
              <a:sym typeface="+mn-ea"/>
            </a:endParaRPr>
          </a:p>
          <a:p>
            <a:r>
              <a:rPr lang="zh-CN" altLang="en-US">
                <a:sym typeface="+mn-ea"/>
              </a:rPr>
              <a:t>这就是模长的计算公式，</a:t>
            </a:r>
            <a:r>
              <a:rPr lang="en-US" altLang="zh-CN">
                <a:sym typeface="+mn-ea"/>
              </a:rPr>
              <a:t>sqrt </a:t>
            </a:r>
            <a:r>
              <a:rPr lang="zh-CN" altLang="en-US">
                <a:sym typeface="+mn-ea"/>
              </a:rPr>
              <a:t>是平方根函数。</a:t>
            </a:r>
            <a:endParaRPr lang="zh-CN" altLang="en-US">
              <a:sym typeface="+mn-ea"/>
            </a:endParaRPr>
          </a:p>
          <a:p>
            <a:r>
              <a:rPr lang="zh-CN" altLang="en-US">
                <a:sym typeface="+mn-ea"/>
              </a:rPr>
              <a:t>对于三维矢量同样可用《三维版勾股定理》得到：</a:t>
            </a:r>
            <a:endParaRPr lang="zh-CN" altLang="en-US">
              <a:sym typeface="+mn-ea"/>
            </a:endParaRPr>
          </a:p>
          <a:p>
            <a:r>
              <a:rPr lang="en-US" altLang="zh-CN">
                <a:sym typeface="+mn-ea"/>
              </a:rPr>
              <a:t>|v| = sqrt(x</a:t>
            </a:r>
            <a:r>
              <a:rPr lang="en-US" altLang="zh-CN" baseline="30000">
                <a:sym typeface="+mn-ea"/>
              </a:rPr>
              <a:t>2</a:t>
            </a:r>
            <a:r>
              <a:rPr lang="en-US" altLang="zh-CN">
                <a:sym typeface="+mn-ea"/>
              </a:rPr>
              <a:t> + y</a:t>
            </a:r>
            <a:r>
              <a:rPr lang="en-US" altLang="zh-CN" baseline="30000">
                <a:sym typeface="+mn-ea"/>
              </a:rPr>
              <a:t>2</a:t>
            </a:r>
            <a:r>
              <a:rPr lang="en-US" altLang="zh-CN">
                <a:sym typeface="+mn-ea"/>
              </a:rPr>
              <a:t> + z</a:t>
            </a:r>
            <a:r>
              <a:rPr lang="en-US" altLang="zh-CN" baseline="30000">
                <a:sym typeface="+mn-ea"/>
              </a:rPr>
              <a:t>2</a:t>
            </a:r>
            <a:r>
              <a:rPr lang="en-US" altLang="zh-CN">
                <a:sym typeface="+mn-ea"/>
              </a:rPr>
              <a:t>)</a:t>
            </a:r>
            <a:endParaRPr lang="zh-CN" altLang="en-US">
              <a:sym typeface="+mn-ea"/>
            </a:endParaRPr>
          </a:p>
          <a:p>
            <a:endParaRPr lang="zh-CN" altLang="en-US">
              <a:sym typeface="+mn-ea"/>
            </a:endParaRPr>
          </a:p>
        </p:txBody>
      </p:sp>
      <p:cxnSp>
        <p:nvCxnSpPr>
          <p:cNvPr id="27" name="Straight Arrow Connector 26"/>
          <p:cNvCxnSpPr>
            <a:endCxn id="32" idx="0"/>
          </p:cNvCxnSpPr>
          <p:nvPr/>
        </p:nvCxnSpPr>
        <p:spPr>
          <a:xfrm flipV="1">
            <a:off x="6964680" y="4516120"/>
            <a:ext cx="1896745" cy="748665"/>
          </a:xfrm>
          <a:prstGeom prst="straightConnector1">
            <a:avLst/>
          </a:prstGeom>
          <a:ln w="762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948170" y="4516120"/>
            <a:ext cx="1920875" cy="0"/>
          </a:xfrm>
          <a:prstGeom prst="line">
            <a:avLst/>
          </a:prstGeom>
          <a:ln w="57150">
            <a:solidFill>
              <a:srgbClr val="0070C0"/>
            </a:solidFill>
            <a:prstDash val="lgDash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948170" y="4516120"/>
            <a:ext cx="0" cy="788670"/>
          </a:xfrm>
          <a:prstGeom prst="line">
            <a:avLst/>
          </a:prstGeom>
          <a:ln w="57150">
            <a:solidFill>
              <a:srgbClr val="0070C0"/>
            </a:solidFill>
            <a:prstDash val="lgDashDot"/>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6333490" y="4537710"/>
            <a:ext cx="603885" cy="767080"/>
            <a:chOff x="8912" y="9221"/>
            <a:chExt cx="951" cy="1208"/>
          </a:xfrm>
        </p:grpSpPr>
        <p:sp>
          <p:nvSpPr>
            <p:cNvPr id="30" name="Left Brace 29"/>
            <p:cNvSpPr/>
            <p:nvPr/>
          </p:nvSpPr>
          <p:spPr>
            <a:xfrm>
              <a:off x="9347" y="9221"/>
              <a:ext cx="516" cy="12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l"/>
              <a:endParaRPr lang="en-US"/>
            </a:p>
          </p:txBody>
        </p:sp>
        <p:sp>
          <p:nvSpPr>
            <p:cNvPr id="31" name="Text Box 30"/>
            <p:cNvSpPr txBox="1"/>
            <p:nvPr/>
          </p:nvSpPr>
          <p:spPr>
            <a:xfrm>
              <a:off x="8912" y="9494"/>
              <a:ext cx="598" cy="580"/>
            </a:xfrm>
            <a:prstGeom prst="rect">
              <a:avLst/>
            </a:prstGeom>
            <a:noFill/>
          </p:spPr>
          <p:txBody>
            <a:bodyPr wrap="square" rtlCol="0" anchor="t">
              <a:spAutoFit/>
            </a:bodyPr>
            <a:p>
              <a:r>
                <a:rPr lang="en-US" altLang="zh-CN">
                  <a:solidFill>
                    <a:schemeClr val="accent5"/>
                  </a:solidFill>
                  <a:sym typeface="+mn-ea"/>
                </a:rPr>
                <a:t>y</a:t>
              </a:r>
              <a:endParaRPr lang="en-US" altLang="zh-CN" baseline="-25000">
                <a:solidFill>
                  <a:schemeClr val="accent5"/>
                </a:solidFill>
                <a:sym typeface="+mn-ea"/>
              </a:endParaRPr>
            </a:p>
          </p:txBody>
        </p:sp>
      </p:grpSp>
      <p:grpSp>
        <p:nvGrpSpPr>
          <p:cNvPr id="36" name="Group 35"/>
          <p:cNvGrpSpPr/>
          <p:nvPr/>
        </p:nvGrpSpPr>
        <p:grpSpPr>
          <a:xfrm>
            <a:off x="6964680" y="3820160"/>
            <a:ext cx="1896745" cy="695960"/>
            <a:chOff x="9917" y="5607"/>
            <a:chExt cx="2912" cy="1096"/>
          </a:xfrm>
        </p:grpSpPr>
        <p:sp>
          <p:nvSpPr>
            <p:cNvPr id="32" name="Left Brace 31"/>
            <p:cNvSpPr/>
            <p:nvPr/>
          </p:nvSpPr>
          <p:spPr>
            <a:xfrm rot="5400000">
              <a:off x="11115" y="4989"/>
              <a:ext cx="516" cy="29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l"/>
              <a:endParaRPr lang="en-US"/>
            </a:p>
          </p:txBody>
        </p:sp>
        <p:sp>
          <p:nvSpPr>
            <p:cNvPr id="33" name="Text Box 32"/>
            <p:cNvSpPr txBox="1"/>
            <p:nvPr/>
          </p:nvSpPr>
          <p:spPr>
            <a:xfrm>
              <a:off x="11134" y="5607"/>
              <a:ext cx="598" cy="580"/>
            </a:xfrm>
            <a:prstGeom prst="rect">
              <a:avLst/>
            </a:prstGeom>
            <a:noFill/>
          </p:spPr>
          <p:txBody>
            <a:bodyPr wrap="square" rtlCol="0" anchor="t">
              <a:spAutoFit/>
            </a:bodyPr>
            <a:p>
              <a:r>
                <a:rPr lang="en-US" altLang="zh-CN">
                  <a:solidFill>
                    <a:schemeClr val="accent5"/>
                  </a:solidFill>
                  <a:sym typeface="+mn-ea"/>
                </a:rPr>
                <a:t>x</a:t>
              </a:r>
              <a:endParaRPr lang="en-US" altLang="zh-CN" baseline="-25000">
                <a:solidFill>
                  <a:schemeClr val="accent5"/>
                </a:solidFill>
                <a:sym typeface="+mn-ea"/>
              </a:endParaRPr>
            </a:p>
          </p:txBody>
        </p:sp>
      </p:grpSp>
      <p:grpSp>
        <p:nvGrpSpPr>
          <p:cNvPr id="4" name="Group 3"/>
          <p:cNvGrpSpPr/>
          <p:nvPr/>
        </p:nvGrpSpPr>
        <p:grpSpPr>
          <a:xfrm rot="9480000">
            <a:off x="7044055" y="4884420"/>
            <a:ext cx="2020570" cy="810260"/>
            <a:chOff x="9917" y="5427"/>
            <a:chExt cx="2912" cy="1276"/>
          </a:xfrm>
        </p:grpSpPr>
        <p:sp>
          <p:nvSpPr>
            <p:cNvPr id="6" name="Left Brace 5"/>
            <p:cNvSpPr/>
            <p:nvPr/>
          </p:nvSpPr>
          <p:spPr>
            <a:xfrm rot="5400000">
              <a:off x="11115" y="4989"/>
              <a:ext cx="516" cy="29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l"/>
              <a:endParaRPr lang="en-US"/>
            </a:p>
          </p:txBody>
        </p:sp>
        <p:sp>
          <p:nvSpPr>
            <p:cNvPr id="7" name="Text Box 6"/>
            <p:cNvSpPr txBox="1"/>
            <p:nvPr/>
          </p:nvSpPr>
          <p:spPr>
            <a:xfrm rot="12180000">
              <a:off x="10444" y="5427"/>
              <a:ext cx="1277" cy="580"/>
            </a:xfrm>
            <a:prstGeom prst="rect">
              <a:avLst/>
            </a:prstGeom>
            <a:noFill/>
          </p:spPr>
          <p:txBody>
            <a:bodyPr wrap="square" rtlCol="0" anchor="t">
              <a:spAutoFit/>
            </a:bodyPr>
            <a:p>
              <a:r>
                <a:rPr lang="en-US" altLang="zh-CN">
                  <a:solidFill>
                    <a:schemeClr val="accent5"/>
                  </a:solidFill>
                  <a:sym typeface="+mn-ea"/>
                </a:rPr>
                <a:t>|v|</a:t>
              </a:r>
              <a:endParaRPr lang="en-US" altLang="zh-CN">
                <a:solidFill>
                  <a:schemeClr val="accent5"/>
                </a:solidFill>
                <a:sym typeface="+mn-ea"/>
              </a:endParaRPr>
            </a:p>
          </p:txBody>
        </p:sp>
      </p:grpSp>
      <p:sp>
        <p:nvSpPr>
          <p:cNvPr id="10" name="Oval Callout 9"/>
          <p:cNvSpPr/>
          <p:nvPr/>
        </p:nvSpPr>
        <p:spPr>
          <a:xfrm>
            <a:off x="8888730" y="4627145"/>
            <a:ext cx="3301365" cy="1742640"/>
          </a:xfrm>
          <a:prstGeom prst="wedgeEllipseCallout">
            <a:avLst>
              <a:gd name="adj1" fmla="val 29337"/>
              <a:gd name="adj2" fmla="val 7481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轶事：用绝对值符号可能是因为矢量长度只能为正数或零，和标量的绝对值很像。</a:t>
            </a:r>
            <a:endParaRPr lang="zh-CN" altLang="en-US" sz="2000">
              <a:latin typeface="HYTangMeiRen 85W" panose="00020600040101010101" charset="-122"/>
              <a:ea typeface="HYTangMeiRen 85W" panose="00020600040101010101" charset="-122"/>
            </a:endParaRPr>
          </a:p>
        </p:txBody>
      </p:sp>
      <p:sp>
        <p:nvSpPr>
          <p:cNvPr id="11" name="Oval Callout 10"/>
          <p:cNvSpPr/>
          <p:nvPr/>
        </p:nvSpPr>
        <p:spPr>
          <a:xfrm>
            <a:off x="8147050" y="2428639"/>
            <a:ext cx="3301365" cy="1740372"/>
          </a:xfrm>
          <a:prstGeom prst="wedgeEllipseCallout">
            <a:avLst>
              <a:gd name="adj1" fmla="val -36805"/>
              <a:gd name="adj2" fmla="val 607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有人管我叫勾股定理，有人管我叫《两点间距离公式》，其实是同一个定理</a:t>
            </a:r>
            <a:r>
              <a:rPr lang="en-US" altLang="zh-CN" sz="2000">
                <a:latin typeface="HYTangMeiRen 85W" panose="00020600040101010101" charset="-122"/>
                <a:ea typeface="HYTangMeiRen 85W" panose="00020600040101010101" charset="-122"/>
              </a:rPr>
              <a:t>8</a:t>
            </a:r>
            <a:r>
              <a:rPr lang="zh-CN" altLang="en-US" sz="2000">
                <a:latin typeface="HYTangMeiRen 85W" panose="00020600040101010101" charset="-122"/>
                <a:ea typeface="HYTangMeiRen 85W" panose="00020600040101010101" charset="-122"/>
              </a:rPr>
              <a:t>了～</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checkerboard(across)">
                                      <p:cBhvr>
                                        <p:cTn id="15" dur="500"/>
                                        <p:tgtEl>
                                          <p:spTgt spid="38"/>
                                        </p:tgtEl>
                                      </p:cBhvr>
                                    </p:animEffect>
                                  </p:childTnLst>
                                </p:cTn>
                              </p:par>
                              <p:par>
                                <p:cTn id="16" presetID="5" presetClass="entr" presetSubtype="1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checkerboard(across)">
                                      <p:cBhvr>
                                        <p:cTn id="18" dur="500"/>
                                        <p:tgtEl>
                                          <p:spTgt spid="36"/>
                                        </p:tgtEl>
                                      </p:cBhvr>
                                    </p:animEffect>
                                  </p:childTnLst>
                                </p:cTn>
                              </p:par>
                              <p:par>
                                <p:cTn id="19" presetID="5"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heckerboard(across)">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1000" fill="hold"/>
                                        <p:tgtEl>
                                          <p:spTgt spid="11"/>
                                        </p:tgtEl>
                                        <p:attrNameLst>
                                          <p:attrName>ppt_w</p:attrName>
                                        </p:attrNameLst>
                                      </p:cBhvr>
                                      <p:tavLst>
                                        <p:tav tm="0">
                                          <p:val>
                                            <p:strVal val="#ppt_w*0.70"/>
                                          </p:val>
                                        </p:tav>
                                        <p:tav tm="100000">
                                          <p:val>
                                            <p:strVal val="#ppt_w"/>
                                          </p:val>
                                        </p:tav>
                                      </p:tavLst>
                                    </p:anim>
                                    <p:anim calcmode="lin" valueType="num">
                                      <p:cBhvr>
                                        <p:cTn id="27" dur="1000" fill="hold"/>
                                        <p:tgtEl>
                                          <p:spTgt spid="11"/>
                                        </p:tgtEl>
                                        <p:attrNameLst>
                                          <p:attrName>ppt_h</p:attrName>
                                        </p:attrNameLst>
                                      </p:cBhvr>
                                      <p:tavLst>
                                        <p:tav tm="0">
                                          <p:val>
                                            <p:strVal val="#ppt_h"/>
                                          </p:val>
                                        </p:tav>
                                        <p:tav tm="100000">
                                          <p:val>
                                            <p:strVal val="#ppt_h"/>
                                          </p:val>
                                        </p:tav>
                                      </p:tavLst>
                                    </p:anim>
                                    <p:animEffect transition="in" filter="fade">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strVal val="#ppt_w*0.70"/>
                                          </p:val>
                                        </p:tav>
                                        <p:tav tm="100000">
                                          <p:val>
                                            <p:strVal val="#ppt_w"/>
                                          </p:val>
                                        </p:tav>
                                      </p:tavLst>
                                    </p:anim>
                                    <p:anim calcmode="lin" valueType="num">
                                      <p:cBhvr>
                                        <p:cTn id="34" dur="1000" fill="hold"/>
                                        <p:tgtEl>
                                          <p:spTgt spid="10"/>
                                        </p:tgtEl>
                                        <p:attrNameLst>
                                          <p:attrName>ppt_h</p:attrName>
                                        </p:attrNameLst>
                                      </p:cBhvr>
                                      <p:tavLst>
                                        <p:tav tm="0">
                                          <p:val>
                                            <p:strVal val="#ppt_h"/>
                                          </p:val>
                                        </p:tav>
                                        <p:tav tm="100000">
                                          <p:val>
                                            <p:strVal val="#ppt_h"/>
                                          </p:val>
                                        </p:tav>
                                      </p:tavLst>
                                    </p:anim>
                                    <p:animEffect transition="in" filter="fade">
                                      <p:cBhvr>
                                        <p:cTn id="3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矢量与标量乘法的代数表示</a:t>
            </a:r>
            <a:endParaRPr lang="zh-CN" altLang="en-US"/>
          </a:p>
        </p:txBody>
      </p:sp>
      <p:sp>
        <p:nvSpPr>
          <p:cNvPr id="3" name="Content Placeholder 2"/>
          <p:cNvSpPr>
            <a:spLocks noGrp="1"/>
          </p:cNvSpPr>
          <p:nvPr>
            <p:ph idx="1"/>
          </p:nvPr>
        </p:nvSpPr>
        <p:spPr/>
        <p:txBody>
          <a:bodyPr/>
          <a:p>
            <a:r>
              <a:rPr lang="zh-CN" altLang="en-US">
                <a:sym typeface="+mn-ea"/>
              </a:rPr>
              <a:t>刚刚说了，矢量加减法的几何意义分别是平行四边形法则和三角形法则。</a:t>
            </a:r>
            <a:endParaRPr lang="zh-CN" altLang="en-US">
              <a:sym typeface="+mn-ea"/>
            </a:endParaRPr>
          </a:p>
          <a:p>
            <a:r>
              <a:rPr lang="zh-CN" altLang="en-US">
                <a:sym typeface="+mn-ea"/>
              </a:rPr>
              <a:t>那么他们代数上如何计算呢？答：矢量加减法就是坐标分量分别做加减法。</a:t>
            </a:r>
            <a:endParaRPr lang="zh-CN" altLang="en-US">
              <a:sym typeface="+mn-ea"/>
            </a:endParaRPr>
          </a:p>
          <a:p>
            <a:r>
              <a:rPr lang="zh-CN" altLang="en-US">
                <a:sym typeface="+mn-ea"/>
              </a:rPr>
              <a:t>如图，几何意义上来看</a:t>
            </a:r>
            <a:r>
              <a:rPr lang="en-US" altLang="zh-CN">
                <a:sym typeface="+mn-ea"/>
              </a:rPr>
              <a:t> OA + AB = OB</a:t>
            </a:r>
            <a:r>
              <a:rPr lang="zh-CN" altLang="en-US">
                <a:sym typeface="+mn-ea"/>
              </a:rPr>
              <a:t>。</a:t>
            </a:r>
            <a:endParaRPr lang="zh-CN" altLang="en-US">
              <a:sym typeface="+mn-ea"/>
            </a:endParaRPr>
          </a:p>
          <a:p>
            <a:r>
              <a:rPr lang="zh-CN" altLang="en-US">
                <a:sym typeface="+mn-ea"/>
              </a:rPr>
              <a:t>设</a:t>
            </a:r>
            <a:r>
              <a:rPr lang="en-US" altLang="zh-CN">
                <a:sym typeface="+mn-ea"/>
              </a:rPr>
              <a:t> OA </a:t>
            </a:r>
            <a:r>
              <a:rPr lang="zh-CN" altLang="en-US">
                <a:sym typeface="+mn-ea"/>
              </a:rPr>
              <a:t>矢量的坐标为</a:t>
            </a:r>
            <a:r>
              <a:rPr lang="en-US" altLang="zh-CN">
                <a:sym typeface="+mn-ea"/>
              </a:rPr>
              <a:t> (x, y)</a:t>
            </a:r>
            <a:r>
              <a:rPr lang="zh-CN" altLang="en-US">
                <a:sym typeface="+mn-ea"/>
              </a:rPr>
              <a:t>，</a:t>
            </a:r>
            <a:r>
              <a:rPr lang="en-US" altLang="zh-CN">
                <a:sym typeface="+mn-ea"/>
              </a:rPr>
              <a:t>OB </a:t>
            </a:r>
            <a:r>
              <a:rPr lang="zh-CN" altLang="en-US">
                <a:sym typeface="+mn-ea"/>
              </a:rPr>
              <a:t>矢量</a:t>
            </a:r>
            <a:r>
              <a:rPr lang="en-US" altLang="zh-CN">
                <a:sym typeface="+mn-ea"/>
              </a:rPr>
              <a:t> (x’, y’)</a:t>
            </a:r>
            <a:r>
              <a:rPr lang="zh-CN" altLang="en-US">
                <a:sym typeface="+mn-ea"/>
              </a:rPr>
              <a:t>，其中</a:t>
            </a:r>
            <a:r>
              <a:rPr lang="en-US" altLang="zh-CN">
                <a:sym typeface="+mn-ea"/>
              </a:rPr>
              <a:t> OB </a:t>
            </a:r>
            <a:r>
              <a:rPr lang="zh-CN" altLang="en-US">
                <a:sym typeface="+mn-ea"/>
              </a:rPr>
              <a:t>是</a:t>
            </a:r>
            <a:r>
              <a:rPr lang="en-US" altLang="zh-CN">
                <a:sym typeface="+mn-ea"/>
              </a:rPr>
              <a:t> OA </a:t>
            </a:r>
            <a:r>
              <a:rPr lang="zh-CN" altLang="en-US">
                <a:sym typeface="+mn-ea"/>
              </a:rPr>
              <a:t>的两倍长，即</a:t>
            </a:r>
            <a:r>
              <a:rPr lang="en-US" altLang="zh-CN">
                <a:sym typeface="+mn-ea"/>
              </a:rPr>
              <a:t> OB = 2 OA</a:t>
            </a:r>
            <a:r>
              <a:rPr lang="zh-CN" altLang="en-US">
                <a:sym typeface="+mn-ea"/>
              </a:rPr>
              <a:t>。</a:t>
            </a:r>
            <a:endParaRPr lang="zh-CN" altLang="en-US">
              <a:sym typeface="+mn-ea"/>
            </a:endParaRPr>
          </a:p>
          <a:p>
            <a:r>
              <a:rPr lang="zh-CN" altLang="en-US"/>
              <a:t>看图说话，容易证明</a:t>
            </a:r>
            <a:r>
              <a:rPr lang="zh-CN" altLang="en-US">
                <a:sym typeface="+mn-ea"/>
              </a:rPr>
              <a:t>矢量与标量乘法的</a:t>
            </a:r>
            <a:r>
              <a:rPr lang="zh-CN" altLang="en-US"/>
              <a:t>的代数计算规则：</a:t>
            </a:r>
            <a:endParaRPr lang="zh-CN" altLang="en-US"/>
          </a:p>
          <a:p>
            <a:r>
              <a:rPr lang="en-US" altLang="zh-CN">
                <a:sym typeface="+mn-ea"/>
              </a:rPr>
              <a:t>x’ = 2x</a:t>
            </a:r>
            <a:endParaRPr lang="en-US" altLang="zh-CN">
              <a:sym typeface="+mn-ea"/>
            </a:endParaRPr>
          </a:p>
          <a:p>
            <a:r>
              <a:rPr lang="en-US" altLang="zh-CN">
                <a:sym typeface="+mn-ea"/>
              </a:rPr>
              <a:t>y’ = 2y</a:t>
            </a:r>
            <a:endParaRPr lang="en-US" altLang="zh-CN">
              <a:sym typeface="+mn-ea"/>
            </a:endParaRPr>
          </a:p>
          <a:p>
            <a:r>
              <a:rPr lang="zh-CN" altLang="en-US">
                <a:sym typeface="+mn-ea"/>
              </a:rPr>
              <a:t>容易推广得到任意倍数的矢量乘法</a:t>
            </a:r>
            <a:r>
              <a:rPr lang="en-US" altLang="zh-CN">
                <a:sym typeface="+mn-ea"/>
              </a:rPr>
              <a:t> v’ = kv</a:t>
            </a:r>
            <a:r>
              <a:rPr lang="zh-CN" altLang="en-US">
                <a:sym typeface="+mn-ea"/>
              </a:rPr>
              <a:t>：</a:t>
            </a:r>
            <a:endParaRPr lang="zh-CN" altLang="en-US">
              <a:sym typeface="+mn-ea"/>
            </a:endParaRPr>
          </a:p>
          <a:p>
            <a:r>
              <a:rPr lang="en-US" altLang="zh-CN">
                <a:sym typeface="+mn-ea"/>
              </a:rPr>
              <a:t>x’ = kx</a:t>
            </a:r>
            <a:endParaRPr lang="en-US" altLang="zh-CN">
              <a:sym typeface="+mn-ea"/>
            </a:endParaRPr>
          </a:p>
          <a:p>
            <a:r>
              <a:rPr lang="en-US" altLang="zh-CN">
                <a:sym typeface="+mn-ea"/>
              </a:rPr>
              <a:t>y’ = ky</a:t>
            </a:r>
            <a:endParaRPr lang="en-US" altLang="zh-CN" baseline="-25000">
              <a:sym typeface="+mn-ea"/>
            </a:endParaRPr>
          </a:p>
          <a:p>
            <a:endParaRPr lang="en-US" altLang="zh-CN">
              <a:sym typeface="+mn-ea"/>
            </a:endParaRPr>
          </a:p>
        </p:txBody>
      </p:sp>
      <p:sp>
        <p:nvSpPr>
          <p:cNvPr id="10" name="Text Box 9"/>
          <p:cNvSpPr txBox="1"/>
          <p:nvPr/>
        </p:nvSpPr>
        <p:spPr>
          <a:xfrm>
            <a:off x="5913120" y="6507480"/>
            <a:ext cx="360680" cy="368300"/>
          </a:xfrm>
          <a:prstGeom prst="rect">
            <a:avLst/>
          </a:prstGeom>
          <a:noFill/>
        </p:spPr>
        <p:txBody>
          <a:bodyPr wrap="none" rtlCol="0" anchor="t">
            <a:spAutoFit/>
          </a:bodyPr>
          <a:p>
            <a:r>
              <a:rPr lang="en-US" altLang="zh-CN">
                <a:sym typeface="+mn-ea"/>
              </a:rPr>
              <a:t>O</a:t>
            </a:r>
            <a:endParaRPr lang="en-US" altLang="zh-CN">
              <a:sym typeface="+mn-ea"/>
            </a:endParaRPr>
          </a:p>
        </p:txBody>
      </p:sp>
      <p:sp>
        <p:nvSpPr>
          <p:cNvPr id="11" name="Text Box 10"/>
          <p:cNvSpPr txBox="1"/>
          <p:nvPr/>
        </p:nvSpPr>
        <p:spPr>
          <a:xfrm>
            <a:off x="8167370" y="5828665"/>
            <a:ext cx="335280" cy="368300"/>
          </a:xfrm>
          <a:prstGeom prst="rect">
            <a:avLst/>
          </a:prstGeom>
          <a:noFill/>
        </p:spPr>
        <p:txBody>
          <a:bodyPr wrap="none" rtlCol="0" anchor="t">
            <a:spAutoFit/>
          </a:bodyPr>
          <a:p>
            <a:r>
              <a:rPr lang="en-US" altLang="zh-CN">
                <a:sym typeface="+mn-ea"/>
              </a:rPr>
              <a:t>A</a:t>
            </a:r>
            <a:endParaRPr lang="en-US" altLang="zh-CN">
              <a:sym typeface="+mn-ea"/>
            </a:endParaRPr>
          </a:p>
        </p:txBody>
      </p:sp>
      <p:sp>
        <p:nvSpPr>
          <p:cNvPr id="24" name="Text Box 23"/>
          <p:cNvSpPr txBox="1"/>
          <p:nvPr/>
        </p:nvSpPr>
        <p:spPr>
          <a:xfrm>
            <a:off x="10306050" y="4619625"/>
            <a:ext cx="335280" cy="368300"/>
          </a:xfrm>
          <a:prstGeom prst="rect">
            <a:avLst/>
          </a:prstGeom>
          <a:noFill/>
        </p:spPr>
        <p:txBody>
          <a:bodyPr wrap="none" rtlCol="0" anchor="t">
            <a:spAutoFit/>
          </a:bodyPr>
          <a:p>
            <a:r>
              <a:rPr lang="en-US" altLang="zh-CN">
                <a:sym typeface="+mn-ea"/>
              </a:rPr>
              <a:t>B</a:t>
            </a:r>
            <a:endParaRPr lang="en-US" altLang="zh-CN">
              <a:sym typeface="+mn-ea"/>
            </a:endParaRPr>
          </a:p>
        </p:txBody>
      </p:sp>
      <p:cxnSp>
        <p:nvCxnSpPr>
          <p:cNvPr id="27" name="Straight Arrow Connector 26"/>
          <p:cNvCxnSpPr/>
          <p:nvPr/>
        </p:nvCxnSpPr>
        <p:spPr>
          <a:xfrm flipV="1">
            <a:off x="6290310" y="5833745"/>
            <a:ext cx="1904365" cy="748665"/>
          </a:xfrm>
          <a:prstGeom prst="straightConnector1">
            <a:avLst/>
          </a:prstGeom>
          <a:ln w="7620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73800" y="5833745"/>
            <a:ext cx="1920875" cy="0"/>
          </a:xfrm>
          <a:prstGeom prst="line">
            <a:avLst/>
          </a:prstGeom>
          <a:ln w="57150">
            <a:solidFill>
              <a:srgbClr val="0070C0"/>
            </a:solidFill>
            <a:prstDash val="lgDash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268720" y="4987925"/>
            <a:ext cx="0" cy="1594485"/>
          </a:xfrm>
          <a:prstGeom prst="line">
            <a:avLst/>
          </a:prstGeom>
          <a:ln w="571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252210" y="4973320"/>
            <a:ext cx="4053840" cy="0"/>
          </a:xfrm>
          <a:prstGeom prst="line">
            <a:avLst/>
          </a:prstGeom>
          <a:ln w="571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273800" y="5833745"/>
            <a:ext cx="0" cy="788670"/>
          </a:xfrm>
          <a:prstGeom prst="line">
            <a:avLst/>
          </a:prstGeom>
          <a:ln w="57150">
            <a:solidFill>
              <a:srgbClr val="0070C0"/>
            </a:solidFill>
            <a:prstDash val="lgDashDot"/>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5567680" y="4965700"/>
            <a:ext cx="729615" cy="1656715"/>
            <a:chOff x="8768" y="7820"/>
            <a:chExt cx="1149" cy="2609"/>
          </a:xfrm>
        </p:grpSpPr>
        <p:sp>
          <p:nvSpPr>
            <p:cNvPr id="28" name="Left Brace 27"/>
            <p:cNvSpPr/>
            <p:nvPr/>
          </p:nvSpPr>
          <p:spPr>
            <a:xfrm>
              <a:off x="9401" y="7820"/>
              <a:ext cx="516" cy="1366"/>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p>
              <a:pPr algn="l"/>
              <a:endParaRPr lang="en-US"/>
            </a:p>
          </p:txBody>
        </p:sp>
        <p:sp>
          <p:nvSpPr>
            <p:cNvPr id="29" name="Text Box 28"/>
            <p:cNvSpPr txBox="1"/>
            <p:nvPr/>
          </p:nvSpPr>
          <p:spPr>
            <a:xfrm>
              <a:off x="8768" y="8213"/>
              <a:ext cx="468" cy="580"/>
            </a:xfrm>
            <a:prstGeom prst="rect">
              <a:avLst/>
            </a:prstGeom>
            <a:noFill/>
          </p:spPr>
          <p:txBody>
            <a:bodyPr wrap="none" rtlCol="0" anchor="t">
              <a:spAutoFit/>
            </a:bodyPr>
            <a:p>
              <a:r>
                <a:rPr lang="en-US" altLang="zh-CN">
                  <a:solidFill>
                    <a:schemeClr val="accent2"/>
                  </a:solidFill>
                  <a:sym typeface="+mn-ea"/>
                </a:rPr>
                <a:t>y</a:t>
              </a:r>
              <a:endParaRPr lang="en-US" altLang="zh-CN" baseline="-25000">
                <a:solidFill>
                  <a:schemeClr val="accent2"/>
                </a:solidFill>
                <a:sym typeface="+mn-ea"/>
              </a:endParaRPr>
            </a:p>
          </p:txBody>
        </p:sp>
        <p:sp>
          <p:nvSpPr>
            <p:cNvPr id="30" name="Left Brace 29"/>
            <p:cNvSpPr/>
            <p:nvPr/>
          </p:nvSpPr>
          <p:spPr>
            <a:xfrm>
              <a:off x="9347" y="9221"/>
              <a:ext cx="516" cy="12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l"/>
              <a:endParaRPr lang="en-US"/>
            </a:p>
          </p:txBody>
        </p:sp>
        <p:sp>
          <p:nvSpPr>
            <p:cNvPr id="31" name="Text Box 30"/>
            <p:cNvSpPr txBox="1"/>
            <p:nvPr/>
          </p:nvSpPr>
          <p:spPr>
            <a:xfrm>
              <a:off x="8768" y="9494"/>
              <a:ext cx="598" cy="580"/>
            </a:xfrm>
            <a:prstGeom prst="rect">
              <a:avLst/>
            </a:prstGeom>
            <a:noFill/>
          </p:spPr>
          <p:txBody>
            <a:bodyPr wrap="square" rtlCol="0" anchor="t">
              <a:spAutoFit/>
            </a:bodyPr>
            <a:p>
              <a:r>
                <a:rPr lang="en-US" altLang="zh-CN">
                  <a:solidFill>
                    <a:schemeClr val="accent5"/>
                  </a:solidFill>
                  <a:sym typeface="+mn-ea"/>
                </a:rPr>
                <a:t>y</a:t>
              </a:r>
              <a:endParaRPr lang="en-US" altLang="zh-CN" baseline="-25000">
                <a:solidFill>
                  <a:schemeClr val="accent5"/>
                </a:solidFill>
                <a:sym typeface="+mn-ea"/>
              </a:endParaRPr>
            </a:p>
          </p:txBody>
        </p:sp>
      </p:grpSp>
      <p:grpSp>
        <p:nvGrpSpPr>
          <p:cNvPr id="36" name="Group 35"/>
          <p:cNvGrpSpPr/>
          <p:nvPr/>
        </p:nvGrpSpPr>
        <p:grpSpPr>
          <a:xfrm>
            <a:off x="6273800" y="4249420"/>
            <a:ext cx="4026535" cy="709930"/>
            <a:chOff x="9917" y="5586"/>
            <a:chExt cx="6341" cy="1118"/>
          </a:xfrm>
        </p:grpSpPr>
        <p:sp>
          <p:nvSpPr>
            <p:cNvPr id="32" name="Left Brace 31"/>
            <p:cNvSpPr/>
            <p:nvPr/>
          </p:nvSpPr>
          <p:spPr>
            <a:xfrm rot="5400000">
              <a:off x="11115" y="4989"/>
              <a:ext cx="516" cy="29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l"/>
              <a:endParaRPr lang="en-US"/>
            </a:p>
          </p:txBody>
        </p:sp>
        <p:sp>
          <p:nvSpPr>
            <p:cNvPr id="33" name="Text Box 32"/>
            <p:cNvSpPr txBox="1"/>
            <p:nvPr/>
          </p:nvSpPr>
          <p:spPr>
            <a:xfrm>
              <a:off x="11122" y="5608"/>
              <a:ext cx="598" cy="580"/>
            </a:xfrm>
            <a:prstGeom prst="rect">
              <a:avLst/>
            </a:prstGeom>
            <a:noFill/>
          </p:spPr>
          <p:txBody>
            <a:bodyPr wrap="square" rtlCol="0" anchor="t">
              <a:spAutoFit/>
            </a:bodyPr>
            <a:p>
              <a:r>
                <a:rPr lang="en-US" altLang="zh-CN">
                  <a:solidFill>
                    <a:schemeClr val="accent5"/>
                  </a:solidFill>
                  <a:sym typeface="+mn-ea"/>
                </a:rPr>
                <a:t>x</a:t>
              </a:r>
              <a:endParaRPr lang="en-US" altLang="zh-CN" baseline="-25000">
                <a:solidFill>
                  <a:schemeClr val="accent5"/>
                </a:solidFill>
                <a:sym typeface="+mn-ea"/>
              </a:endParaRPr>
            </a:p>
          </p:txBody>
        </p:sp>
        <p:sp>
          <p:nvSpPr>
            <p:cNvPr id="34" name="Text Box 33"/>
            <p:cNvSpPr txBox="1"/>
            <p:nvPr/>
          </p:nvSpPr>
          <p:spPr>
            <a:xfrm>
              <a:off x="14309" y="5586"/>
              <a:ext cx="468" cy="580"/>
            </a:xfrm>
            <a:prstGeom prst="rect">
              <a:avLst/>
            </a:prstGeom>
            <a:noFill/>
          </p:spPr>
          <p:txBody>
            <a:bodyPr wrap="none" rtlCol="0" anchor="t">
              <a:spAutoFit/>
            </a:bodyPr>
            <a:p>
              <a:r>
                <a:rPr lang="en-US" altLang="zh-CN">
                  <a:solidFill>
                    <a:schemeClr val="accent2"/>
                  </a:solidFill>
                  <a:sym typeface="+mn-ea"/>
                </a:rPr>
                <a:t>x</a:t>
              </a:r>
              <a:endParaRPr lang="en-US" altLang="zh-CN" baseline="-25000">
                <a:solidFill>
                  <a:schemeClr val="accent2"/>
                </a:solidFill>
                <a:sym typeface="+mn-ea"/>
              </a:endParaRPr>
            </a:p>
          </p:txBody>
        </p:sp>
        <p:sp>
          <p:nvSpPr>
            <p:cNvPr id="35" name="Left Brace 34"/>
            <p:cNvSpPr/>
            <p:nvPr/>
          </p:nvSpPr>
          <p:spPr>
            <a:xfrm rot="5400000">
              <a:off x="14285" y="4731"/>
              <a:ext cx="516" cy="3429"/>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p>
              <a:pPr algn="l"/>
              <a:endParaRPr lang="en-US"/>
            </a:p>
          </p:txBody>
        </p:sp>
      </p:grpSp>
      <p:cxnSp>
        <p:nvCxnSpPr>
          <p:cNvPr id="39" name="Straight Arrow Connector 38"/>
          <p:cNvCxnSpPr/>
          <p:nvPr/>
        </p:nvCxnSpPr>
        <p:spPr>
          <a:xfrm flipV="1">
            <a:off x="6257290" y="4973320"/>
            <a:ext cx="4043045" cy="1649095"/>
          </a:xfrm>
          <a:prstGeom prst="straightConnector1">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checkerboard(across)">
                                      <p:cBhvr>
                                        <p:cTn id="23" dur="500"/>
                                        <p:tgtEl>
                                          <p:spTgt spid="38"/>
                                        </p:tgtEl>
                                      </p:cBhvr>
                                    </p:animEffect>
                                  </p:childTnLst>
                                </p:cTn>
                              </p:par>
                              <p:par>
                                <p:cTn id="24" presetID="5" presetClass="entr" presetSubtype="1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checkerboard(across)">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矢量的归一化</a:t>
            </a:r>
            <a:endParaRPr lang="zh-CN" altLang="en-US"/>
          </a:p>
        </p:txBody>
      </p:sp>
      <p:sp>
        <p:nvSpPr>
          <p:cNvPr id="3" name="Content Placeholder 2"/>
          <p:cNvSpPr>
            <a:spLocks noGrp="1"/>
          </p:cNvSpPr>
          <p:nvPr>
            <p:ph idx="1"/>
          </p:nvPr>
        </p:nvSpPr>
        <p:spPr>
          <a:xfrm>
            <a:off x="647700" y="1473200"/>
            <a:ext cx="10515600" cy="4818380"/>
          </a:xfrm>
        </p:spPr>
        <p:txBody>
          <a:bodyPr/>
          <a:p>
            <a:r>
              <a:rPr lang="zh-CN" altLang="en-US">
                <a:sym typeface="+mn-ea"/>
              </a:rPr>
              <a:t>矢量有长度和方向两部分，如果只想表示长度可以用标量来表示，如果只想表示方向，不在乎长度呢？这时候我们可以长度把统一设为</a:t>
            </a:r>
            <a:r>
              <a:rPr lang="en-US" altLang="zh-CN">
                <a:sym typeface="+mn-ea"/>
              </a:rPr>
              <a:t> 1</a:t>
            </a:r>
            <a:r>
              <a:rPr lang="zh-CN" altLang="en-US">
                <a:sym typeface="+mn-ea"/>
              </a:rPr>
              <a:t>。</a:t>
            </a:r>
            <a:endParaRPr lang="zh-CN" altLang="en-US">
              <a:sym typeface="+mn-ea"/>
            </a:endParaRPr>
          </a:p>
          <a:p>
            <a:r>
              <a:rPr lang="zh-CN" altLang="en-US">
                <a:sym typeface="+mn-ea"/>
              </a:rPr>
              <a:t>矢量的归一化（</a:t>
            </a:r>
            <a:r>
              <a:rPr lang="en-US" altLang="zh-CN">
                <a:sym typeface="+mn-ea"/>
              </a:rPr>
              <a:t>normalize</a:t>
            </a:r>
            <a:r>
              <a:rPr lang="zh-CN" altLang="en-US">
                <a:sym typeface="+mn-ea"/>
              </a:rPr>
              <a:t>）就是这样的操作，矢量</a:t>
            </a:r>
            <a:r>
              <a:rPr lang="en-US" altLang="zh-CN">
                <a:sym typeface="+mn-ea"/>
              </a:rPr>
              <a:t> v </a:t>
            </a:r>
            <a:r>
              <a:rPr lang="zh-CN" altLang="en-US">
                <a:sym typeface="+mn-ea"/>
              </a:rPr>
              <a:t>归一化后得到的也是一个矢量，只不过这个矢量长度总是强制设为了</a:t>
            </a:r>
            <a:r>
              <a:rPr lang="en-US" altLang="zh-CN">
                <a:sym typeface="+mn-ea"/>
              </a:rPr>
              <a:t> 1</a:t>
            </a:r>
            <a:r>
              <a:rPr lang="zh-CN" altLang="en-US">
                <a:sym typeface="+mn-ea"/>
              </a:rPr>
              <a:t>，</a:t>
            </a:r>
            <a:r>
              <a:rPr lang="zh-CN" altLang="en-US" b="1">
                <a:sym typeface="+mn-ea"/>
              </a:rPr>
              <a:t>只保留他的方向属性不变</a:t>
            </a:r>
            <a:r>
              <a:rPr lang="zh-CN" altLang="en-US">
                <a:sym typeface="+mn-ea"/>
              </a:rPr>
              <a:t>，写作</a:t>
            </a:r>
            <a:r>
              <a:rPr lang="en-US" altLang="zh-CN">
                <a:sym typeface="+mn-ea"/>
              </a:rPr>
              <a:t> ||v||</a:t>
            </a:r>
            <a:r>
              <a:rPr lang="zh-CN" altLang="en-US">
                <a:sym typeface="+mn-ea"/>
              </a:rPr>
              <a:t>。</a:t>
            </a:r>
            <a:endParaRPr lang="zh-CN" altLang="en-US">
              <a:sym typeface="+mn-ea"/>
            </a:endParaRPr>
          </a:p>
          <a:p>
            <a:r>
              <a:rPr lang="zh-CN" altLang="en-US">
                <a:sym typeface="+mn-ea"/>
              </a:rPr>
              <a:t>如何做到将矢量长度强制设为</a:t>
            </a:r>
            <a:r>
              <a:rPr lang="en-US" altLang="zh-CN">
                <a:sym typeface="+mn-ea"/>
              </a:rPr>
              <a:t> 1 </a:t>
            </a:r>
            <a:r>
              <a:rPr lang="zh-CN" altLang="en-US">
                <a:sym typeface="+mn-ea"/>
              </a:rPr>
              <a:t>而方向保持不变？</a:t>
            </a:r>
            <a:endParaRPr lang="zh-CN" altLang="en-US">
              <a:sym typeface="+mn-ea"/>
            </a:endParaRPr>
          </a:p>
          <a:p>
            <a:r>
              <a:rPr lang="zh-CN" altLang="en-US">
                <a:sym typeface="+mn-ea"/>
              </a:rPr>
              <a:t>由于矢量与标量乘法具有使长度放大标量那么多倍的特点：</a:t>
            </a:r>
            <a:r>
              <a:rPr lang="en-US" altLang="zh-CN">
                <a:sym typeface="+mn-ea"/>
              </a:rPr>
              <a:t>|kv| = k|v|</a:t>
            </a:r>
            <a:endParaRPr lang="en-US" altLang="zh-CN">
              <a:sym typeface="+mn-ea"/>
            </a:endParaRPr>
          </a:p>
          <a:p>
            <a:r>
              <a:rPr lang="zh-CN" altLang="en-US">
                <a:sym typeface="+mn-ea"/>
              </a:rPr>
              <a:t>所以我们可以乘以</a:t>
            </a:r>
            <a:r>
              <a:rPr lang="en-US" altLang="zh-CN">
                <a:sym typeface="+mn-ea"/>
              </a:rPr>
              <a:t> 1 / |v| </a:t>
            </a:r>
            <a:r>
              <a:rPr lang="zh-CN" altLang="en-US">
                <a:sym typeface="+mn-ea"/>
              </a:rPr>
              <a:t>来实现归一化：</a:t>
            </a:r>
            <a:r>
              <a:rPr lang="en-US" altLang="zh-CN">
                <a:sym typeface="+mn-ea"/>
              </a:rPr>
              <a:t>||v|| = (1 / |v|) v</a:t>
            </a:r>
            <a:endParaRPr lang="en-US" altLang="zh-CN">
              <a:sym typeface="+mn-ea"/>
            </a:endParaRPr>
          </a:p>
          <a:p>
            <a:r>
              <a:rPr lang="zh-CN" altLang="en-US">
                <a:sym typeface="+mn-ea"/>
              </a:rPr>
              <a:t>归一化后得到的这种长度为</a:t>
            </a:r>
            <a:r>
              <a:rPr lang="en-US" altLang="zh-CN">
                <a:sym typeface="+mn-ea"/>
              </a:rPr>
              <a:t> 1 </a:t>
            </a:r>
            <a:r>
              <a:rPr lang="zh-CN" altLang="en-US">
                <a:sym typeface="+mn-ea"/>
              </a:rPr>
              <a:t>的矢量，称之为单位矢量（</a:t>
            </a:r>
            <a:r>
              <a:rPr lang="en-US" altLang="zh-CN">
                <a:sym typeface="+mn-ea"/>
              </a:rPr>
              <a:t>unit</a:t>
            </a:r>
            <a:r>
              <a:rPr lang="en-US" altLang="zh-CN">
                <a:sym typeface="+mn-ea"/>
              </a:rPr>
              <a:t> vector</a:t>
            </a:r>
            <a:r>
              <a:rPr lang="zh-CN" altLang="en-US">
                <a:sym typeface="+mn-ea"/>
              </a:rPr>
              <a:t>）。</a:t>
            </a:r>
            <a:endParaRPr lang="en-US" altLang="zh-CN">
              <a:sym typeface="+mn-ea"/>
            </a:endParaRPr>
          </a:p>
          <a:p>
            <a:r>
              <a:rPr lang="zh-CN" altLang="en-US">
                <a:sym typeface="+mn-ea"/>
              </a:rPr>
              <a:t>这就是矢量的归一化，他令矢量乘以矢量长度的倒数（或者理解为让矢量除以自身的长度，即</a:t>
            </a:r>
            <a:r>
              <a:rPr lang="en-US" altLang="zh-CN">
                <a:sym typeface="+mn-ea"/>
              </a:rPr>
              <a:t> ||v|| = v / |v|</a:t>
            </a:r>
            <a:r>
              <a:rPr lang="zh-CN" altLang="en-US">
                <a:sym typeface="+mn-ea"/>
              </a:rPr>
              <a:t>，但严格来说矢量没有除法一说）。</a:t>
            </a:r>
            <a:endParaRPr lang="zh-CN" altLang="en-US">
              <a:sym typeface="+mn-ea"/>
            </a:endParaRPr>
          </a:p>
          <a:p>
            <a:r>
              <a:rPr lang="zh-CN" altLang="en-US">
                <a:sym typeface="+mn-ea"/>
              </a:rPr>
              <a:t>要注意，长度为</a:t>
            </a:r>
            <a:r>
              <a:rPr lang="en-US" altLang="zh-CN">
                <a:sym typeface="+mn-ea"/>
              </a:rPr>
              <a:t> 0 </a:t>
            </a:r>
            <a:r>
              <a:rPr lang="zh-CN" altLang="en-US">
                <a:sym typeface="+mn-ea"/>
              </a:rPr>
              <a:t>的零矢量无法归一化，因为零矢量没有方向，求长度的倒数会发生除</a:t>
            </a:r>
            <a:r>
              <a:rPr lang="en-US" altLang="zh-CN">
                <a:sym typeface="+mn-ea"/>
              </a:rPr>
              <a:t> 0 </a:t>
            </a:r>
            <a:r>
              <a:rPr lang="zh-CN" altLang="en-US">
                <a:sym typeface="+mn-ea"/>
              </a:rPr>
              <a:t>错误，有些实现中</a:t>
            </a:r>
            <a:r>
              <a:rPr lang="en-US" altLang="zh-CN">
                <a:sym typeface="+mn-ea"/>
              </a:rPr>
              <a:t> x / </a:t>
            </a:r>
            <a:r>
              <a:rPr lang="en-US" altLang="zh-CN">
                <a:sym typeface="+mn-ea"/>
              </a:rPr>
              <a:t>sqrt(x</a:t>
            </a:r>
            <a:r>
              <a:rPr lang="en-US" altLang="zh-CN" baseline="30000">
                <a:sym typeface="+mn-ea"/>
              </a:rPr>
              <a:t>2</a:t>
            </a:r>
            <a:r>
              <a:rPr lang="en-US" altLang="zh-CN">
                <a:sym typeface="+mn-ea"/>
              </a:rPr>
              <a:t> + y</a:t>
            </a:r>
            <a:r>
              <a:rPr lang="en-US" altLang="zh-CN" baseline="30000">
                <a:sym typeface="+mn-ea"/>
              </a:rPr>
              <a:t>2</a:t>
            </a:r>
            <a:r>
              <a:rPr lang="en-US" altLang="zh-CN">
                <a:sym typeface="+mn-ea"/>
              </a:rPr>
              <a:t> + z</a:t>
            </a:r>
            <a:r>
              <a:rPr lang="en-US" altLang="zh-CN" baseline="30000">
                <a:sym typeface="+mn-ea"/>
              </a:rPr>
              <a:t>2</a:t>
            </a:r>
            <a:r>
              <a:rPr lang="en-US" altLang="zh-CN">
                <a:sym typeface="+mn-ea"/>
              </a:rPr>
              <a:t>)</a:t>
            </a:r>
            <a:r>
              <a:rPr lang="zh-CN" altLang="en-US">
                <a:sym typeface="+mn-ea"/>
              </a:rPr>
              <a:t>。</a:t>
            </a:r>
            <a:endParaRPr lang="zh-CN" altLang="en-US">
              <a:sym typeface="+mn-ea"/>
            </a:endParaRPr>
          </a:p>
          <a:p>
            <a:r>
              <a:rPr lang="zh-CN" altLang="en-US">
                <a:solidFill>
                  <a:schemeClr val="accent3"/>
                </a:solidFill>
                <a:sym typeface="+mn-ea"/>
              </a:rPr>
              <a:t>注：也有的教材中双绝对值符号是求矢量长度而不是归一化，用一个上箭头代表归一化。</a:t>
            </a:r>
            <a:endParaRPr lang="zh-CN" altLang="en-US">
              <a:solidFill>
                <a:schemeClr val="accent3"/>
              </a:solidFill>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矢量的归一化</a:t>
            </a:r>
            <a:endParaRPr lang="zh-CN" altLang="en-US"/>
          </a:p>
        </p:txBody>
      </p:sp>
      <p:sp>
        <p:nvSpPr>
          <p:cNvPr id="3" name="Content Placeholder 2"/>
          <p:cNvSpPr>
            <a:spLocks noGrp="1"/>
          </p:cNvSpPr>
          <p:nvPr>
            <p:ph idx="1"/>
          </p:nvPr>
        </p:nvSpPr>
        <p:spPr>
          <a:xfrm>
            <a:off x="647700" y="1825625"/>
            <a:ext cx="10952480" cy="4351655"/>
          </a:xfrm>
        </p:spPr>
        <p:txBody>
          <a:bodyPr/>
          <a:p>
            <a:r>
              <a:rPr lang="zh-CN" altLang="en-US">
                <a:sym typeface="+mn-ea"/>
              </a:rPr>
              <a:t>所以我们可以乘以</a:t>
            </a:r>
            <a:r>
              <a:rPr lang="en-US" altLang="zh-CN">
                <a:sym typeface="+mn-ea"/>
              </a:rPr>
              <a:t> 1 / |v| </a:t>
            </a:r>
            <a:r>
              <a:rPr lang="zh-CN" altLang="en-US">
                <a:sym typeface="+mn-ea"/>
              </a:rPr>
              <a:t>来实现归一化：</a:t>
            </a:r>
            <a:endParaRPr lang="zh-CN" altLang="en-US">
              <a:sym typeface="+mn-ea"/>
            </a:endParaRPr>
          </a:p>
          <a:p>
            <a:r>
              <a:rPr lang="en-US" altLang="zh-CN">
                <a:sym typeface="+mn-ea"/>
              </a:rPr>
              <a:t>||v|| = (1 / |v|) v</a:t>
            </a:r>
            <a:endParaRPr lang="en-US" altLang="zh-CN">
              <a:sym typeface="+mn-ea"/>
            </a:endParaRPr>
          </a:p>
          <a:p>
            <a:r>
              <a:rPr lang="zh-CN" altLang="en-US">
                <a:sym typeface="+mn-ea"/>
              </a:rPr>
              <a:t>设矢量</a:t>
            </a:r>
            <a:r>
              <a:rPr lang="en-US" altLang="zh-CN">
                <a:sym typeface="+mn-ea"/>
              </a:rPr>
              <a:t> v =</a:t>
            </a:r>
            <a:r>
              <a:rPr lang="en-US" altLang="zh-CN">
                <a:sym typeface="+mn-ea"/>
              </a:rPr>
              <a:t> (x, y, z)</a:t>
            </a:r>
            <a:endParaRPr lang="en-US" altLang="zh-CN">
              <a:sym typeface="+mn-ea"/>
            </a:endParaRPr>
          </a:p>
          <a:p>
            <a:r>
              <a:rPr lang="zh-CN" altLang="en-US">
                <a:sym typeface="+mn-ea"/>
              </a:rPr>
              <a:t>则归一化后</a:t>
            </a:r>
            <a:r>
              <a:rPr lang="en-US" altLang="zh-CN">
                <a:sym typeface="+mn-ea"/>
              </a:rPr>
              <a:t> ||v|| = (x / sqrt(x</a:t>
            </a:r>
            <a:r>
              <a:rPr lang="en-US" altLang="zh-CN" baseline="30000">
                <a:sym typeface="+mn-ea"/>
              </a:rPr>
              <a:t>2</a:t>
            </a:r>
            <a:r>
              <a:rPr lang="en-US" altLang="zh-CN">
                <a:sym typeface="+mn-ea"/>
              </a:rPr>
              <a:t> + y</a:t>
            </a:r>
            <a:r>
              <a:rPr lang="en-US" altLang="zh-CN" baseline="30000">
                <a:sym typeface="+mn-ea"/>
              </a:rPr>
              <a:t>2</a:t>
            </a:r>
            <a:r>
              <a:rPr lang="en-US" altLang="zh-CN">
                <a:sym typeface="+mn-ea"/>
              </a:rPr>
              <a:t> + z</a:t>
            </a:r>
            <a:r>
              <a:rPr lang="en-US" altLang="zh-CN" baseline="30000">
                <a:sym typeface="+mn-ea"/>
              </a:rPr>
              <a:t>2</a:t>
            </a:r>
            <a:r>
              <a:rPr lang="en-US" altLang="zh-CN">
                <a:sym typeface="+mn-ea"/>
              </a:rPr>
              <a:t>), y / sqrt(x</a:t>
            </a:r>
            <a:r>
              <a:rPr lang="en-US" altLang="zh-CN" baseline="30000">
                <a:sym typeface="+mn-ea"/>
              </a:rPr>
              <a:t>2</a:t>
            </a:r>
            <a:r>
              <a:rPr lang="en-US" altLang="zh-CN">
                <a:sym typeface="+mn-ea"/>
              </a:rPr>
              <a:t> + y</a:t>
            </a:r>
            <a:r>
              <a:rPr lang="en-US" altLang="zh-CN" baseline="30000">
                <a:sym typeface="+mn-ea"/>
              </a:rPr>
              <a:t>2</a:t>
            </a:r>
            <a:r>
              <a:rPr lang="en-US" altLang="zh-CN">
                <a:sym typeface="+mn-ea"/>
              </a:rPr>
              <a:t> + z</a:t>
            </a:r>
            <a:r>
              <a:rPr lang="en-US" altLang="zh-CN" baseline="30000">
                <a:sym typeface="+mn-ea"/>
              </a:rPr>
              <a:t>2</a:t>
            </a:r>
            <a:r>
              <a:rPr lang="en-US" altLang="zh-CN">
                <a:sym typeface="+mn-ea"/>
              </a:rPr>
              <a:t>), z / sqrt(x</a:t>
            </a:r>
            <a:r>
              <a:rPr lang="en-US" altLang="zh-CN" baseline="30000">
                <a:sym typeface="+mn-ea"/>
              </a:rPr>
              <a:t>2</a:t>
            </a:r>
            <a:r>
              <a:rPr lang="en-US" altLang="zh-CN">
                <a:sym typeface="+mn-ea"/>
              </a:rPr>
              <a:t> + y</a:t>
            </a:r>
            <a:r>
              <a:rPr lang="en-US" altLang="zh-CN" baseline="30000">
                <a:sym typeface="+mn-ea"/>
              </a:rPr>
              <a:t>2</a:t>
            </a:r>
            <a:r>
              <a:rPr lang="en-US" altLang="zh-CN">
                <a:sym typeface="+mn-ea"/>
              </a:rPr>
              <a:t> + z</a:t>
            </a:r>
            <a:r>
              <a:rPr lang="en-US" altLang="zh-CN" baseline="30000">
                <a:sym typeface="+mn-ea"/>
              </a:rPr>
              <a:t>2</a:t>
            </a:r>
            <a:r>
              <a:rPr lang="en-US" altLang="zh-CN">
                <a:sym typeface="+mn-ea"/>
              </a:rPr>
              <a:t>))</a:t>
            </a:r>
            <a:endParaRPr lang="en-US" altLang="zh-CN">
              <a:sym typeface="+mn-ea"/>
            </a:endParaRPr>
          </a:p>
          <a:p>
            <a:r>
              <a:rPr lang="zh-CN" altLang="en-US">
                <a:sym typeface="+mn-ea"/>
              </a:rPr>
              <a:t>要注意，长度为</a:t>
            </a:r>
            <a:r>
              <a:rPr lang="en-US" altLang="zh-CN">
                <a:sym typeface="+mn-ea"/>
              </a:rPr>
              <a:t> 0 </a:t>
            </a:r>
            <a:r>
              <a:rPr lang="zh-CN" altLang="en-US">
                <a:sym typeface="+mn-ea"/>
              </a:rPr>
              <a:t>的零矢量无法归一化，因为零矢量没有方向，求长度的倒数会发生除</a:t>
            </a:r>
            <a:r>
              <a:rPr lang="en-US" altLang="zh-CN">
                <a:sym typeface="+mn-ea"/>
              </a:rPr>
              <a:t> 0 </a:t>
            </a:r>
            <a:r>
              <a:rPr lang="zh-CN" altLang="en-US">
                <a:sym typeface="+mn-ea"/>
              </a:rPr>
              <a:t>错误，有些实现中会给长度加上一个超小数字防止分母变成</a:t>
            </a:r>
            <a:r>
              <a:rPr lang="en-US" altLang="zh-CN">
                <a:sym typeface="+mn-ea"/>
              </a:rPr>
              <a:t> 0</a:t>
            </a:r>
            <a:r>
              <a:rPr lang="zh-CN" altLang="en-US">
                <a:sym typeface="+mn-ea"/>
              </a:rPr>
              <a:t>，这样的</a:t>
            </a:r>
            <a:r>
              <a:rPr lang="zh-CN" altLang="en-US">
                <a:sym typeface="+mn-ea"/>
              </a:rPr>
              <a:t>归一化后</a:t>
            </a:r>
            <a:r>
              <a:rPr lang="zh-CN" altLang="en-US">
                <a:sym typeface="+mn-ea"/>
              </a:rPr>
              <a:t>零矢量还是零矢量。</a:t>
            </a:r>
            <a:endParaRPr lang="zh-CN" altLang="en-US">
              <a:sym typeface="+mn-ea"/>
            </a:endParaRPr>
          </a:p>
          <a:p>
            <a:r>
              <a:rPr lang="en-US" altLang="zh-CN">
                <a:sym typeface="+mn-ea"/>
              </a:rPr>
              <a:t>||v|| = (x / sqrt(x</a:t>
            </a:r>
            <a:r>
              <a:rPr lang="en-US" altLang="zh-CN" baseline="30000">
                <a:sym typeface="+mn-ea"/>
              </a:rPr>
              <a:t>2</a:t>
            </a:r>
            <a:r>
              <a:rPr lang="en-US" altLang="zh-CN">
                <a:sym typeface="+mn-ea"/>
              </a:rPr>
              <a:t> + y</a:t>
            </a:r>
            <a:r>
              <a:rPr lang="en-US" altLang="zh-CN" baseline="30000">
                <a:sym typeface="+mn-ea"/>
              </a:rPr>
              <a:t>2</a:t>
            </a:r>
            <a:r>
              <a:rPr lang="en-US" altLang="zh-CN">
                <a:sym typeface="+mn-ea"/>
              </a:rPr>
              <a:t> + z</a:t>
            </a:r>
            <a:r>
              <a:rPr lang="en-US" altLang="zh-CN" baseline="30000">
                <a:sym typeface="+mn-ea"/>
              </a:rPr>
              <a:t>2</a:t>
            </a:r>
            <a:r>
              <a:rPr lang="en-US" altLang="zh-CN">
                <a:sym typeface="+mn-ea"/>
              </a:rPr>
              <a:t> + 1e-8), y / sqrt(x</a:t>
            </a:r>
            <a:r>
              <a:rPr lang="en-US" altLang="zh-CN" baseline="30000">
                <a:sym typeface="+mn-ea"/>
              </a:rPr>
              <a:t>2</a:t>
            </a:r>
            <a:r>
              <a:rPr lang="en-US" altLang="zh-CN">
                <a:sym typeface="+mn-ea"/>
              </a:rPr>
              <a:t> + y</a:t>
            </a:r>
            <a:r>
              <a:rPr lang="en-US" altLang="zh-CN" baseline="30000">
                <a:sym typeface="+mn-ea"/>
              </a:rPr>
              <a:t>2</a:t>
            </a:r>
            <a:r>
              <a:rPr lang="en-US" altLang="zh-CN">
                <a:sym typeface="+mn-ea"/>
              </a:rPr>
              <a:t> + z</a:t>
            </a:r>
            <a:r>
              <a:rPr lang="en-US" altLang="zh-CN" baseline="30000">
                <a:sym typeface="+mn-ea"/>
              </a:rPr>
              <a:t>2</a:t>
            </a:r>
            <a:r>
              <a:rPr lang="en-US" altLang="zh-CN">
                <a:sym typeface="+mn-ea"/>
              </a:rPr>
              <a:t> + 1e-8), z / sqrt(x</a:t>
            </a:r>
            <a:r>
              <a:rPr lang="en-US" altLang="zh-CN" baseline="30000">
                <a:sym typeface="+mn-ea"/>
              </a:rPr>
              <a:t>2</a:t>
            </a:r>
            <a:r>
              <a:rPr lang="en-US" altLang="zh-CN">
                <a:sym typeface="+mn-ea"/>
              </a:rPr>
              <a:t> + y</a:t>
            </a:r>
            <a:r>
              <a:rPr lang="en-US" altLang="zh-CN" baseline="30000">
                <a:sym typeface="+mn-ea"/>
              </a:rPr>
              <a:t>2</a:t>
            </a:r>
            <a:r>
              <a:rPr lang="en-US" altLang="zh-CN">
                <a:sym typeface="+mn-ea"/>
              </a:rPr>
              <a:t> + z</a:t>
            </a:r>
            <a:r>
              <a:rPr lang="en-US" altLang="zh-CN" baseline="30000">
                <a:sym typeface="+mn-ea"/>
              </a:rPr>
              <a:t>2</a:t>
            </a:r>
            <a:r>
              <a:rPr lang="en-US" altLang="zh-CN">
                <a:sym typeface="+mn-ea"/>
              </a:rPr>
              <a:t> + 1e-8))</a:t>
            </a:r>
            <a:endParaRPr lang="zh-CN" altLang="en-US">
              <a:solidFill>
                <a:schemeClr val="accent3"/>
              </a:solidFill>
              <a:sym typeface="+mn-ea"/>
            </a:endParaRPr>
          </a:p>
        </p:txBody>
      </p:sp>
      <p:pic>
        <p:nvPicPr>
          <p:cNvPr id="4" name="Picture 3"/>
          <p:cNvPicPr>
            <a:picLocks noChangeAspect="1"/>
          </p:cNvPicPr>
          <p:nvPr/>
        </p:nvPicPr>
        <p:blipFill>
          <a:blip r:embed="rId1"/>
          <a:stretch>
            <a:fillRect/>
          </a:stretch>
        </p:blipFill>
        <p:spPr>
          <a:xfrm>
            <a:off x="10313670" y="4979670"/>
            <a:ext cx="1878330" cy="1878330"/>
          </a:xfrm>
          <a:prstGeom prst="rect">
            <a:avLst/>
          </a:prstGeom>
        </p:spPr>
      </p:pic>
      <p:sp>
        <p:nvSpPr>
          <p:cNvPr id="10" name="Oval Callout 9"/>
          <p:cNvSpPr/>
          <p:nvPr/>
        </p:nvSpPr>
        <p:spPr>
          <a:xfrm>
            <a:off x="7302500" y="5026952"/>
            <a:ext cx="3301365" cy="882065"/>
          </a:xfrm>
          <a:prstGeom prst="wedgeEllipseCallout">
            <a:avLst>
              <a:gd name="adj1" fmla="val 53250"/>
              <a:gd name="adj2" fmla="val 3783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冰雪孽缘男：我在太极里就是这么设计的</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70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1200"/>
                            </p:stCondLst>
                            <p:childTnLst>
                              <p:par>
                                <p:cTn id="9" presetID="55"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1000" fill="hold"/>
                                        <p:tgtEl>
                                          <p:spTgt spid="10"/>
                                        </p:tgtEl>
                                        <p:attrNameLst>
                                          <p:attrName>ppt_w</p:attrName>
                                        </p:attrNameLst>
                                      </p:cBhvr>
                                      <p:tavLst>
                                        <p:tav tm="0">
                                          <p:val>
                                            <p:strVal val="#ppt_w*0.70"/>
                                          </p:val>
                                        </p:tav>
                                        <p:tav tm="100000">
                                          <p:val>
                                            <p:strVal val="#ppt_w"/>
                                          </p:val>
                                        </p:tav>
                                      </p:tavLst>
                                    </p:anim>
                                    <p:anim calcmode="lin" valueType="num">
                                      <p:cBhvr>
                                        <p:cTn id="12" dur="1000" fill="hold"/>
                                        <p:tgtEl>
                                          <p:spTgt spid="10"/>
                                        </p:tgtEl>
                                        <p:attrNameLst>
                                          <p:attrName>ppt_h</p:attrName>
                                        </p:attrNameLst>
                                      </p:cBhvr>
                                      <p:tavLst>
                                        <p:tav tm="0">
                                          <p:val>
                                            <p:strVal val="#ppt_h"/>
                                          </p:val>
                                        </p:tav>
                                        <p:tav tm="100000">
                                          <p:val>
                                            <p:strVal val="#ppt_h"/>
                                          </p:val>
                                        </p:tav>
                                      </p:tavLst>
                                    </p:anim>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矢量的点积</a:t>
            </a:r>
            <a:endParaRPr lang="zh-CN" altLang="en-US"/>
          </a:p>
        </p:txBody>
      </p:sp>
      <p:sp>
        <p:nvSpPr>
          <p:cNvPr id="3" name="Content Placeholder 2"/>
          <p:cNvSpPr>
            <a:spLocks noGrp="1"/>
          </p:cNvSpPr>
          <p:nvPr>
            <p:ph idx="1"/>
          </p:nvPr>
        </p:nvSpPr>
        <p:spPr>
          <a:xfrm>
            <a:off x="647700" y="1725930"/>
            <a:ext cx="10515600" cy="4351338"/>
          </a:xfrm>
        </p:spPr>
        <p:txBody>
          <a:bodyPr/>
          <a:p>
            <a:r>
              <a:rPr lang="zh-CN">
                <a:sym typeface="+mn-ea"/>
              </a:rPr>
              <a:t>矢量的点积（</a:t>
            </a:r>
            <a:r>
              <a:rPr lang="en-US" altLang="zh-CN">
                <a:sym typeface="+mn-ea"/>
              </a:rPr>
              <a:t>dot product</a:t>
            </a:r>
            <a:r>
              <a:rPr lang="zh-CN" altLang="en-US">
                <a:sym typeface="+mn-ea"/>
              </a:rPr>
              <a:t>）又称内积（</a:t>
            </a:r>
            <a:r>
              <a:rPr lang="en-US" altLang="zh-CN">
                <a:sym typeface="+mn-ea"/>
              </a:rPr>
              <a:t>inner product</a:t>
            </a:r>
            <a:r>
              <a:rPr lang="zh-CN" altLang="en-US">
                <a:sym typeface="+mn-ea"/>
              </a:rPr>
              <a:t>）。</a:t>
            </a:r>
            <a:endParaRPr lang="zh-CN" altLang="en-US">
              <a:sym typeface="+mn-ea"/>
            </a:endParaRPr>
          </a:p>
          <a:p>
            <a:r>
              <a:rPr lang="zh-CN" altLang="en-US">
                <a:sym typeface="+mn-ea"/>
              </a:rPr>
              <a:t>两个矢量的点积得到一个标量，其值为：</a:t>
            </a:r>
            <a:r>
              <a:rPr lang="en-US" altLang="zh-CN">
                <a:sym typeface="+mn-ea"/>
              </a:rPr>
              <a:t>a · b = |a||b| cos </a:t>
            </a:r>
            <a:r>
              <a:rPr lang="zh-CN" altLang="en-US">
                <a:sym typeface="+mn-ea"/>
              </a:rPr>
              <a:t>θ</a:t>
            </a:r>
            <a:endParaRPr lang="zh-CN" altLang="en-US">
              <a:sym typeface="+mn-ea"/>
            </a:endParaRPr>
          </a:p>
          <a:p>
            <a:r>
              <a:rPr lang="zh-CN" altLang="en-US">
                <a:sym typeface="+mn-ea"/>
              </a:rPr>
              <a:t>几何意义是：通过</a:t>
            </a:r>
            <a:r>
              <a:rPr lang="en-US" altLang="zh-CN">
                <a:sym typeface="+mn-ea"/>
              </a:rPr>
              <a:t> a </a:t>
            </a:r>
            <a:r>
              <a:rPr lang="zh-CN" altLang="en-US">
                <a:sym typeface="+mn-ea"/>
              </a:rPr>
              <a:t>的终点作垂直于</a:t>
            </a:r>
            <a:r>
              <a:rPr lang="en-US" altLang="zh-CN">
                <a:sym typeface="+mn-ea"/>
              </a:rPr>
              <a:t> b </a:t>
            </a:r>
            <a:r>
              <a:rPr lang="zh-CN" altLang="en-US">
                <a:sym typeface="+mn-ea"/>
              </a:rPr>
              <a:t>的垂线，垂直点与原点的距离称之为“投影长度”，而点积就是这个</a:t>
            </a:r>
            <a:r>
              <a:rPr lang="en-US" altLang="zh-CN">
                <a:sym typeface="+mn-ea"/>
              </a:rPr>
              <a:t> a </a:t>
            </a:r>
            <a:r>
              <a:rPr lang="zh-CN" altLang="en-US">
                <a:sym typeface="+mn-ea"/>
              </a:rPr>
              <a:t>在</a:t>
            </a:r>
            <a:r>
              <a:rPr lang="en-US" altLang="zh-CN">
                <a:sym typeface="+mn-ea"/>
              </a:rPr>
              <a:t> b </a:t>
            </a:r>
            <a:r>
              <a:rPr lang="zh-CN" altLang="en-US">
                <a:sym typeface="+mn-ea"/>
              </a:rPr>
              <a:t>上的投影长度再乘以</a:t>
            </a:r>
            <a:r>
              <a:rPr lang="en-US" altLang="zh-CN">
                <a:sym typeface="+mn-ea"/>
              </a:rPr>
              <a:t> b </a:t>
            </a:r>
            <a:r>
              <a:rPr lang="zh-CN" altLang="en-US">
                <a:sym typeface="+mn-ea"/>
              </a:rPr>
              <a:t>的长度（若</a:t>
            </a:r>
            <a:r>
              <a:rPr lang="en-US" altLang="zh-CN">
                <a:sym typeface="+mn-ea"/>
              </a:rPr>
              <a:t> b </a:t>
            </a:r>
            <a:r>
              <a:rPr lang="zh-CN" altLang="en-US">
                <a:sym typeface="+mn-ea"/>
              </a:rPr>
              <a:t>是单位矢量则就是投影长度）</a:t>
            </a:r>
            <a:endParaRPr lang="en-US" altLang="zh-CN">
              <a:sym typeface="+mn-ea"/>
            </a:endParaRPr>
          </a:p>
          <a:p>
            <a:r>
              <a:rPr lang="zh-CN" altLang="en-US">
                <a:sym typeface="+mn-ea"/>
              </a:rPr>
              <a:t>注：如果</a:t>
            </a:r>
            <a:r>
              <a:rPr lang="en-US" altLang="zh-CN">
                <a:sym typeface="+mn-ea"/>
              </a:rPr>
              <a:t> a </a:t>
            </a:r>
            <a:r>
              <a:rPr lang="zh-CN" altLang="en-US">
                <a:sym typeface="+mn-ea"/>
              </a:rPr>
              <a:t>和</a:t>
            </a:r>
            <a:r>
              <a:rPr lang="en-US" altLang="zh-CN">
                <a:sym typeface="+mn-ea"/>
              </a:rPr>
              <a:t> b </a:t>
            </a:r>
            <a:r>
              <a:rPr lang="zh-CN" altLang="en-US">
                <a:sym typeface="+mn-ea"/>
              </a:rPr>
              <a:t>反向，则视为夹角</a:t>
            </a:r>
            <a:r>
              <a:rPr lang="en-US" altLang="zh-CN">
                <a:sym typeface="+mn-ea"/>
              </a:rPr>
              <a:t> </a:t>
            </a:r>
            <a:r>
              <a:rPr lang="zh-CN" altLang="en-US">
                <a:sym typeface="+mn-ea"/>
              </a:rPr>
              <a:t>θ</a:t>
            </a:r>
            <a:r>
              <a:rPr lang="en-US" altLang="zh-CN">
                <a:sym typeface="+mn-ea"/>
              </a:rPr>
              <a:t> </a:t>
            </a:r>
            <a:r>
              <a:rPr lang="zh-CN" altLang="en-US">
                <a:sym typeface="+mn-ea"/>
              </a:rPr>
              <a:t>大于</a:t>
            </a:r>
            <a:r>
              <a:rPr lang="en-US" altLang="zh-CN">
                <a:sym typeface="+mn-ea"/>
              </a:rPr>
              <a:t> 90 </a:t>
            </a:r>
            <a:r>
              <a:rPr lang="zh-CN" altLang="en-US">
                <a:sym typeface="+mn-ea"/>
              </a:rPr>
              <a:t>度，点积会得到负数（认为</a:t>
            </a:r>
            <a:r>
              <a:rPr lang="zh-CN" altLang="en-US">
                <a:sym typeface="+mn-ea"/>
              </a:rPr>
              <a:t>投影反向延伸了）</a:t>
            </a:r>
            <a:endParaRPr lang="zh-CN" altLang="en-US">
              <a:sym typeface="+mn-ea"/>
            </a:endParaRPr>
          </a:p>
          <a:p>
            <a:r>
              <a:rPr lang="zh-CN" altLang="en-US">
                <a:sym typeface="+mn-ea"/>
              </a:rPr>
              <a:t>点积反映的其实是</a:t>
            </a:r>
            <a:r>
              <a:rPr lang="zh-CN" altLang="en-US" b="1">
                <a:sym typeface="+mn-ea"/>
              </a:rPr>
              <a:t>两个矢量在方向上有多少重合</a:t>
            </a:r>
            <a:r>
              <a:rPr lang="zh-CN" altLang="en-US">
                <a:sym typeface="+mn-ea"/>
              </a:rPr>
              <a:t>。</a:t>
            </a:r>
            <a:endParaRPr lang="zh-CN" altLang="en-US">
              <a:sym typeface="+mn-ea"/>
            </a:endParaRPr>
          </a:p>
        </p:txBody>
      </p:sp>
      <p:sp>
        <p:nvSpPr>
          <p:cNvPr id="6" name="Text Box 5"/>
          <p:cNvSpPr txBox="1"/>
          <p:nvPr/>
        </p:nvSpPr>
        <p:spPr>
          <a:xfrm>
            <a:off x="5862320" y="6489700"/>
            <a:ext cx="6329680" cy="368300"/>
          </a:xfrm>
          <a:prstGeom prst="rect">
            <a:avLst/>
          </a:prstGeom>
          <a:noFill/>
        </p:spPr>
        <p:txBody>
          <a:bodyPr wrap="none" rtlCol="0" anchor="t">
            <a:spAutoFit/>
          </a:bodyPr>
          <a:p>
            <a:pPr algn="l"/>
            <a:r>
              <a:rPr lang="en-US"/>
              <a:t>https://zh.wikipedia.org/zh-hans/%E7%82%B9%E7%A7%AF</a:t>
            </a:r>
            <a:endParaRPr lang="en-US"/>
          </a:p>
        </p:txBody>
      </p:sp>
      <p:grpSp>
        <p:nvGrpSpPr>
          <p:cNvPr id="17" name="Group 16"/>
          <p:cNvGrpSpPr/>
          <p:nvPr/>
        </p:nvGrpSpPr>
        <p:grpSpPr>
          <a:xfrm>
            <a:off x="2865120" y="4299585"/>
            <a:ext cx="1977390" cy="1701800"/>
            <a:chOff x="7396" y="5178"/>
            <a:chExt cx="3114" cy="2680"/>
          </a:xfrm>
        </p:grpSpPr>
        <p:grpSp>
          <p:nvGrpSpPr>
            <p:cNvPr id="14" name="Group 13"/>
            <p:cNvGrpSpPr/>
            <p:nvPr/>
          </p:nvGrpSpPr>
          <p:grpSpPr>
            <a:xfrm>
              <a:off x="7396" y="5178"/>
              <a:ext cx="3115" cy="2651"/>
              <a:chOff x="7396" y="6154"/>
              <a:chExt cx="1968" cy="1675"/>
            </a:xfrm>
          </p:grpSpPr>
          <p:sp>
            <p:nvSpPr>
              <p:cNvPr id="12" name="Pie 11"/>
              <p:cNvSpPr/>
              <p:nvPr/>
            </p:nvSpPr>
            <p:spPr>
              <a:xfrm>
                <a:off x="7396" y="7129"/>
                <a:ext cx="676" cy="700"/>
              </a:xfrm>
              <a:prstGeom prst="pie">
                <a:avLst>
                  <a:gd name="adj1" fmla="val 18170787"/>
                  <a:gd name="adj2" fmla="val 82932"/>
                </a:avLst>
              </a:prstGeom>
              <a:ln w="28575"/>
            </p:spPr>
            <p:style>
              <a:lnRef idx="2">
                <a:schemeClr val="accent6"/>
              </a:lnRef>
              <a:fillRef idx="1">
                <a:schemeClr val="lt1"/>
              </a:fillRef>
              <a:effectRef idx="0">
                <a:schemeClr val="accent6"/>
              </a:effectRef>
              <a:fontRef idx="minor">
                <a:schemeClr val="dk1"/>
              </a:fontRef>
            </p:style>
            <p:txBody>
              <a:bodyPr rtlCol="0" anchor="ctr"/>
              <a:p>
                <a:pPr algn="ctr"/>
                <a:endParaRPr lang="en-US">
                  <a:solidFill>
                    <a:schemeClr val="tx1"/>
                  </a:solidFill>
                </a:endParaRPr>
              </a:p>
            </p:txBody>
          </p:sp>
          <p:cxnSp>
            <p:nvCxnSpPr>
              <p:cNvPr id="10" name="Straight Arrow Connector 9"/>
              <p:cNvCxnSpPr/>
              <p:nvPr/>
            </p:nvCxnSpPr>
            <p:spPr>
              <a:xfrm flipV="1">
                <a:off x="7711" y="6154"/>
                <a:ext cx="820" cy="131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711" y="7481"/>
                <a:ext cx="1653" cy="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8043" y="7031"/>
                <a:ext cx="488" cy="366"/>
              </a:xfrm>
              <a:prstGeom prst="rect">
                <a:avLst/>
              </a:prstGeom>
              <a:noFill/>
            </p:spPr>
            <p:txBody>
              <a:bodyPr wrap="square" rtlCol="0" anchor="t">
                <a:spAutoFit/>
              </a:bodyPr>
              <a:p>
                <a:r>
                  <a:rPr lang="zh-CN" altLang="en-US">
                    <a:sym typeface="+mn-ea"/>
                  </a:rPr>
                  <a:t>θ</a:t>
                </a:r>
                <a:endParaRPr lang="en-US"/>
              </a:p>
            </p:txBody>
          </p:sp>
        </p:grpSp>
        <p:sp>
          <p:nvSpPr>
            <p:cNvPr id="15" name="Text Box 14"/>
            <p:cNvSpPr txBox="1"/>
            <p:nvPr/>
          </p:nvSpPr>
          <p:spPr>
            <a:xfrm>
              <a:off x="8173" y="5545"/>
              <a:ext cx="488" cy="580"/>
            </a:xfrm>
            <a:prstGeom prst="rect">
              <a:avLst/>
            </a:prstGeom>
            <a:noFill/>
          </p:spPr>
          <p:txBody>
            <a:bodyPr wrap="none" rtlCol="0" anchor="t">
              <a:spAutoFit/>
            </a:bodyPr>
            <a:p>
              <a:r>
                <a:rPr lang="en-US" altLang="zh-CN">
                  <a:sym typeface="+mn-ea"/>
                </a:rPr>
                <a:t>a</a:t>
              </a:r>
              <a:endParaRPr lang="en-US" altLang="zh-CN">
                <a:sym typeface="+mn-ea"/>
              </a:endParaRPr>
            </a:p>
          </p:txBody>
        </p:sp>
        <p:sp>
          <p:nvSpPr>
            <p:cNvPr id="16" name="Text Box 15"/>
            <p:cNvSpPr txBox="1"/>
            <p:nvPr/>
          </p:nvSpPr>
          <p:spPr>
            <a:xfrm>
              <a:off x="8959" y="7278"/>
              <a:ext cx="488" cy="580"/>
            </a:xfrm>
            <a:prstGeom prst="rect">
              <a:avLst/>
            </a:prstGeom>
            <a:noFill/>
          </p:spPr>
          <p:txBody>
            <a:bodyPr wrap="none" rtlCol="0" anchor="t">
              <a:spAutoFit/>
            </a:bodyPr>
            <a:p>
              <a:r>
                <a:rPr lang="en-US" altLang="zh-CN">
                  <a:sym typeface="+mn-ea"/>
                </a:rPr>
                <a:t>b</a:t>
              </a:r>
              <a:endParaRPr lang="en-US" altLang="zh-CN">
                <a:sym typeface="+mn-ea"/>
              </a:endParaRPr>
            </a:p>
          </p:txBody>
        </p:sp>
      </p:grpSp>
      <p:grpSp>
        <p:nvGrpSpPr>
          <p:cNvPr id="18" name="Group 17"/>
          <p:cNvGrpSpPr/>
          <p:nvPr/>
        </p:nvGrpSpPr>
        <p:grpSpPr>
          <a:xfrm>
            <a:off x="6689261" y="4267430"/>
            <a:ext cx="2181054" cy="1746020"/>
            <a:chOff x="7076" y="5108"/>
            <a:chExt cx="3435" cy="2750"/>
          </a:xfrm>
        </p:grpSpPr>
        <p:grpSp>
          <p:nvGrpSpPr>
            <p:cNvPr id="19" name="Group 18"/>
            <p:cNvGrpSpPr/>
            <p:nvPr/>
          </p:nvGrpSpPr>
          <p:grpSpPr>
            <a:xfrm>
              <a:off x="7076" y="5108"/>
              <a:ext cx="3435" cy="2721"/>
              <a:chOff x="7194" y="6110"/>
              <a:chExt cx="2170" cy="1719"/>
            </a:xfrm>
          </p:grpSpPr>
          <p:sp>
            <p:nvSpPr>
              <p:cNvPr id="20" name="Pie 19"/>
              <p:cNvSpPr/>
              <p:nvPr/>
            </p:nvSpPr>
            <p:spPr>
              <a:xfrm>
                <a:off x="7396" y="7129"/>
                <a:ext cx="676" cy="700"/>
              </a:xfrm>
              <a:prstGeom prst="pie">
                <a:avLst>
                  <a:gd name="adj1" fmla="val 14798098"/>
                  <a:gd name="adj2" fmla="val 82932"/>
                </a:avLst>
              </a:prstGeom>
              <a:ln w="28575"/>
            </p:spPr>
            <p:style>
              <a:lnRef idx="2">
                <a:schemeClr val="accent6"/>
              </a:lnRef>
              <a:fillRef idx="1">
                <a:schemeClr val="lt1"/>
              </a:fillRef>
              <a:effectRef idx="0">
                <a:schemeClr val="accent6"/>
              </a:effectRef>
              <a:fontRef idx="minor">
                <a:schemeClr val="dk1"/>
              </a:fontRef>
            </p:style>
            <p:txBody>
              <a:bodyPr rtlCol="0" anchor="ctr"/>
              <a:p>
                <a:pPr algn="ctr"/>
                <a:endParaRPr lang="en-US">
                  <a:solidFill>
                    <a:schemeClr val="tx1"/>
                  </a:solidFill>
                </a:endParaRPr>
              </a:p>
            </p:txBody>
          </p:sp>
          <p:cxnSp>
            <p:nvCxnSpPr>
              <p:cNvPr id="21" name="Straight Arrow Connector 20"/>
              <p:cNvCxnSpPr/>
              <p:nvPr/>
            </p:nvCxnSpPr>
            <p:spPr>
              <a:xfrm flipH="1" flipV="1">
                <a:off x="7194" y="6110"/>
                <a:ext cx="517" cy="135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711" y="7481"/>
                <a:ext cx="1653" cy="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7880" y="6887"/>
                <a:ext cx="488" cy="366"/>
              </a:xfrm>
              <a:prstGeom prst="rect">
                <a:avLst/>
              </a:prstGeom>
              <a:noFill/>
            </p:spPr>
            <p:txBody>
              <a:bodyPr wrap="square" rtlCol="0" anchor="t">
                <a:spAutoFit/>
              </a:bodyPr>
              <a:p>
                <a:r>
                  <a:rPr lang="zh-CN" altLang="en-US">
                    <a:sym typeface="+mn-ea"/>
                  </a:rPr>
                  <a:t>θ</a:t>
                </a:r>
                <a:endParaRPr lang="en-US"/>
              </a:p>
            </p:txBody>
          </p:sp>
        </p:grpSp>
        <p:sp>
          <p:nvSpPr>
            <p:cNvPr id="24" name="Text Box 23"/>
            <p:cNvSpPr txBox="1"/>
            <p:nvPr/>
          </p:nvSpPr>
          <p:spPr>
            <a:xfrm>
              <a:off x="7396" y="5799"/>
              <a:ext cx="488" cy="580"/>
            </a:xfrm>
            <a:prstGeom prst="rect">
              <a:avLst/>
            </a:prstGeom>
            <a:noFill/>
          </p:spPr>
          <p:txBody>
            <a:bodyPr wrap="none" rtlCol="0" anchor="t">
              <a:spAutoFit/>
            </a:bodyPr>
            <a:p>
              <a:r>
                <a:rPr lang="en-US" altLang="zh-CN">
                  <a:sym typeface="+mn-ea"/>
                </a:rPr>
                <a:t>a</a:t>
              </a:r>
              <a:endParaRPr lang="en-US" altLang="zh-CN">
                <a:sym typeface="+mn-ea"/>
              </a:endParaRPr>
            </a:p>
          </p:txBody>
        </p:sp>
        <p:sp>
          <p:nvSpPr>
            <p:cNvPr id="25" name="Text Box 24"/>
            <p:cNvSpPr txBox="1"/>
            <p:nvPr/>
          </p:nvSpPr>
          <p:spPr>
            <a:xfrm>
              <a:off x="8959" y="7278"/>
              <a:ext cx="488" cy="580"/>
            </a:xfrm>
            <a:prstGeom prst="rect">
              <a:avLst/>
            </a:prstGeom>
            <a:noFill/>
          </p:spPr>
          <p:txBody>
            <a:bodyPr wrap="none" rtlCol="0" anchor="t">
              <a:spAutoFit/>
            </a:bodyPr>
            <a:p>
              <a:r>
                <a:rPr lang="en-US" altLang="zh-CN">
                  <a:sym typeface="+mn-ea"/>
                </a:rPr>
                <a:t>b</a:t>
              </a:r>
              <a:endParaRPr lang="en-US" altLang="zh-CN">
                <a:sym typeface="+mn-ea"/>
              </a:endParaRPr>
            </a:p>
          </p:txBody>
        </p:sp>
      </p:grpSp>
      <p:cxnSp>
        <p:nvCxnSpPr>
          <p:cNvPr id="26" name="Straight Arrow Connector 25"/>
          <p:cNvCxnSpPr/>
          <p:nvPr/>
        </p:nvCxnSpPr>
        <p:spPr>
          <a:xfrm flipH="1">
            <a:off x="6650990" y="4274820"/>
            <a:ext cx="30480" cy="1356360"/>
          </a:xfrm>
          <a:prstGeom prst="straightConnector1">
            <a:avLst/>
          </a:prstGeom>
          <a:ln>
            <a:prstDash val="sysDot"/>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p:nvPr/>
        </p:nvCxnSpPr>
        <p:spPr>
          <a:xfrm flipH="1" flipV="1">
            <a:off x="6643370" y="5623560"/>
            <a:ext cx="582295" cy="15240"/>
          </a:xfrm>
          <a:prstGeom prst="straightConnector1">
            <a:avLst/>
          </a:prstGeom>
          <a:ln>
            <a:prstDash val="sysDot"/>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8" name="Straight Arrow Connector 27"/>
          <p:cNvCxnSpPr/>
          <p:nvPr/>
        </p:nvCxnSpPr>
        <p:spPr>
          <a:xfrm flipH="1">
            <a:off x="3976370" y="4362450"/>
            <a:ext cx="29210" cy="1322705"/>
          </a:xfrm>
          <a:prstGeom prst="straightConnector1">
            <a:avLst/>
          </a:prstGeom>
          <a:ln>
            <a:prstDash val="sysDot"/>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9" name="Text Box 28"/>
          <p:cNvSpPr txBox="1"/>
          <p:nvPr/>
        </p:nvSpPr>
        <p:spPr>
          <a:xfrm>
            <a:off x="2963545" y="5654675"/>
            <a:ext cx="1038860" cy="368300"/>
          </a:xfrm>
          <a:prstGeom prst="rect">
            <a:avLst/>
          </a:prstGeom>
          <a:noFill/>
        </p:spPr>
        <p:txBody>
          <a:bodyPr wrap="none" rtlCol="0" anchor="t">
            <a:spAutoFit/>
          </a:bodyPr>
          <a:p>
            <a:r>
              <a:rPr lang="en-US" altLang="zh-CN">
                <a:solidFill>
                  <a:schemeClr val="accent2"/>
                </a:solidFill>
                <a:sym typeface="+mn-ea"/>
              </a:rPr>
              <a:t>|a| cos </a:t>
            </a:r>
            <a:r>
              <a:rPr lang="zh-CN" altLang="en-US">
                <a:solidFill>
                  <a:schemeClr val="accent2"/>
                </a:solidFill>
                <a:sym typeface="+mn-ea"/>
              </a:rPr>
              <a:t>θ</a:t>
            </a:r>
            <a:endParaRPr lang="zh-CN" altLang="en-US">
              <a:solidFill>
                <a:schemeClr val="accent2"/>
              </a:solidFill>
              <a:sym typeface="+mn-ea"/>
            </a:endParaRPr>
          </a:p>
        </p:txBody>
      </p:sp>
      <p:sp>
        <p:nvSpPr>
          <p:cNvPr id="30" name="Text Box 29"/>
          <p:cNvSpPr txBox="1"/>
          <p:nvPr/>
        </p:nvSpPr>
        <p:spPr>
          <a:xfrm>
            <a:off x="6369050" y="5605780"/>
            <a:ext cx="1115060" cy="368300"/>
          </a:xfrm>
          <a:prstGeom prst="rect">
            <a:avLst/>
          </a:prstGeom>
          <a:noFill/>
        </p:spPr>
        <p:txBody>
          <a:bodyPr wrap="none" rtlCol="0" anchor="t">
            <a:spAutoFit/>
          </a:bodyPr>
          <a:p>
            <a:r>
              <a:rPr lang="en-US" altLang="zh-CN">
                <a:solidFill>
                  <a:schemeClr val="accent2"/>
                </a:solidFill>
                <a:sym typeface="+mn-ea"/>
              </a:rPr>
              <a:t>-|a| cos </a:t>
            </a:r>
            <a:r>
              <a:rPr lang="zh-CN" altLang="en-US">
                <a:solidFill>
                  <a:schemeClr val="accent2"/>
                </a:solidFill>
                <a:sym typeface="+mn-ea"/>
              </a:rPr>
              <a:t>θ</a:t>
            </a:r>
            <a:endParaRPr lang="zh-CN" altLang="en-US">
              <a:solidFill>
                <a:schemeClr val="accent2"/>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矢量的点积</a:t>
            </a:r>
            <a:endParaRPr lang="zh-CN" altLang="en-US"/>
          </a:p>
        </p:txBody>
      </p:sp>
      <p:sp>
        <p:nvSpPr>
          <p:cNvPr id="3" name="Content Placeholder 2"/>
          <p:cNvSpPr>
            <a:spLocks noGrp="1"/>
          </p:cNvSpPr>
          <p:nvPr>
            <p:ph idx="1"/>
          </p:nvPr>
        </p:nvSpPr>
        <p:spPr/>
        <p:txBody>
          <a:bodyPr/>
          <a:p>
            <a:r>
              <a:rPr lang="zh-CN" altLang="en-US"/>
              <a:t>对于二维矢量，分量计算公式：</a:t>
            </a:r>
            <a:r>
              <a:rPr lang="en-US"/>
              <a:t>(a, b) </a:t>
            </a:r>
            <a:r>
              <a:rPr lang="en-US" altLang="zh-CN">
                <a:sym typeface="+mn-ea"/>
              </a:rPr>
              <a:t>· (c, d) = ac + bd</a:t>
            </a:r>
            <a:endParaRPr lang="en-US" altLang="zh-CN">
              <a:sym typeface="+mn-ea"/>
            </a:endParaRPr>
          </a:p>
          <a:p>
            <a:r>
              <a:rPr lang="zh-CN" altLang="en-US">
                <a:sym typeface="+mn-ea"/>
              </a:rPr>
              <a:t>对于三维矢量，分量计算公式：</a:t>
            </a:r>
            <a:r>
              <a:rPr lang="en-US">
                <a:sym typeface="+mn-ea"/>
              </a:rPr>
              <a:t>(a, b, c) </a:t>
            </a:r>
            <a:r>
              <a:rPr lang="en-US" altLang="zh-CN">
                <a:sym typeface="+mn-ea"/>
              </a:rPr>
              <a:t>· (d, e, f) = ad + be + cf</a:t>
            </a:r>
            <a:endParaRPr lang="en-US"/>
          </a:p>
        </p:txBody>
      </p:sp>
      <p:sp>
        <p:nvSpPr>
          <p:cNvPr id="6" name="Text Box 5"/>
          <p:cNvSpPr txBox="1"/>
          <p:nvPr/>
        </p:nvSpPr>
        <p:spPr>
          <a:xfrm>
            <a:off x="5862320" y="6489700"/>
            <a:ext cx="6329680" cy="368300"/>
          </a:xfrm>
          <a:prstGeom prst="rect">
            <a:avLst/>
          </a:prstGeom>
          <a:noFill/>
        </p:spPr>
        <p:txBody>
          <a:bodyPr wrap="none" rtlCol="0" anchor="t">
            <a:spAutoFit/>
          </a:bodyPr>
          <a:p>
            <a:pPr algn="l"/>
            <a:r>
              <a:rPr lang="en-US"/>
              <a:t>https://zh.wikipedia.org/zh-hans/%E7%82%B9%E7%A7%AF</a:t>
            </a:r>
            <a:endParaRPr lang="en-US"/>
          </a:p>
        </p:txBody>
      </p:sp>
      <p:pic>
        <p:nvPicPr>
          <p:cNvPr id="5" name="Picture 4"/>
          <p:cNvPicPr>
            <a:picLocks noChangeAspect="1"/>
          </p:cNvPicPr>
          <p:nvPr/>
        </p:nvPicPr>
        <p:blipFill>
          <a:blip r:embed="rId1"/>
          <a:stretch>
            <a:fillRect/>
          </a:stretch>
        </p:blipFill>
        <p:spPr>
          <a:xfrm>
            <a:off x="2986405" y="2914650"/>
            <a:ext cx="6073775" cy="29724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矢量点积的特性和用途</a:t>
            </a:r>
            <a:endParaRPr lang="zh-CN" altLang="en-US"/>
          </a:p>
        </p:txBody>
      </p:sp>
      <p:sp>
        <p:nvSpPr>
          <p:cNvPr id="3" name="Content Placeholder 2"/>
          <p:cNvSpPr>
            <a:spLocks noGrp="1"/>
          </p:cNvSpPr>
          <p:nvPr>
            <p:ph idx="1"/>
          </p:nvPr>
        </p:nvSpPr>
        <p:spPr>
          <a:xfrm>
            <a:off x="647700" y="1527175"/>
            <a:ext cx="10515600" cy="4911090"/>
          </a:xfrm>
        </p:spPr>
        <p:txBody>
          <a:bodyPr/>
          <a:p>
            <a:r>
              <a:rPr lang="zh-CN">
                <a:sym typeface="+mn-ea"/>
              </a:rPr>
              <a:t>通过检测点积是否为</a:t>
            </a:r>
            <a:r>
              <a:rPr lang="en-US" altLang="zh-CN">
                <a:sym typeface="+mn-ea"/>
              </a:rPr>
              <a:t> 0</a:t>
            </a:r>
            <a:r>
              <a:rPr lang="zh-CN">
                <a:sym typeface="+mn-ea"/>
              </a:rPr>
              <a:t>，</a:t>
            </a:r>
            <a:r>
              <a:rPr lang="zh-CN"/>
              <a:t>可以用于检测两个矢量是否</a:t>
            </a:r>
            <a:r>
              <a:rPr lang="zh-CN" b="1"/>
              <a:t>垂直</a:t>
            </a:r>
            <a:r>
              <a:rPr lang="zh-CN"/>
              <a:t>：</a:t>
            </a:r>
            <a:r>
              <a:rPr lang="en-US" altLang="zh-CN">
                <a:sym typeface="+mn-ea"/>
              </a:rPr>
              <a:t>a · b = 0 </a:t>
            </a:r>
            <a:r>
              <a:rPr lang="zh-CN" altLang="en-US">
                <a:sym typeface="+mn-ea"/>
              </a:rPr>
              <a:t>等价于</a:t>
            </a:r>
            <a:r>
              <a:rPr lang="en-US" altLang="zh-CN">
                <a:sym typeface="+mn-ea"/>
              </a:rPr>
              <a:t> a ⊥ b</a:t>
            </a:r>
            <a:endParaRPr lang="en-US" altLang="zh-CN">
              <a:sym typeface="+mn-ea"/>
            </a:endParaRPr>
          </a:p>
          <a:p>
            <a:r>
              <a:rPr lang="zh-CN">
                <a:sym typeface="+mn-ea"/>
              </a:rPr>
              <a:t>通过检测点积是否小于</a:t>
            </a:r>
            <a:r>
              <a:rPr lang="en-US" altLang="zh-CN">
                <a:sym typeface="+mn-ea"/>
              </a:rPr>
              <a:t> 0</a:t>
            </a:r>
            <a:r>
              <a:rPr lang="zh-CN">
                <a:sym typeface="+mn-ea"/>
              </a:rPr>
              <a:t>，</a:t>
            </a:r>
            <a:r>
              <a:rPr lang="zh-CN">
                <a:sym typeface="+mn-ea"/>
              </a:rPr>
              <a:t>可以用于检测两个矢量是否</a:t>
            </a:r>
            <a:r>
              <a:rPr lang="zh-CN" b="1">
                <a:sym typeface="+mn-ea"/>
              </a:rPr>
              <a:t>反向</a:t>
            </a:r>
            <a:r>
              <a:rPr lang="zh-CN">
                <a:sym typeface="+mn-ea"/>
              </a:rPr>
              <a:t>：</a:t>
            </a:r>
            <a:r>
              <a:rPr lang="en-US" altLang="zh-CN">
                <a:sym typeface="+mn-ea"/>
              </a:rPr>
              <a:t>a · b &lt;</a:t>
            </a:r>
            <a:r>
              <a:rPr lang="en-US" altLang="zh-CN">
                <a:sym typeface="+mn-ea"/>
              </a:rPr>
              <a:t> 0 </a:t>
            </a:r>
            <a:r>
              <a:rPr lang="zh-CN" altLang="en-US">
                <a:sym typeface="+mn-ea"/>
              </a:rPr>
              <a:t>则</a:t>
            </a:r>
            <a:r>
              <a:rPr lang="en-US" altLang="zh-CN">
                <a:sym typeface="+mn-ea"/>
              </a:rPr>
              <a:t> ab </a:t>
            </a:r>
            <a:r>
              <a:rPr lang="zh-CN" altLang="en-US">
                <a:sym typeface="+mn-ea"/>
              </a:rPr>
              <a:t>反向</a:t>
            </a:r>
            <a:endParaRPr lang="en-US" altLang="zh-CN">
              <a:sym typeface="+mn-ea"/>
            </a:endParaRPr>
          </a:p>
          <a:p>
            <a:r>
              <a:rPr lang="zh-CN">
                <a:sym typeface="+mn-ea"/>
              </a:rPr>
              <a:t>点积</a:t>
            </a:r>
            <a:r>
              <a:rPr lang="zh-CN" altLang="en-US">
                <a:sym typeface="+mn-ea"/>
              </a:rPr>
              <a:t>满足</a:t>
            </a:r>
            <a:r>
              <a:rPr lang="zh-CN" altLang="en-US" b="1">
                <a:sym typeface="+mn-ea"/>
              </a:rPr>
              <a:t>交换律</a:t>
            </a:r>
            <a:r>
              <a:rPr lang="zh-CN" altLang="en-US">
                <a:sym typeface="+mn-ea"/>
              </a:rPr>
              <a:t>，参数左右顺序不影响结果：</a:t>
            </a:r>
            <a:r>
              <a:rPr lang="en-US">
                <a:sym typeface="+mn-ea"/>
              </a:rPr>
              <a:t>a </a:t>
            </a:r>
            <a:r>
              <a:rPr lang="en-US" altLang="zh-CN">
                <a:sym typeface="+mn-ea"/>
              </a:rPr>
              <a:t>· b = b </a:t>
            </a:r>
            <a:r>
              <a:rPr lang="en-US" altLang="zh-CN">
                <a:sym typeface="+mn-ea"/>
              </a:rPr>
              <a:t>· a</a:t>
            </a:r>
            <a:endParaRPr lang="en-US" altLang="zh-CN">
              <a:sym typeface="+mn-ea"/>
            </a:endParaRPr>
          </a:p>
          <a:p>
            <a:r>
              <a:rPr lang="zh-CN">
                <a:sym typeface="+mn-ea"/>
              </a:rPr>
              <a:t>点</a:t>
            </a:r>
            <a:r>
              <a:rPr lang="zh-CN" altLang="en-US">
                <a:sym typeface="+mn-ea"/>
              </a:rPr>
              <a:t>积也满足</a:t>
            </a:r>
            <a:r>
              <a:rPr lang="zh-CN" altLang="en-US" b="1">
                <a:sym typeface="+mn-ea"/>
              </a:rPr>
              <a:t>分配律</a:t>
            </a:r>
            <a:r>
              <a:rPr lang="zh-CN" altLang="en-US">
                <a:sym typeface="+mn-ea"/>
              </a:rPr>
              <a:t>：</a:t>
            </a:r>
            <a:r>
              <a:rPr lang="en-US" altLang="zh-CN">
                <a:sym typeface="+mn-ea"/>
              </a:rPr>
              <a:t>a </a:t>
            </a:r>
            <a:r>
              <a:rPr lang="en-US" altLang="zh-CN">
                <a:sym typeface="+mn-ea"/>
              </a:rPr>
              <a:t>· (b + c) = a </a:t>
            </a:r>
            <a:r>
              <a:rPr lang="en-US" altLang="zh-CN">
                <a:sym typeface="+mn-ea"/>
              </a:rPr>
              <a:t>· b + a </a:t>
            </a:r>
            <a:r>
              <a:rPr lang="en-US" altLang="zh-CN">
                <a:sym typeface="+mn-ea"/>
              </a:rPr>
              <a:t>· c</a:t>
            </a:r>
            <a:endParaRPr lang="en-US" altLang="zh-CN">
              <a:sym typeface="+mn-ea"/>
            </a:endParaRPr>
          </a:p>
          <a:p>
            <a:r>
              <a:rPr lang="zh-CN"/>
              <a:t>自己和自己点积，可以用于求矢量</a:t>
            </a:r>
            <a:r>
              <a:rPr lang="zh-CN" b="1"/>
              <a:t>长度的平方</a:t>
            </a:r>
            <a:r>
              <a:rPr lang="zh-CN"/>
              <a:t>：</a:t>
            </a:r>
            <a:endParaRPr lang="zh-CN"/>
          </a:p>
          <a:p>
            <a:r>
              <a:rPr lang="en-US" altLang="zh-CN">
                <a:sym typeface="+mn-ea"/>
              </a:rPr>
              <a:t>a </a:t>
            </a:r>
            <a:r>
              <a:rPr lang="en-US" altLang="zh-CN">
                <a:sym typeface="+mn-ea"/>
              </a:rPr>
              <a:t>·</a:t>
            </a:r>
            <a:r>
              <a:rPr lang="en-US" altLang="zh-CN">
                <a:sym typeface="+mn-ea"/>
              </a:rPr>
              <a:t> a = |a|</a:t>
            </a:r>
            <a:r>
              <a:rPr lang="en-US" altLang="zh-CN" baseline="30000">
                <a:sym typeface="+mn-ea"/>
              </a:rPr>
              <a:t>2</a:t>
            </a:r>
            <a:endParaRPr lang="zh-CN"/>
          </a:p>
          <a:p>
            <a:r>
              <a:rPr lang="en-US" altLang="zh-CN"/>
              <a:t>sqrt(a </a:t>
            </a:r>
            <a:r>
              <a:rPr lang="en-US" altLang="zh-CN">
                <a:sym typeface="+mn-ea"/>
              </a:rPr>
              <a:t>·</a:t>
            </a:r>
            <a:r>
              <a:rPr lang="en-US" altLang="zh-CN"/>
              <a:t> a) = |a|</a:t>
            </a:r>
            <a:endParaRPr lang="en-US" altLang="zh-CN"/>
          </a:p>
          <a:p>
            <a:r>
              <a:rPr lang="zh-CN" altLang="en-US">
                <a:sym typeface="+mn-ea"/>
              </a:rPr>
              <a:t>计算</a:t>
            </a:r>
            <a:r>
              <a:rPr lang="en-US" altLang="zh-CN">
                <a:sym typeface="+mn-ea"/>
              </a:rPr>
              <a:t> a </a:t>
            </a:r>
            <a:r>
              <a:rPr lang="zh-CN" altLang="en-US">
                <a:sym typeface="+mn-ea"/>
              </a:rPr>
              <a:t>矢量在</a:t>
            </a:r>
            <a:r>
              <a:rPr lang="en-US" altLang="zh-CN">
                <a:sym typeface="+mn-ea"/>
              </a:rPr>
              <a:t> b </a:t>
            </a:r>
            <a:r>
              <a:rPr lang="zh-CN" altLang="en-US">
                <a:sym typeface="+mn-ea"/>
              </a:rPr>
              <a:t>矢量上的</a:t>
            </a:r>
            <a:r>
              <a:rPr lang="zh-CN" altLang="en-US" b="1">
                <a:sym typeface="+mn-ea"/>
              </a:rPr>
              <a:t>投影长度</a:t>
            </a:r>
            <a:r>
              <a:rPr lang="en-US" altLang="zh-CN">
                <a:sym typeface="+mn-ea"/>
              </a:rPr>
              <a:t> a</a:t>
            </a:r>
            <a:r>
              <a:rPr lang="en-US" altLang="zh-CN" baseline="-25000">
                <a:sym typeface="+mn-ea"/>
              </a:rPr>
              <a:t>b</a:t>
            </a:r>
            <a:r>
              <a:rPr lang="zh-CN" altLang="en-US">
                <a:sym typeface="+mn-ea"/>
              </a:rPr>
              <a:t>：</a:t>
            </a:r>
            <a:endParaRPr lang="zh-CN" altLang="en-US">
              <a:sym typeface="+mn-ea"/>
            </a:endParaRPr>
          </a:p>
          <a:p>
            <a:r>
              <a:rPr lang="en-US" altLang="zh-CN">
                <a:sym typeface="+mn-ea"/>
              </a:rPr>
              <a:t>a</a:t>
            </a:r>
            <a:r>
              <a:rPr lang="en-US" altLang="zh-CN" baseline="-25000">
                <a:sym typeface="+mn-ea"/>
              </a:rPr>
              <a:t>b</a:t>
            </a:r>
            <a:r>
              <a:rPr lang="en-US" altLang="zh-CN">
                <a:sym typeface="+mn-ea"/>
              </a:rPr>
              <a:t> = a · b / |b|</a:t>
            </a:r>
            <a:endParaRPr lang="en-US" altLang="zh-CN">
              <a:sym typeface="+mn-ea"/>
            </a:endParaRPr>
          </a:p>
          <a:p>
            <a:r>
              <a:rPr lang="zh-CN" altLang="en-US">
                <a:sym typeface="+mn-ea"/>
              </a:rPr>
              <a:t>计算</a:t>
            </a:r>
            <a:r>
              <a:rPr lang="en-US" altLang="zh-CN">
                <a:sym typeface="+mn-ea"/>
              </a:rPr>
              <a:t> a</a:t>
            </a:r>
            <a:r>
              <a:rPr lang="zh-CN" altLang="en-US">
                <a:sym typeface="+mn-ea"/>
              </a:rPr>
              <a:t>、</a:t>
            </a:r>
            <a:r>
              <a:rPr lang="en-US" altLang="zh-CN">
                <a:sym typeface="+mn-ea"/>
              </a:rPr>
              <a:t>b </a:t>
            </a:r>
            <a:r>
              <a:rPr lang="zh-CN" altLang="en-US">
                <a:sym typeface="+mn-ea"/>
              </a:rPr>
              <a:t>两个矢量之间的</a:t>
            </a:r>
            <a:r>
              <a:rPr lang="zh-CN" altLang="en-US" b="1">
                <a:sym typeface="+mn-ea"/>
              </a:rPr>
              <a:t>夹角</a:t>
            </a:r>
            <a:r>
              <a:rPr lang="en-US" altLang="zh-CN">
                <a:sym typeface="+mn-ea"/>
              </a:rPr>
              <a:t> </a:t>
            </a:r>
            <a:r>
              <a:rPr lang="zh-CN" altLang="en-US">
                <a:sym typeface="+mn-ea"/>
              </a:rPr>
              <a:t>θ</a:t>
            </a:r>
            <a:r>
              <a:rPr lang="en-US" altLang="zh-CN">
                <a:sym typeface="+mn-ea"/>
              </a:rPr>
              <a:t> </a:t>
            </a:r>
            <a:r>
              <a:rPr lang="zh-CN" altLang="en-US">
                <a:sym typeface="+mn-ea"/>
              </a:rPr>
              <a:t>的余弦</a:t>
            </a:r>
            <a:r>
              <a:rPr lang="zh-CN" altLang="en-US">
                <a:sym typeface="+mn-ea"/>
              </a:rPr>
              <a:t>：</a:t>
            </a:r>
            <a:endParaRPr lang="zh-CN" altLang="en-US">
              <a:sym typeface="+mn-ea"/>
            </a:endParaRPr>
          </a:p>
          <a:p>
            <a:r>
              <a:rPr lang="en-US" altLang="zh-CN">
                <a:sym typeface="+mn-ea"/>
              </a:rPr>
              <a:t>a · b / |a||b| = cos </a:t>
            </a:r>
            <a:r>
              <a:rPr lang="zh-CN" altLang="en-US">
                <a:sym typeface="+mn-ea"/>
              </a:rPr>
              <a:t>θ</a:t>
            </a:r>
            <a:endParaRPr lang="zh-CN" altLang="en-US">
              <a:sym typeface="+mn-ea"/>
            </a:endParaRPr>
          </a:p>
        </p:txBody>
      </p:sp>
      <p:sp>
        <p:nvSpPr>
          <p:cNvPr id="6" name="Text Box 5"/>
          <p:cNvSpPr txBox="1"/>
          <p:nvPr/>
        </p:nvSpPr>
        <p:spPr>
          <a:xfrm>
            <a:off x="5862320" y="6489700"/>
            <a:ext cx="6329680" cy="368300"/>
          </a:xfrm>
          <a:prstGeom prst="rect">
            <a:avLst/>
          </a:prstGeom>
          <a:noFill/>
        </p:spPr>
        <p:txBody>
          <a:bodyPr wrap="none" rtlCol="0" anchor="t">
            <a:spAutoFit/>
          </a:bodyPr>
          <a:p>
            <a:pPr algn="l"/>
            <a:r>
              <a:rPr lang="en-US"/>
              <a:t>https://zh.wikipedia.org/zh-hans/%E7%82%B9%E7%A7%AF</a:t>
            </a:r>
            <a:endParaRPr lang="en-US"/>
          </a:p>
        </p:txBody>
      </p:sp>
      <p:cxnSp>
        <p:nvCxnSpPr>
          <p:cNvPr id="5" name="Straight Connector 4"/>
          <p:cNvCxnSpPr/>
          <p:nvPr/>
        </p:nvCxnSpPr>
        <p:spPr>
          <a:xfrm>
            <a:off x="8375015" y="4573905"/>
            <a:ext cx="207010" cy="81216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6769100" y="3554730"/>
            <a:ext cx="2514600" cy="1889760"/>
            <a:chOff x="11602" y="6578"/>
            <a:chExt cx="3960" cy="2976"/>
          </a:xfrm>
        </p:grpSpPr>
        <p:pic>
          <p:nvPicPr>
            <p:cNvPr id="9" name="Picture 8"/>
            <p:cNvPicPr>
              <a:picLocks noChangeAspect="1"/>
            </p:cNvPicPr>
            <p:nvPr/>
          </p:nvPicPr>
          <p:blipFill>
            <a:blip r:embed="rId1"/>
            <a:stretch>
              <a:fillRect/>
            </a:stretch>
          </p:blipFill>
          <p:spPr>
            <a:xfrm>
              <a:off x="11602" y="6578"/>
              <a:ext cx="3960" cy="2976"/>
            </a:xfrm>
            <a:prstGeom prst="rect">
              <a:avLst/>
            </a:prstGeom>
          </p:spPr>
        </p:pic>
        <p:sp>
          <p:nvSpPr>
            <p:cNvPr id="10" name="Text Box 9"/>
            <p:cNvSpPr txBox="1"/>
            <p:nvPr/>
          </p:nvSpPr>
          <p:spPr>
            <a:xfrm>
              <a:off x="12791" y="8586"/>
              <a:ext cx="618" cy="580"/>
            </a:xfrm>
            <a:prstGeom prst="rect">
              <a:avLst/>
            </a:prstGeom>
            <a:noFill/>
          </p:spPr>
          <p:txBody>
            <a:bodyPr wrap="none" rtlCol="0" anchor="t">
              <a:spAutoFit/>
            </a:bodyPr>
            <a:p>
              <a:r>
                <a:rPr lang="en-US" altLang="zh-CN">
                  <a:sym typeface="+mn-ea"/>
                </a:rPr>
                <a:t>a</a:t>
              </a:r>
              <a:r>
                <a:rPr lang="en-US" altLang="zh-CN" baseline="-25000">
                  <a:sym typeface="+mn-ea"/>
                </a:rPr>
                <a:t>b</a:t>
              </a:r>
              <a:endParaRPr lang="en-US"/>
            </a:p>
          </p:txBody>
        </p:sp>
      </p:grpSp>
      <p:cxnSp>
        <p:nvCxnSpPr>
          <p:cNvPr id="20" name="Straight Arrow Connector 19"/>
          <p:cNvCxnSpPr/>
          <p:nvPr/>
        </p:nvCxnSpPr>
        <p:spPr>
          <a:xfrm>
            <a:off x="7769860" y="4006850"/>
            <a:ext cx="199390" cy="781685"/>
          </a:xfrm>
          <a:prstGeom prst="straightConnector1">
            <a:avLst/>
          </a:prstGeom>
          <a:ln>
            <a:prstDash val="sysDot"/>
            <a:headEnd type="none" w="med" len="med"/>
            <a:tailEnd type="non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小彭老师开发的</a:t>
            </a:r>
            <a:r>
              <a:rPr lang="en-US" altLang="zh-CN"/>
              <a:t> Zeno </a:t>
            </a:r>
            <a:r>
              <a:rPr lang="zh-CN" altLang="en-US"/>
              <a:t>有幸负责了《流量地球</a:t>
            </a:r>
            <a:r>
              <a:rPr lang="en-US" altLang="zh-CN"/>
              <a:t>2</a:t>
            </a:r>
            <a:r>
              <a:rPr lang="zh-CN" altLang="en-US"/>
              <a:t>》的特效制作</a:t>
            </a:r>
            <a:endParaRPr lang="zh-CN" altLang="en-US"/>
          </a:p>
        </p:txBody>
      </p:sp>
      <p:pic>
        <p:nvPicPr>
          <p:cNvPr id="9" name="Content Placeholder 8" descr="68747470733a2f2f7a656e7573746563682e6f73732d636e2d6265696a696e672e616c6979756e63732e636f6d2f506c6163652d696e2d4769746875622f3230323330342f6c69756c616e672e676966"/>
          <p:cNvPicPr>
            <a:picLocks noChangeAspect="1"/>
          </p:cNvPicPr>
          <p:nvPr>
            <p:ph idx="1"/>
          </p:nvPr>
        </p:nvPicPr>
        <p:blipFill>
          <a:blip r:embed="rId1"/>
          <a:stretch>
            <a:fillRect/>
          </a:stretch>
        </p:blipFill>
        <p:spPr>
          <a:xfrm>
            <a:off x="1818005" y="1717675"/>
            <a:ext cx="8174990" cy="4598670"/>
          </a:xfrm>
          <a:prstGeom prst="rect">
            <a:avLst/>
          </a:prstGeom>
        </p:spPr>
      </p:pic>
      <p:pic>
        <p:nvPicPr>
          <p:cNvPr id="10" name="Picture 9" descr="5482_1687504441_hd"/>
          <p:cNvPicPr>
            <a:picLocks noChangeAspect="1"/>
          </p:cNvPicPr>
          <p:nvPr/>
        </p:nvPicPr>
        <p:blipFill>
          <a:blip r:embed="rId2"/>
          <a:srcRect/>
          <a:stretch>
            <a:fillRect/>
          </a:stretch>
        </p:blipFill>
        <p:spPr>
          <a:xfrm>
            <a:off x="3025775" y="1229995"/>
            <a:ext cx="5621020" cy="5574665"/>
          </a:xfrm>
          <a:prstGeom prst="rect">
            <a:avLst/>
          </a:prstGeom>
        </p:spPr>
      </p:pic>
      <p:sp>
        <p:nvSpPr>
          <p:cNvPr id="11" name="Rounded Rectangle 10"/>
          <p:cNvSpPr/>
          <p:nvPr/>
        </p:nvSpPr>
        <p:spPr>
          <a:xfrm>
            <a:off x="3576320" y="3721100"/>
            <a:ext cx="400050" cy="2495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Callout 1"/>
          <p:cNvSpPr/>
          <p:nvPr/>
        </p:nvSpPr>
        <p:spPr>
          <a:xfrm>
            <a:off x="7882890" y="2470691"/>
            <a:ext cx="3086735" cy="1578164"/>
          </a:xfrm>
          <a:prstGeom prst="wedgeEllipseCallout">
            <a:avLst>
              <a:gd name="adj1" fmla="val -48971"/>
              <a:gd name="adj2" fmla="val 4415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不推荐，因为你需要在电影院里看三个小时</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0" dur="1000" fill="hold"/>
                                        <p:tgtEl>
                                          <p:spTgt spid="1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par>
                          <p:cTn id="19" fill="hold">
                            <p:stCondLst>
                              <p:cond delay="1500"/>
                            </p:stCondLst>
                            <p:childTnLst>
                              <p:par>
                                <p:cTn id="20" presetID="55" presetClass="entr" presetSubtype="0" fill="hold" grpId="0" nodeType="afterEffect">
                                  <p:stCondLst>
                                    <p:cond delay="30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strVal val="#ppt_w*0.70"/>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Pie 14"/>
          <p:cNvSpPr/>
          <p:nvPr/>
        </p:nvSpPr>
        <p:spPr>
          <a:xfrm>
            <a:off x="2359025" y="5604586"/>
            <a:ext cx="679353" cy="703504"/>
          </a:xfrm>
          <a:prstGeom prst="pie">
            <a:avLst>
              <a:gd name="adj1" fmla="val 18170787"/>
              <a:gd name="adj2" fmla="val 212722"/>
            </a:avLst>
          </a:prstGeom>
          <a:ln w="28575"/>
        </p:spPr>
        <p:style>
          <a:lnRef idx="2">
            <a:schemeClr val="accent6"/>
          </a:lnRef>
          <a:fillRef idx="1">
            <a:schemeClr val="lt1"/>
          </a:fillRef>
          <a:effectRef idx="0">
            <a:schemeClr val="accent6"/>
          </a:effectRef>
          <a:fontRef idx="minor">
            <a:schemeClr val="dk1"/>
          </a:fontRef>
        </p:style>
        <p:txBody>
          <a:bodyPr rtlCol="0" anchor="ctr"/>
          <a:p>
            <a:pPr algn="ctr"/>
            <a:endParaRPr lang="en-US">
              <a:solidFill>
                <a:schemeClr val="tx1"/>
              </a:solidFill>
            </a:endParaRPr>
          </a:p>
        </p:txBody>
      </p:sp>
      <p:sp>
        <p:nvSpPr>
          <p:cNvPr id="2" name="Title 1"/>
          <p:cNvSpPr>
            <a:spLocks noGrp="1"/>
          </p:cNvSpPr>
          <p:nvPr>
            <p:ph type="title"/>
          </p:nvPr>
        </p:nvSpPr>
        <p:spPr/>
        <p:txBody>
          <a:bodyPr/>
          <a:p>
            <a:r>
              <a:rPr lang="zh-CN" altLang="en-US">
                <a:sym typeface="+mn-ea"/>
              </a:rPr>
              <a:t>二维</a:t>
            </a:r>
            <a:r>
              <a:rPr lang="zh-CN" altLang="en-US"/>
              <a:t>矢量的叉积</a:t>
            </a:r>
            <a:endParaRPr lang="zh-CN" altLang="en-US"/>
          </a:p>
        </p:txBody>
      </p:sp>
      <p:sp>
        <p:nvSpPr>
          <p:cNvPr id="3" name="Content Placeholder 2"/>
          <p:cNvSpPr>
            <a:spLocks noGrp="1"/>
          </p:cNvSpPr>
          <p:nvPr>
            <p:ph idx="1"/>
          </p:nvPr>
        </p:nvSpPr>
        <p:spPr>
          <a:xfrm>
            <a:off x="647700" y="1825625"/>
            <a:ext cx="10783570" cy="4351655"/>
          </a:xfrm>
        </p:spPr>
        <p:txBody>
          <a:bodyPr/>
          <a:p>
            <a:r>
              <a:rPr lang="zh-CN" altLang="en-US">
                <a:sym typeface="+mn-ea"/>
              </a:rPr>
              <a:t>叉积（</a:t>
            </a:r>
            <a:r>
              <a:rPr lang="en-US" altLang="zh-CN">
                <a:sym typeface="+mn-ea"/>
              </a:rPr>
              <a:t>cross product</a:t>
            </a:r>
            <a:r>
              <a:rPr lang="zh-CN" altLang="en-US">
                <a:sym typeface="+mn-ea"/>
              </a:rPr>
              <a:t>）又称外积（</a:t>
            </a:r>
            <a:r>
              <a:rPr lang="en-US" altLang="zh-CN">
                <a:sym typeface="+mn-ea"/>
              </a:rPr>
              <a:t>outer product</a:t>
            </a:r>
            <a:r>
              <a:rPr lang="zh-CN" altLang="en-US">
                <a:sym typeface="+mn-ea"/>
              </a:rPr>
              <a:t>），叉积要分为二维和三维两种情况讨论。</a:t>
            </a:r>
            <a:endParaRPr lang="zh-CN" altLang="en-US">
              <a:sym typeface="+mn-ea"/>
            </a:endParaRPr>
          </a:p>
          <a:p>
            <a:r>
              <a:rPr lang="zh-CN" altLang="en-US">
                <a:sym typeface="+mn-ea"/>
              </a:rPr>
              <a:t>二维叉积得到的是一个标量，其几何意义是两个矢量张成平行四边形的面积。</a:t>
            </a:r>
            <a:endParaRPr lang="zh-CN" altLang="en-US">
              <a:sym typeface="+mn-ea"/>
            </a:endParaRPr>
          </a:p>
          <a:p>
            <a:r>
              <a:rPr lang="en-US" altLang="zh-CN">
                <a:sym typeface="+mn-ea"/>
              </a:rPr>
              <a:t>|a × b| = </a:t>
            </a:r>
            <a:r>
              <a:rPr lang="en-US" altLang="zh-CN">
                <a:sym typeface="+mn-ea"/>
              </a:rPr>
              <a:t>|a||b| sin </a:t>
            </a:r>
            <a:r>
              <a:rPr lang="zh-CN" altLang="en-US">
                <a:sym typeface="+mn-ea"/>
              </a:rPr>
              <a:t>θ</a:t>
            </a:r>
            <a:endParaRPr lang="zh-CN" altLang="en-US">
              <a:sym typeface="+mn-ea"/>
            </a:endParaRPr>
          </a:p>
          <a:p>
            <a:r>
              <a:rPr lang="zh-CN">
                <a:sym typeface="+mn-ea"/>
              </a:rPr>
              <a:t>结果的正负号由</a:t>
            </a:r>
            <a:r>
              <a:rPr lang="en-US" altLang="zh-CN">
                <a:sym typeface="+mn-ea"/>
              </a:rPr>
              <a:t> a </a:t>
            </a:r>
            <a:r>
              <a:rPr lang="zh-CN" altLang="en-US">
                <a:sym typeface="+mn-ea"/>
              </a:rPr>
              <a:t>和</a:t>
            </a:r>
            <a:r>
              <a:rPr lang="en-US" altLang="zh-CN">
                <a:sym typeface="+mn-ea"/>
              </a:rPr>
              <a:t> b </a:t>
            </a:r>
            <a:r>
              <a:rPr lang="zh-CN" altLang="en-US">
                <a:sym typeface="+mn-ea"/>
              </a:rPr>
              <a:t>在平面上的关系</a:t>
            </a:r>
            <a:r>
              <a:rPr lang="zh-CN">
                <a:sym typeface="+mn-ea"/>
              </a:rPr>
              <a:t>确定</a:t>
            </a:r>
            <a:r>
              <a:rPr lang="zh-CN" altLang="en-US">
                <a:sym typeface="+mn-ea"/>
              </a:rPr>
              <a:t>，逆时针时，</a:t>
            </a:r>
            <a:r>
              <a:rPr lang="zh-CN" altLang="en-US">
                <a:sym typeface="+mn-ea"/>
              </a:rPr>
              <a:t>结果为正，顺时针时，结果为负。</a:t>
            </a:r>
            <a:endParaRPr lang="zh-CN" altLang="en-US">
              <a:sym typeface="+mn-ea"/>
            </a:endParaRPr>
          </a:p>
          <a:p>
            <a:r>
              <a:rPr lang="zh-CN" altLang="en-US">
                <a:sym typeface="+mn-ea"/>
              </a:rPr>
              <a:t>由于这个根据</a:t>
            </a:r>
            <a:r>
              <a:rPr lang="en-US" altLang="zh-CN">
                <a:sym typeface="+mn-ea"/>
              </a:rPr>
              <a:t> a </a:t>
            </a:r>
            <a:r>
              <a:rPr lang="zh-CN" altLang="en-US">
                <a:sym typeface="+mn-ea"/>
              </a:rPr>
              <a:t>到</a:t>
            </a:r>
            <a:r>
              <a:rPr lang="en-US" altLang="zh-CN">
                <a:sym typeface="+mn-ea"/>
              </a:rPr>
              <a:t> b </a:t>
            </a:r>
            <a:r>
              <a:rPr lang="zh-CN" altLang="en-US">
                <a:sym typeface="+mn-ea"/>
              </a:rPr>
              <a:t>顺逆决定正负号的特性，叉积如果交换参数顺序会反号：</a:t>
            </a:r>
            <a:r>
              <a:rPr lang="en-US">
                <a:sym typeface="+mn-ea"/>
              </a:rPr>
              <a:t>a </a:t>
            </a:r>
            <a:r>
              <a:rPr lang="en-US" altLang="zh-CN">
                <a:sym typeface="+mn-ea"/>
              </a:rPr>
              <a:t>× b = -b × a</a:t>
            </a:r>
            <a:endParaRPr lang="zh-CN" altLang="en-US">
              <a:sym typeface="+mn-ea"/>
            </a:endParaRPr>
          </a:p>
        </p:txBody>
      </p:sp>
      <p:sp>
        <p:nvSpPr>
          <p:cNvPr id="5" name="Text Box 4"/>
          <p:cNvSpPr txBox="1"/>
          <p:nvPr/>
        </p:nvSpPr>
        <p:spPr>
          <a:xfrm>
            <a:off x="5875020" y="6489700"/>
            <a:ext cx="6316980" cy="368300"/>
          </a:xfrm>
          <a:prstGeom prst="rect">
            <a:avLst/>
          </a:prstGeom>
          <a:noFill/>
        </p:spPr>
        <p:txBody>
          <a:bodyPr wrap="none" rtlCol="0" anchor="t">
            <a:spAutoFit/>
          </a:bodyPr>
          <a:p>
            <a:pPr algn="l"/>
            <a:r>
              <a:rPr lang="en-US"/>
              <a:t>https://zh.wikipedia.org/zh-hans/%E5%8F%89%E7%A7%AF</a:t>
            </a:r>
            <a:endParaRPr lang="en-US"/>
          </a:p>
        </p:txBody>
      </p:sp>
      <p:grpSp>
        <p:nvGrpSpPr>
          <p:cNvPr id="13" name="Group 12"/>
          <p:cNvGrpSpPr/>
          <p:nvPr/>
        </p:nvGrpSpPr>
        <p:grpSpPr>
          <a:xfrm>
            <a:off x="2673985" y="4344035"/>
            <a:ext cx="3018155" cy="1715770"/>
            <a:chOff x="4211" y="6841"/>
            <a:chExt cx="2473" cy="1411"/>
          </a:xfrm>
        </p:grpSpPr>
        <p:cxnSp>
          <p:nvCxnSpPr>
            <p:cNvPr id="6" name="Straight Arrow Connector 5"/>
            <p:cNvCxnSpPr/>
            <p:nvPr/>
          </p:nvCxnSpPr>
          <p:spPr>
            <a:xfrm flipV="1">
              <a:off x="4211" y="6841"/>
              <a:ext cx="820" cy="13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211" y="8168"/>
              <a:ext cx="1653" cy="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223" y="6853"/>
              <a:ext cx="820" cy="131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223" y="8180"/>
              <a:ext cx="1653" cy="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864" y="6938"/>
              <a:ext cx="820" cy="1315"/>
            </a:xfrm>
            <a:prstGeom prst="straightConnector1">
              <a:avLst/>
            </a:prstGeom>
            <a:ln w="28575">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031" y="6853"/>
              <a:ext cx="1653" cy="73"/>
            </a:xfrm>
            <a:prstGeom prst="straightConnector1">
              <a:avLst/>
            </a:prstGeom>
            <a:ln w="28575">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ext Box 11"/>
          <p:cNvSpPr txBox="1"/>
          <p:nvPr/>
        </p:nvSpPr>
        <p:spPr>
          <a:xfrm>
            <a:off x="3588385" y="5018405"/>
            <a:ext cx="1221740" cy="368300"/>
          </a:xfrm>
          <a:prstGeom prst="rect">
            <a:avLst/>
          </a:prstGeom>
          <a:noFill/>
        </p:spPr>
        <p:txBody>
          <a:bodyPr wrap="none" rtlCol="0" anchor="t">
            <a:spAutoFit/>
          </a:bodyPr>
          <a:p>
            <a:r>
              <a:rPr lang="en-US" altLang="zh-CN">
                <a:sym typeface="+mn-ea"/>
              </a:rPr>
              <a:t>|a||b| sin </a:t>
            </a:r>
            <a:r>
              <a:rPr lang="zh-CN" altLang="en-US">
                <a:sym typeface="+mn-ea"/>
              </a:rPr>
              <a:t>θ</a:t>
            </a:r>
            <a:endParaRPr lang="en-US"/>
          </a:p>
        </p:txBody>
      </p:sp>
      <p:sp>
        <p:nvSpPr>
          <p:cNvPr id="14" name="Text Box 13"/>
          <p:cNvSpPr txBox="1"/>
          <p:nvPr/>
        </p:nvSpPr>
        <p:spPr>
          <a:xfrm>
            <a:off x="3015615" y="5559425"/>
            <a:ext cx="309880" cy="368300"/>
          </a:xfrm>
          <a:prstGeom prst="rect">
            <a:avLst/>
          </a:prstGeom>
          <a:noFill/>
        </p:spPr>
        <p:txBody>
          <a:bodyPr wrap="none" rtlCol="0" anchor="t">
            <a:spAutoFit/>
          </a:bodyPr>
          <a:p>
            <a:r>
              <a:rPr lang="zh-CN" altLang="en-US">
                <a:sym typeface="+mn-ea"/>
              </a:rPr>
              <a:t>θ</a:t>
            </a:r>
            <a:endParaRPr lang="en-US"/>
          </a:p>
        </p:txBody>
      </p:sp>
      <p:sp>
        <p:nvSpPr>
          <p:cNvPr id="16" name="Text Box 15"/>
          <p:cNvSpPr txBox="1"/>
          <p:nvPr/>
        </p:nvSpPr>
        <p:spPr>
          <a:xfrm>
            <a:off x="2868295" y="4823460"/>
            <a:ext cx="429260" cy="368300"/>
          </a:xfrm>
          <a:prstGeom prst="rect">
            <a:avLst/>
          </a:prstGeom>
          <a:noFill/>
        </p:spPr>
        <p:txBody>
          <a:bodyPr wrap="none" rtlCol="0" anchor="t">
            <a:spAutoFit/>
          </a:bodyPr>
          <a:p>
            <a:r>
              <a:rPr lang="en-US" altLang="zh-CN">
                <a:sym typeface="+mn-ea"/>
              </a:rPr>
              <a:t>|a|</a:t>
            </a:r>
            <a:endParaRPr lang="en-US"/>
          </a:p>
        </p:txBody>
      </p:sp>
      <p:sp>
        <p:nvSpPr>
          <p:cNvPr id="17" name="Text Box 16"/>
          <p:cNvSpPr txBox="1"/>
          <p:nvPr/>
        </p:nvSpPr>
        <p:spPr>
          <a:xfrm>
            <a:off x="3542665" y="5972175"/>
            <a:ext cx="429260" cy="368300"/>
          </a:xfrm>
          <a:prstGeom prst="rect">
            <a:avLst/>
          </a:prstGeom>
          <a:noFill/>
        </p:spPr>
        <p:txBody>
          <a:bodyPr wrap="none" rtlCol="0" anchor="t">
            <a:spAutoFit/>
          </a:bodyPr>
          <a:p>
            <a:r>
              <a:rPr lang="en-US" altLang="zh-CN">
                <a:sym typeface="+mn-ea"/>
              </a:rPr>
              <a:t>|b|</a:t>
            </a:r>
            <a:endParaRPr lang="en-US"/>
          </a:p>
        </p:txBody>
      </p:sp>
      <p:sp>
        <p:nvSpPr>
          <p:cNvPr id="18" name="Text Box 17"/>
          <p:cNvSpPr txBox="1"/>
          <p:nvPr/>
        </p:nvSpPr>
        <p:spPr>
          <a:xfrm>
            <a:off x="3523615" y="3973195"/>
            <a:ext cx="309880" cy="368300"/>
          </a:xfrm>
          <a:prstGeom prst="rect">
            <a:avLst/>
          </a:prstGeom>
          <a:noFill/>
        </p:spPr>
        <p:txBody>
          <a:bodyPr wrap="none" rtlCol="0" anchor="t">
            <a:spAutoFit/>
          </a:bodyPr>
          <a:p>
            <a:r>
              <a:rPr lang="en-US" altLang="zh-CN" b="1">
                <a:sym typeface="+mn-ea"/>
              </a:rPr>
              <a:t>a</a:t>
            </a:r>
            <a:endParaRPr lang="en-US" b="1"/>
          </a:p>
        </p:txBody>
      </p:sp>
      <p:sp>
        <p:nvSpPr>
          <p:cNvPr id="19" name="Text Box 18"/>
          <p:cNvSpPr txBox="1"/>
          <p:nvPr/>
        </p:nvSpPr>
        <p:spPr>
          <a:xfrm>
            <a:off x="4691380" y="5972175"/>
            <a:ext cx="322580" cy="368300"/>
          </a:xfrm>
          <a:prstGeom prst="rect">
            <a:avLst/>
          </a:prstGeom>
          <a:noFill/>
        </p:spPr>
        <p:txBody>
          <a:bodyPr wrap="none" rtlCol="0" anchor="t">
            <a:spAutoFit/>
          </a:bodyPr>
          <a:p>
            <a:r>
              <a:rPr lang="en-US" altLang="zh-CN" b="1">
                <a:sym typeface="+mn-ea"/>
              </a:rPr>
              <a:t>b</a:t>
            </a:r>
            <a:endParaRPr lang="en-US" b="1"/>
          </a:p>
        </p:txBody>
      </p:sp>
      <p:cxnSp>
        <p:nvCxnSpPr>
          <p:cNvPr id="20" name="Straight Arrow Connector 19"/>
          <p:cNvCxnSpPr>
            <a:stCxn id="18" idx="2"/>
          </p:cNvCxnSpPr>
          <p:nvPr/>
        </p:nvCxnSpPr>
        <p:spPr>
          <a:xfrm flipH="1">
            <a:off x="3623945" y="4341495"/>
            <a:ext cx="54610" cy="1672590"/>
          </a:xfrm>
          <a:prstGeom prst="straightConnector1">
            <a:avLst/>
          </a:prstGeom>
          <a:ln>
            <a:prstDash val="sysDot"/>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1" name="Text Box 20"/>
          <p:cNvSpPr txBox="1"/>
          <p:nvPr/>
        </p:nvSpPr>
        <p:spPr>
          <a:xfrm>
            <a:off x="2673985" y="5161280"/>
            <a:ext cx="975360" cy="368300"/>
          </a:xfrm>
          <a:prstGeom prst="rect">
            <a:avLst/>
          </a:prstGeom>
          <a:noFill/>
        </p:spPr>
        <p:txBody>
          <a:bodyPr wrap="none" rtlCol="0" anchor="t">
            <a:spAutoFit/>
          </a:bodyPr>
          <a:p>
            <a:r>
              <a:rPr lang="en-US" altLang="zh-CN">
                <a:solidFill>
                  <a:schemeClr val="accent2"/>
                </a:solidFill>
                <a:sym typeface="+mn-ea"/>
              </a:rPr>
              <a:t>|a| sin </a:t>
            </a:r>
            <a:r>
              <a:rPr lang="zh-CN" altLang="en-US">
                <a:solidFill>
                  <a:schemeClr val="accent2"/>
                </a:solidFill>
                <a:sym typeface="+mn-ea"/>
              </a:rPr>
              <a:t>θ</a:t>
            </a:r>
            <a:endParaRPr lang="zh-CN" altLang="en-US">
              <a:solidFill>
                <a:schemeClr val="accent2"/>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192520" y="2740025"/>
            <a:ext cx="5999480" cy="3635375"/>
          </a:xfrm>
          <a:prstGeom prst="rect">
            <a:avLst/>
          </a:prstGeom>
        </p:spPr>
      </p:pic>
      <p:sp>
        <p:nvSpPr>
          <p:cNvPr id="2" name="Title 1"/>
          <p:cNvSpPr>
            <a:spLocks noGrp="1"/>
          </p:cNvSpPr>
          <p:nvPr>
            <p:ph type="title"/>
          </p:nvPr>
        </p:nvSpPr>
        <p:spPr/>
        <p:txBody>
          <a:bodyPr/>
          <a:p>
            <a:r>
              <a:rPr lang="zh-CN" altLang="en-US"/>
              <a:t>三维矢量的叉积</a:t>
            </a:r>
            <a:endParaRPr lang="zh-CN" altLang="en-US"/>
          </a:p>
        </p:txBody>
      </p:sp>
      <p:sp>
        <p:nvSpPr>
          <p:cNvPr id="3" name="Content Placeholder 2"/>
          <p:cNvSpPr>
            <a:spLocks noGrp="1"/>
          </p:cNvSpPr>
          <p:nvPr>
            <p:ph idx="1"/>
          </p:nvPr>
        </p:nvSpPr>
        <p:spPr/>
        <p:txBody>
          <a:bodyPr/>
          <a:p>
            <a:r>
              <a:rPr lang="zh-CN" altLang="en-US">
                <a:sym typeface="+mn-ea"/>
              </a:rPr>
              <a:t>叉积（</a:t>
            </a:r>
            <a:r>
              <a:rPr lang="en-US" altLang="zh-CN">
                <a:sym typeface="+mn-ea"/>
              </a:rPr>
              <a:t>cross product</a:t>
            </a:r>
            <a:r>
              <a:rPr lang="zh-CN" altLang="en-US">
                <a:sym typeface="+mn-ea"/>
              </a:rPr>
              <a:t>）又称外积（</a:t>
            </a:r>
            <a:r>
              <a:rPr lang="en-US" altLang="zh-CN">
                <a:sym typeface="+mn-ea"/>
              </a:rPr>
              <a:t>outer product</a:t>
            </a:r>
            <a:r>
              <a:rPr lang="zh-CN" altLang="en-US">
                <a:sym typeface="+mn-ea"/>
              </a:rPr>
              <a:t>）。</a:t>
            </a:r>
            <a:endParaRPr lang="zh-CN" altLang="en-US">
              <a:sym typeface="+mn-ea"/>
            </a:endParaRPr>
          </a:p>
          <a:p>
            <a:r>
              <a:rPr lang="zh-CN" altLang="en-US">
                <a:sym typeface="+mn-ea"/>
              </a:rPr>
              <a:t>三</a:t>
            </a:r>
            <a:r>
              <a:rPr lang="zh-CN" altLang="en-US">
                <a:sym typeface="+mn-ea"/>
              </a:rPr>
              <a:t>维叉积得到的是一个矢量，其长度为两个矢量所张成平行四边形的面积，方向为垂直于两个矢量，上下由右手定则来确定。</a:t>
            </a:r>
            <a:endParaRPr lang="zh-CN" altLang="en-US">
              <a:sym typeface="+mn-ea"/>
            </a:endParaRPr>
          </a:p>
          <a:p>
            <a:pPr marL="457200" indent="-457200">
              <a:buAutoNum type="arabicPeriod"/>
            </a:pPr>
            <a:r>
              <a:rPr lang="en-US" altLang="zh-CN">
                <a:sym typeface="+mn-ea"/>
              </a:rPr>
              <a:t>|a × b| = |a||b| sin </a:t>
            </a:r>
            <a:r>
              <a:rPr lang="zh-CN" altLang="en-US">
                <a:sym typeface="+mn-ea"/>
              </a:rPr>
              <a:t>θ</a:t>
            </a:r>
            <a:endParaRPr lang="zh-CN" altLang="en-US">
              <a:sym typeface="+mn-ea"/>
            </a:endParaRPr>
          </a:p>
          <a:p>
            <a:pPr marL="457200" indent="-457200">
              <a:buAutoNum type="arabicPeriod"/>
            </a:pPr>
            <a:r>
              <a:rPr lang="en-US" altLang="zh-CN">
                <a:sym typeface="+mn-ea"/>
              </a:rPr>
              <a:t>(</a:t>
            </a:r>
            <a:r>
              <a:rPr lang="en-US">
                <a:sym typeface="+mn-ea"/>
              </a:rPr>
              <a:t>a </a:t>
            </a:r>
            <a:r>
              <a:rPr lang="en-US" altLang="zh-CN">
                <a:sym typeface="+mn-ea"/>
              </a:rPr>
              <a:t>× b) ⊥ a</a:t>
            </a:r>
            <a:r>
              <a:rPr lang="zh-CN" altLang="en-US">
                <a:sym typeface="+mn-ea"/>
              </a:rPr>
              <a:t>，</a:t>
            </a:r>
            <a:r>
              <a:rPr lang="en-US" altLang="zh-CN">
                <a:sym typeface="+mn-ea"/>
              </a:rPr>
              <a:t>(</a:t>
            </a:r>
            <a:r>
              <a:rPr lang="en-US">
                <a:sym typeface="+mn-ea"/>
              </a:rPr>
              <a:t>a </a:t>
            </a:r>
            <a:r>
              <a:rPr lang="en-US" altLang="zh-CN">
                <a:sym typeface="+mn-ea"/>
              </a:rPr>
              <a:t>× b) ⊥ b</a:t>
            </a:r>
            <a:endParaRPr lang="zh-CN" altLang="en-US">
              <a:sym typeface="+mn-ea"/>
            </a:endParaRPr>
          </a:p>
        </p:txBody>
      </p:sp>
      <p:sp>
        <p:nvSpPr>
          <p:cNvPr id="5" name="Text Box 4"/>
          <p:cNvSpPr txBox="1"/>
          <p:nvPr/>
        </p:nvSpPr>
        <p:spPr>
          <a:xfrm>
            <a:off x="5875020" y="6489700"/>
            <a:ext cx="6316980" cy="368300"/>
          </a:xfrm>
          <a:prstGeom prst="rect">
            <a:avLst/>
          </a:prstGeom>
          <a:noFill/>
        </p:spPr>
        <p:txBody>
          <a:bodyPr wrap="none" rtlCol="0" anchor="t">
            <a:spAutoFit/>
          </a:bodyPr>
          <a:p>
            <a:pPr algn="l"/>
            <a:r>
              <a:rPr lang="en-US"/>
              <a:t>https://zh.wikipedia.org/zh-hans/%E5%8F%89%E7%A7%AF</a:t>
            </a:r>
            <a:endParaRPr lang="en-US"/>
          </a:p>
        </p:txBody>
      </p:sp>
      <p:pic>
        <p:nvPicPr>
          <p:cNvPr id="8" name="Picture 7" descr="Cross_product"/>
          <p:cNvPicPr>
            <a:picLocks noChangeAspect="1"/>
          </p:cNvPicPr>
          <p:nvPr/>
        </p:nvPicPr>
        <p:blipFill>
          <a:blip r:embed="rId2"/>
          <a:stretch>
            <a:fillRect/>
          </a:stretch>
        </p:blipFill>
        <p:spPr>
          <a:xfrm>
            <a:off x="647700" y="3892550"/>
            <a:ext cx="2965450" cy="2965450"/>
          </a:xfrm>
          <a:prstGeom prst="rect">
            <a:avLst/>
          </a:prstGeom>
        </p:spPr>
      </p:pic>
      <mc:AlternateContent xmlns:mc="http://schemas.openxmlformats.org/markup-compatibility/2006" xmlns:p14="http://schemas.microsoft.com/office/powerpoint/2010/main">
        <mc:Choice Requires="p14">
          <p:contentPart r:id="rId3" p14:bwMode="auto">
            <p14:nvContentPartPr>
              <p14:cNvPr id="10" name="Ink 9"/>
              <p14:cNvContentPartPr/>
              <p14:nvPr/>
            </p14:nvContentPartPr>
            <p14:xfrm>
              <a:off x="10849610" y="3736975"/>
              <a:ext cx="1247775" cy="600075"/>
            </p14:xfrm>
          </p:contentPart>
        </mc:Choice>
        <mc:Fallback xmlns="">
          <p:pic>
            <p:nvPicPr>
              <p:cNvPr id="10" name="Ink 9"/>
            </p:nvPicPr>
            <p:blipFill>
              <a:blip r:embed="rId4"/>
            </p:blipFill>
            <p:spPr>
              <a:xfrm>
                <a:off x="10849610" y="3736975"/>
                <a:ext cx="1247775" cy="600075"/>
              </a:xfrm>
              <a:prstGeom prst="rect"/>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叉积按</a:t>
            </a:r>
            <a:r>
              <a:rPr lang="zh-CN" altLang="en-US">
                <a:sym typeface="+mn-ea"/>
              </a:rPr>
              <a:t>坐标</a:t>
            </a:r>
            <a:r>
              <a:rPr lang="zh-CN" altLang="en-US"/>
              <a:t>分量的计算公式</a:t>
            </a:r>
            <a:endParaRPr lang="zh-CN" altLang="en-US"/>
          </a:p>
        </p:txBody>
      </p:sp>
      <p:sp>
        <p:nvSpPr>
          <p:cNvPr id="3" name="Content Placeholder 2"/>
          <p:cNvSpPr>
            <a:spLocks noGrp="1"/>
          </p:cNvSpPr>
          <p:nvPr>
            <p:ph idx="1"/>
          </p:nvPr>
        </p:nvSpPr>
        <p:spPr/>
        <p:txBody>
          <a:bodyPr/>
          <a:p>
            <a:r>
              <a:rPr lang="zh-CN" altLang="en-US">
                <a:sym typeface="+mn-ea"/>
              </a:rPr>
              <a:t>二维叉积按坐标分量的计算公式：</a:t>
            </a:r>
            <a:endParaRPr lang="en-US" altLang="zh-CN">
              <a:sym typeface="+mn-ea"/>
            </a:endParaRPr>
          </a:p>
          <a:p>
            <a:r>
              <a:rPr lang="en-US" altLang="zh-CN">
                <a:sym typeface="+mn-ea"/>
              </a:rPr>
              <a:t>(a, b) × (c, d) = ad - bc</a:t>
            </a:r>
            <a:endParaRPr lang="zh-CN" altLang="en-US">
              <a:sym typeface="+mn-ea"/>
            </a:endParaRPr>
          </a:p>
          <a:p>
            <a:r>
              <a:rPr lang="zh-CN" altLang="en-US">
                <a:sym typeface="+mn-ea"/>
              </a:rPr>
              <a:t>三维叉积按坐标分量计算公式：</a:t>
            </a:r>
            <a:endParaRPr lang="en-US" altLang="zh-CN">
              <a:sym typeface="+mn-ea"/>
            </a:endParaRPr>
          </a:p>
          <a:p>
            <a:r>
              <a:rPr lang="en-US" altLang="zh-CN">
                <a:sym typeface="+mn-ea"/>
              </a:rPr>
              <a:t>(a, b, c) × (d, e, f) = (bf - ce, cd - af, ae - bd)</a:t>
            </a:r>
            <a:endParaRPr lang="en-US"/>
          </a:p>
        </p:txBody>
      </p:sp>
      <p:sp>
        <p:nvSpPr>
          <p:cNvPr id="5" name="Text Box 4"/>
          <p:cNvSpPr txBox="1"/>
          <p:nvPr/>
        </p:nvSpPr>
        <p:spPr>
          <a:xfrm>
            <a:off x="5875020" y="6489700"/>
            <a:ext cx="6316980" cy="368300"/>
          </a:xfrm>
          <a:prstGeom prst="rect">
            <a:avLst/>
          </a:prstGeom>
          <a:noFill/>
        </p:spPr>
        <p:txBody>
          <a:bodyPr wrap="none" rtlCol="0" anchor="t">
            <a:spAutoFit/>
          </a:bodyPr>
          <a:p>
            <a:pPr algn="l"/>
            <a:r>
              <a:rPr lang="en-US"/>
              <a:t>https://zh.wikipedia.org/zh-hans/%E5%8F%89%E7%A7%AF</a:t>
            </a:r>
            <a:endParaRPr lang="en-US"/>
          </a:p>
        </p:txBody>
      </p:sp>
      <p:grpSp>
        <p:nvGrpSpPr>
          <p:cNvPr id="7" name="Group 6"/>
          <p:cNvGrpSpPr/>
          <p:nvPr/>
        </p:nvGrpSpPr>
        <p:grpSpPr>
          <a:xfrm>
            <a:off x="6635115" y="3554730"/>
            <a:ext cx="3947160" cy="1773555"/>
            <a:chOff x="10449" y="5598"/>
            <a:chExt cx="6216" cy="2793"/>
          </a:xfrm>
        </p:grpSpPr>
        <p:pic>
          <p:nvPicPr>
            <p:cNvPr id="4" name="Picture 3"/>
            <p:cNvPicPr>
              <a:picLocks noChangeAspect="1"/>
            </p:cNvPicPr>
            <p:nvPr/>
          </p:nvPicPr>
          <p:blipFill>
            <a:blip r:embed="rId1"/>
            <a:stretch>
              <a:fillRect/>
            </a:stretch>
          </p:blipFill>
          <p:spPr>
            <a:xfrm>
              <a:off x="10449" y="5598"/>
              <a:ext cx="6216" cy="2213"/>
            </a:xfrm>
            <a:prstGeom prst="rect">
              <a:avLst/>
            </a:prstGeom>
          </p:spPr>
        </p:pic>
        <p:sp>
          <p:nvSpPr>
            <p:cNvPr id="6" name="Text Box 5"/>
            <p:cNvSpPr txBox="1"/>
            <p:nvPr/>
          </p:nvSpPr>
          <p:spPr>
            <a:xfrm>
              <a:off x="10928" y="7811"/>
              <a:ext cx="5258" cy="580"/>
            </a:xfrm>
            <a:prstGeom prst="rect">
              <a:avLst/>
            </a:prstGeom>
            <a:noFill/>
          </p:spPr>
          <p:txBody>
            <a:bodyPr wrap="none" rtlCol="0">
              <a:spAutoFit/>
            </a:bodyPr>
            <a:p>
              <a:pPr algn="l"/>
              <a:r>
                <a:rPr lang="zh-CN" altLang="en-US"/>
                <a:t>危机百科上对</a:t>
              </a:r>
              <a:r>
                <a:rPr lang="en-US" altLang="zh-CN"/>
                <a:t> s = u </a:t>
              </a:r>
              <a:r>
                <a:rPr lang="en-US" altLang="zh-CN">
                  <a:sym typeface="+mn-ea"/>
                </a:rPr>
                <a:t>× v </a:t>
              </a:r>
              <a:r>
                <a:rPr lang="zh-CN" altLang="en-US">
                  <a:sym typeface="+mn-ea"/>
                </a:rPr>
                <a:t>的公式</a:t>
              </a:r>
              <a:endParaRPr lang="zh-CN" altLang="en-US">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矢量叉积的特性和用途</a:t>
            </a:r>
            <a:endParaRPr lang="en-US"/>
          </a:p>
        </p:txBody>
      </p:sp>
      <p:sp>
        <p:nvSpPr>
          <p:cNvPr id="3" name="Content Placeholder 2"/>
          <p:cNvSpPr>
            <a:spLocks noGrp="1"/>
          </p:cNvSpPr>
          <p:nvPr>
            <p:ph idx="1"/>
          </p:nvPr>
        </p:nvSpPr>
        <p:spPr/>
        <p:txBody>
          <a:bodyPr/>
          <a:p>
            <a:r>
              <a:rPr lang="zh-CN" altLang="en-US"/>
              <a:t>叉积的结果总是同时垂直于两个矢量：</a:t>
            </a:r>
            <a:r>
              <a:rPr lang="en-US" altLang="zh-CN"/>
              <a:t>(</a:t>
            </a:r>
            <a:r>
              <a:rPr lang="en-US">
                <a:sym typeface="+mn-ea"/>
              </a:rPr>
              <a:t>a </a:t>
            </a:r>
            <a:r>
              <a:rPr lang="en-US" altLang="zh-CN">
                <a:sym typeface="+mn-ea"/>
              </a:rPr>
              <a:t>× b) ⊥ a</a:t>
            </a:r>
            <a:r>
              <a:rPr lang="zh-CN" altLang="en-US">
                <a:sym typeface="+mn-ea"/>
              </a:rPr>
              <a:t>，</a:t>
            </a:r>
            <a:r>
              <a:rPr lang="en-US" altLang="zh-CN">
                <a:sym typeface="+mn-ea"/>
              </a:rPr>
              <a:t>(</a:t>
            </a:r>
            <a:r>
              <a:rPr lang="en-US">
                <a:sym typeface="+mn-ea"/>
              </a:rPr>
              <a:t>a </a:t>
            </a:r>
            <a:r>
              <a:rPr lang="en-US" altLang="zh-CN">
                <a:sym typeface="+mn-ea"/>
              </a:rPr>
              <a:t>× b) ⊥ b</a:t>
            </a:r>
            <a:endParaRPr lang="zh-CN" altLang="en-US"/>
          </a:p>
          <a:p>
            <a:r>
              <a:rPr lang="zh-CN" altLang="en-US">
                <a:sym typeface="+mn-ea"/>
              </a:rPr>
              <a:t>叉积满足</a:t>
            </a:r>
            <a:r>
              <a:rPr lang="zh-CN" altLang="en-US" b="1"/>
              <a:t>反交换律</a:t>
            </a:r>
            <a:r>
              <a:rPr lang="zh-CN" altLang="en-US"/>
              <a:t>，参数顺序互换则结果会加上负号：</a:t>
            </a:r>
            <a:r>
              <a:rPr lang="en-US"/>
              <a:t>a </a:t>
            </a:r>
            <a:r>
              <a:rPr lang="en-US" altLang="zh-CN">
                <a:sym typeface="+mn-ea"/>
              </a:rPr>
              <a:t>× b = -b × a</a:t>
            </a:r>
            <a:endParaRPr lang="en-US" altLang="zh-CN">
              <a:sym typeface="+mn-ea"/>
            </a:endParaRPr>
          </a:p>
          <a:p>
            <a:r>
              <a:rPr lang="zh-CN" altLang="en-US">
                <a:sym typeface="+mn-ea"/>
              </a:rPr>
              <a:t>叉积也满足</a:t>
            </a:r>
            <a:r>
              <a:rPr lang="zh-CN" altLang="en-US" b="1">
                <a:sym typeface="+mn-ea"/>
              </a:rPr>
              <a:t>分配律</a:t>
            </a:r>
            <a:r>
              <a:rPr lang="zh-CN" altLang="en-US">
                <a:sym typeface="+mn-ea"/>
              </a:rPr>
              <a:t>：</a:t>
            </a:r>
            <a:r>
              <a:rPr lang="en-US" altLang="zh-CN">
                <a:sym typeface="+mn-ea"/>
              </a:rPr>
              <a:t>a </a:t>
            </a:r>
            <a:r>
              <a:rPr lang="en-US" altLang="zh-CN">
                <a:sym typeface="+mn-ea"/>
              </a:rPr>
              <a:t>× (b + c) = a × b + </a:t>
            </a:r>
            <a:r>
              <a:rPr lang="en-US" altLang="zh-CN">
                <a:sym typeface="+mn-ea"/>
              </a:rPr>
              <a:t>a × c</a:t>
            </a:r>
            <a:endParaRPr lang="en-US" altLang="zh-CN">
              <a:sym typeface="+mn-ea"/>
            </a:endParaRPr>
          </a:p>
          <a:p>
            <a:r>
              <a:rPr lang="zh-CN">
                <a:sym typeface="+mn-ea"/>
              </a:rPr>
              <a:t>通过检测</a:t>
            </a:r>
            <a:r>
              <a:rPr lang="zh-CN" altLang="en-US">
                <a:sym typeface="+mn-ea"/>
              </a:rPr>
              <a:t>叉积结果长度</a:t>
            </a:r>
            <a:r>
              <a:rPr lang="zh-CN">
                <a:sym typeface="+mn-ea"/>
              </a:rPr>
              <a:t>是否为</a:t>
            </a:r>
            <a:r>
              <a:rPr lang="en-US" altLang="zh-CN">
                <a:sym typeface="+mn-ea"/>
              </a:rPr>
              <a:t> 0</a:t>
            </a:r>
            <a:r>
              <a:rPr lang="zh-CN">
                <a:sym typeface="+mn-ea"/>
              </a:rPr>
              <a:t>，</a:t>
            </a:r>
            <a:r>
              <a:rPr lang="zh-CN">
                <a:sym typeface="+mn-ea"/>
              </a:rPr>
              <a:t>可以用于检测两个矢量是否</a:t>
            </a:r>
            <a:r>
              <a:rPr lang="zh-CN" b="1">
                <a:sym typeface="+mn-ea"/>
              </a:rPr>
              <a:t>平行</a:t>
            </a:r>
            <a:r>
              <a:rPr lang="zh-CN">
                <a:sym typeface="+mn-ea"/>
              </a:rPr>
              <a:t>：</a:t>
            </a:r>
            <a:endParaRPr lang="zh-CN"/>
          </a:p>
          <a:p>
            <a:r>
              <a:rPr lang="en-US" altLang="zh-CN">
                <a:sym typeface="+mn-ea"/>
              </a:rPr>
              <a:t>|a </a:t>
            </a:r>
            <a:r>
              <a:rPr lang="en-US" altLang="zh-CN">
                <a:sym typeface="+mn-ea"/>
              </a:rPr>
              <a:t>× b| = 0 </a:t>
            </a:r>
            <a:r>
              <a:rPr lang="zh-CN" altLang="en-US">
                <a:sym typeface="+mn-ea"/>
              </a:rPr>
              <a:t>等价于</a:t>
            </a:r>
            <a:r>
              <a:rPr lang="en-US" altLang="zh-CN">
                <a:sym typeface="+mn-ea"/>
              </a:rPr>
              <a:t> a // b</a:t>
            </a:r>
            <a:endParaRPr lang="en-US" altLang="zh-CN">
              <a:sym typeface="+mn-ea"/>
            </a:endParaRPr>
          </a:p>
          <a:p>
            <a:r>
              <a:rPr lang="zh-CN" altLang="en-US">
                <a:sym typeface="+mn-ea"/>
              </a:rPr>
              <a:t>计算</a:t>
            </a:r>
            <a:r>
              <a:rPr lang="en-US" altLang="zh-CN">
                <a:sym typeface="+mn-ea"/>
              </a:rPr>
              <a:t> a</a:t>
            </a:r>
            <a:r>
              <a:rPr lang="zh-CN" altLang="en-US">
                <a:sym typeface="+mn-ea"/>
              </a:rPr>
              <a:t>、</a:t>
            </a:r>
            <a:r>
              <a:rPr lang="en-US" altLang="zh-CN">
                <a:sym typeface="+mn-ea"/>
              </a:rPr>
              <a:t>b </a:t>
            </a:r>
            <a:r>
              <a:rPr lang="zh-CN" altLang="en-US">
                <a:sym typeface="+mn-ea"/>
              </a:rPr>
              <a:t>两个矢量之间的</a:t>
            </a:r>
            <a:r>
              <a:rPr lang="zh-CN" altLang="en-US" b="1">
                <a:sym typeface="+mn-ea"/>
              </a:rPr>
              <a:t>夹角</a:t>
            </a:r>
            <a:r>
              <a:rPr lang="en-US" altLang="zh-CN">
                <a:sym typeface="+mn-ea"/>
              </a:rPr>
              <a:t> </a:t>
            </a:r>
            <a:r>
              <a:rPr lang="zh-CN" altLang="en-US">
                <a:sym typeface="+mn-ea"/>
              </a:rPr>
              <a:t>θ</a:t>
            </a:r>
            <a:r>
              <a:rPr lang="en-US" altLang="zh-CN">
                <a:sym typeface="+mn-ea"/>
              </a:rPr>
              <a:t> </a:t>
            </a:r>
            <a:r>
              <a:rPr lang="zh-CN" altLang="en-US">
                <a:sym typeface="+mn-ea"/>
              </a:rPr>
              <a:t>的正弦：</a:t>
            </a:r>
            <a:endParaRPr lang="zh-CN" altLang="en-US">
              <a:sym typeface="+mn-ea"/>
            </a:endParaRPr>
          </a:p>
          <a:p>
            <a:r>
              <a:rPr lang="en-US" altLang="zh-CN">
                <a:sym typeface="+mn-ea"/>
              </a:rPr>
              <a:t>|a </a:t>
            </a:r>
            <a:r>
              <a:rPr lang="en-US" altLang="zh-CN">
                <a:sym typeface="+mn-ea"/>
              </a:rPr>
              <a:t>× b| / |a||b| = sin </a:t>
            </a:r>
            <a:r>
              <a:rPr lang="zh-CN" altLang="en-US">
                <a:sym typeface="+mn-ea"/>
              </a:rPr>
              <a:t>θ</a:t>
            </a:r>
            <a:endParaRPr lang="zh-CN" altLang="en-US">
              <a:sym typeface="+mn-ea"/>
            </a:endParaRPr>
          </a:p>
          <a:p>
            <a:endParaRPr lang="en-US"/>
          </a:p>
        </p:txBody>
      </p:sp>
      <p:pic>
        <p:nvPicPr>
          <p:cNvPr id="9" name="Picture 8"/>
          <p:cNvPicPr>
            <a:picLocks noChangeAspect="1"/>
          </p:cNvPicPr>
          <p:nvPr/>
        </p:nvPicPr>
        <p:blipFill>
          <a:blip r:embed="rId1"/>
          <a:stretch>
            <a:fillRect/>
          </a:stretch>
        </p:blipFill>
        <p:spPr>
          <a:xfrm>
            <a:off x="9098915" y="2354580"/>
            <a:ext cx="2514600" cy="3497580"/>
          </a:xfrm>
          <a:prstGeom prst="rect">
            <a:avLst/>
          </a:prstGeom>
        </p:spPr>
      </p:pic>
      <p:sp>
        <p:nvSpPr>
          <p:cNvPr id="5" name="Text Box 4"/>
          <p:cNvSpPr txBox="1"/>
          <p:nvPr/>
        </p:nvSpPr>
        <p:spPr>
          <a:xfrm>
            <a:off x="5875020" y="6489700"/>
            <a:ext cx="6316980" cy="368300"/>
          </a:xfrm>
          <a:prstGeom prst="rect">
            <a:avLst/>
          </a:prstGeom>
          <a:noFill/>
        </p:spPr>
        <p:txBody>
          <a:bodyPr wrap="none" rtlCol="0" anchor="t">
            <a:spAutoFit/>
          </a:bodyPr>
          <a:p>
            <a:pPr algn="l"/>
            <a:r>
              <a:rPr lang="en-US"/>
              <a:t>https://zh.wikipedia.org/zh-hans/%E5%8F%89%E7%A7%AF</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871220" y="2540635"/>
            <a:ext cx="3202940" cy="3728085"/>
          </a:xfrm>
          <a:prstGeom prst="rect">
            <a:avLst/>
          </a:prstGeom>
        </p:spPr>
      </p:pic>
      <p:pic>
        <p:nvPicPr>
          <p:cNvPr id="7" name="Picture 6"/>
          <p:cNvPicPr>
            <a:picLocks noChangeAspect="1"/>
          </p:cNvPicPr>
          <p:nvPr/>
        </p:nvPicPr>
        <p:blipFill>
          <a:blip r:embed="rId2"/>
          <a:stretch>
            <a:fillRect/>
          </a:stretch>
        </p:blipFill>
        <p:spPr>
          <a:xfrm>
            <a:off x="9182100" y="2883535"/>
            <a:ext cx="2808605" cy="2567305"/>
          </a:xfrm>
          <a:prstGeom prst="rect">
            <a:avLst/>
          </a:prstGeom>
        </p:spPr>
      </p:pic>
      <p:pic>
        <p:nvPicPr>
          <p:cNvPr id="6" name="Picture 5"/>
          <p:cNvPicPr>
            <a:picLocks noChangeAspect="1"/>
          </p:cNvPicPr>
          <p:nvPr/>
        </p:nvPicPr>
        <p:blipFill>
          <a:blip r:embed="rId3"/>
          <a:stretch>
            <a:fillRect/>
          </a:stretch>
        </p:blipFill>
        <p:spPr>
          <a:xfrm>
            <a:off x="4825365" y="2444115"/>
            <a:ext cx="3539490" cy="3446145"/>
          </a:xfrm>
          <a:prstGeom prst="rect">
            <a:avLst/>
          </a:prstGeom>
        </p:spPr>
      </p:pic>
      <p:sp>
        <p:nvSpPr>
          <p:cNvPr id="2" name="Title 1"/>
          <p:cNvSpPr>
            <a:spLocks noGrp="1"/>
          </p:cNvSpPr>
          <p:nvPr>
            <p:ph type="title"/>
          </p:nvPr>
        </p:nvSpPr>
        <p:spPr/>
        <p:txBody>
          <a:bodyPr/>
          <a:p>
            <a:r>
              <a:rPr lang="zh-CN" altLang="en-US"/>
              <a:t>轶事：叉积</a:t>
            </a:r>
            <a:r>
              <a:rPr lang="zh-CN" altLang="en-US">
                <a:sym typeface="+mn-ea"/>
              </a:rPr>
              <a:t>“</a:t>
            </a:r>
            <a:r>
              <a:rPr lang="zh-CN" altLang="en-US"/>
              <a:t>右手定则”的三种解读方式</a:t>
            </a:r>
            <a:endParaRPr lang="zh-CN" altLang="en-US"/>
          </a:p>
        </p:txBody>
      </p:sp>
      <p:sp>
        <p:nvSpPr>
          <p:cNvPr id="3" name="Content Placeholder 2"/>
          <p:cNvSpPr>
            <a:spLocks noGrp="1"/>
          </p:cNvSpPr>
          <p:nvPr>
            <p:ph idx="1"/>
          </p:nvPr>
        </p:nvSpPr>
        <p:spPr>
          <a:xfrm>
            <a:off x="647700" y="1825625"/>
            <a:ext cx="11419840" cy="4351655"/>
          </a:xfrm>
        </p:spPr>
        <p:txBody>
          <a:bodyPr/>
          <a:p>
            <a:pPr marL="0" indent="0">
              <a:buNone/>
            </a:pPr>
            <a:endParaRPr lang="zh-CN" altLang="en-US"/>
          </a:p>
          <a:p>
            <a:pPr marL="0" indent="0">
              <a:buNone/>
            </a:pPr>
            <a:r>
              <a:rPr lang="zh-CN" altLang="en-US"/>
              <a:t> </a:t>
            </a:r>
            <a:r>
              <a:rPr lang="en-US" altLang="zh-CN"/>
              <a:t>             </a:t>
            </a:r>
            <a:r>
              <a:rPr lang="zh-CN" altLang="en-US"/>
              <a:t>大拇指点赞法</a:t>
            </a:r>
            <a:r>
              <a:rPr lang="en-US" altLang="zh-CN"/>
              <a:t>                                     </a:t>
            </a:r>
            <a:r>
              <a:rPr lang="zh-CN" altLang="en-US"/>
              <a:t>蜘蛛侠吐丝法</a:t>
            </a:r>
            <a:r>
              <a:rPr lang="en-US" altLang="zh-CN"/>
              <a:t>                             </a:t>
            </a:r>
            <a:r>
              <a:rPr lang="zh-CN" altLang="en-US"/>
              <a:t>“</a:t>
            </a:r>
            <a:r>
              <a:rPr lang="en-US" altLang="zh-CN"/>
              <a:t> </a:t>
            </a:r>
            <a:r>
              <a:rPr lang="zh-CN" altLang="en-US"/>
              <a:t>拿来主义”法</a:t>
            </a:r>
            <a:endParaRPr lang="zh-CN" altLang="en-US"/>
          </a:p>
        </p:txBody>
      </p:sp>
      <p:sp>
        <p:nvSpPr>
          <p:cNvPr id="8" name="Oval Callout 7"/>
          <p:cNvSpPr/>
          <p:nvPr/>
        </p:nvSpPr>
        <p:spPr>
          <a:xfrm>
            <a:off x="9013190" y="5398656"/>
            <a:ext cx="2629535" cy="870179"/>
          </a:xfrm>
          <a:prstGeom prst="wedgeEllipseCallout">
            <a:avLst>
              <a:gd name="adj1" fmla="val 15588"/>
              <a:gd name="adj2" fmla="val -8399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别尬黑，你就说是不是右手</a:t>
            </a:r>
            <a:r>
              <a:rPr lang="en-US" altLang="zh-CN" sz="2000">
                <a:latin typeface="HYTangMeiRen 85W" panose="00020600040101010101" charset="-122"/>
                <a:ea typeface="HYTangMeiRen 85W" panose="00020600040101010101" charset="-122"/>
              </a:rPr>
              <a:t>8</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00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par>
                          <p:cTn id="22" fill="hold">
                            <p:stCondLst>
                              <p:cond delay="3000"/>
                            </p:stCondLst>
                            <p:childTnLst>
                              <p:par>
                                <p:cTn id="23" presetID="55" presetClass="entr" presetSubtype="0" fill="hold" grpId="0" nodeType="afterEffect">
                                  <p:stCondLst>
                                    <p:cond delay="110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矢量的三重积</a:t>
            </a:r>
            <a:endParaRPr lang="zh-CN" altLang="en-US"/>
          </a:p>
        </p:txBody>
      </p:sp>
      <p:sp>
        <p:nvSpPr>
          <p:cNvPr id="3" name="Content Placeholder 2"/>
          <p:cNvSpPr>
            <a:spLocks noGrp="1"/>
          </p:cNvSpPr>
          <p:nvPr>
            <p:ph idx="1"/>
          </p:nvPr>
        </p:nvSpPr>
        <p:spPr/>
        <p:txBody>
          <a:bodyPr/>
          <a:p>
            <a:r>
              <a:rPr lang="zh-CN" altLang="en-US">
                <a:sym typeface="+mn-ea"/>
              </a:rPr>
              <a:t>三重积是</a:t>
            </a:r>
            <a:r>
              <a:rPr lang="zh-CN" altLang="en-US">
                <a:sym typeface="+mn-ea"/>
              </a:rPr>
              <a:t>叉积和</a:t>
            </a:r>
            <a:r>
              <a:rPr lang="zh-CN" altLang="en-US">
                <a:sym typeface="+mn-ea"/>
              </a:rPr>
              <a:t>点积的结合，将前两个：</a:t>
            </a:r>
            <a:endParaRPr lang="zh-CN" altLang="en-US">
              <a:sym typeface="+mn-ea"/>
            </a:endParaRPr>
          </a:p>
          <a:p>
            <a:r>
              <a:rPr lang="en-US" altLang="zh-CN">
                <a:sym typeface="+mn-ea"/>
              </a:rPr>
              <a:t>(a </a:t>
            </a:r>
            <a:r>
              <a:rPr lang="en-US" altLang="zh-CN">
                <a:sym typeface="+mn-ea"/>
              </a:rPr>
              <a:t>× b) · c</a:t>
            </a:r>
            <a:endParaRPr lang="en-US" altLang="zh-CN">
              <a:sym typeface="+mn-ea"/>
            </a:endParaRPr>
          </a:p>
          <a:p>
            <a:r>
              <a:rPr lang="zh-CN" altLang="en-US">
                <a:sym typeface="+mn-ea"/>
              </a:rPr>
              <a:t>叉积和点积顺序其实还无关紧要：</a:t>
            </a:r>
            <a:endParaRPr lang="zh-CN" altLang="en-US">
              <a:sym typeface="+mn-ea"/>
            </a:endParaRPr>
          </a:p>
          <a:p>
            <a:r>
              <a:rPr lang="en-US" altLang="zh-CN">
                <a:sym typeface="+mn-ea"/>
              </a:rPr>
              <a:t>(a × b) · c = a · (b </a:t>
            </a:r>
            <a:r>
              <a:rPr lang="en-US" altLang="zh-CN">
                <a:sym typeface="+mn-ea"/>
              </a:rPr>
              <a:t>× c)</a:t>
            </a:r>
            <a:endParaRPr lang="en-US" altLang="zh-CN">
              <a:sym typeface="+mn-ea"/>
            </a:endParaRPr>
          </a:p>
          <a:p>
            <a:r>
              <a:rPr lang="zh-CN" altLang="en-US">
                <a:sym typeface="+mn-ea"/>
              </a:rPr>
              <a:t>三重积的</a:t>
            </a:r>
            <a:r>
              <a:rPr lang="zh-CN" altLang="en-US">
                <a:sym typeface="+mn-ea"/>
              </a:rPr>
              <a:t>分量计算公式：</a:t>
            </a:r>
            <a:endParaRPr lang="en-US" altLang="zh-CN">
              <a:sym typeface="+mn-ea"/>
            </a:endParaRPr>
          </a:p>
          <a:p>
            <a:r>
              <a:rPr lang="en-US" altLang="zh-CN">
                <a:sym typeface="+mn-ea"/>
              </a:rPr>
              <a:t>(a, b, c) </a:t>
            </a:r>
            <a:r>
              <a:rPr lang="en-US" altLang="zh-CN">
                <a:sym typeface="+mn-ea"/>
              </a:rPr>
              <a:t>× (d, e, f) · (g, h, i) = aei+bfg+cdh-afh-ceg-bdi</a:t>
            </a:r>
            <a:endParaRPr lang="en-US" altLang="zh-CN">
              <a:sym typeface="+mn-ea"/>
            </a:endParaRPr>
          </a:p>
          <a:p>
            <a:r>
              <a:rPr lang="zh-CN" altLang="en-US">
                <a:sym typeface="+mn-ea"/>
              </a:rPr>
              <a:t>矢量三重积的几何意义就是，三个矢量所形成的平行四面体的体积（如图）。</a:t>
            </a:r>
            <a:endParaRPr lang="zh-CN" altLang="en-US"/>
          </a:p>
        </p:txBody>
      </p:sp>
      <p:pic>
        <p:nvPicPr>
          <p:cNvPr id="4" name="Picture 3"/>
          <p:cNvPicPr>
            <a:picLocks noChangeAspect="1"/>
          </p:cNvPicPr>
          <p:nvPr/>
        </p:nvPicPr>
        <p:blipFill>
          <a:blip r:embed="rId1"/>
          <a:stretch>
            <a:fillRect/>
          </a:stretch>
        </p:blipFill>
        <p:spPr>
          <a:xfrm>
            <a:off x="9138285" y="304165"/>
            <a:ext cx="2743200" cy="2110740"/>
          </a:xfrm>
          <a:prstGeom prst="rect">
            <a:avLst/>
          </a:prstGeom>
        </p:spPr>
      </p:pic>
      <p:sp>
        <p:nvSpPr>
          <p:cNvPr id="5" name="Text Box 4"/>
          <p:cNvSpPr txBox="1"/>
          <p:nvPr/>
        </p:nvSpPr>
        <p:spPr>
          <a:xfrm>
            <a:off x="4427220" y="6489700"/>
            <a:ext cx="7764780" cy="368300"/>
          </a:xfrm>
          <a:prstGeom prst="rect">
            <a:avLst/>
          </a:prstGeom>
          <a:noFill/>
        </p:spPr>
        <p:txBody>
          <a:bodyPr wrap="none" rtlCol="0" anchor="t">
            <a:spAutoFit/>
          </a:bodyPr>
          <a:p>
            <a:pPr algn="l"/>
            <a:r>
              <a:rPr lang="en-US"/>
              <a:t>https://zh.wikipedia.org/zh-hans/%E4%B8%89%E9%87%8D%E7%A7%AF</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矢量库中的加减法运算符重载</a:t>
            </a:r>
            <a:endParaRPr lang="en-US" altLang="zh-CN"/>
          </a:p>
        </p:txBody>
      </p:sp>
      <p:sp>
        <p:nvSpPr>
          <p:cNvPr id="3" name="Content Placeholder 2"/>
          <p:cNvSpPr>
            <a:spLocks noGrp="1"/>
          </p:cNvSpPr>
          <p:nvPr>
            <p:ph idx="1"/>
          </p:nvPr>
        </p:nvSpPr>
        <p:spPr/>
        <p:txBody>
          <a:bodyPr/>
          <a:p>
            <a:r>
              <a:rPr lang="zh-CN" altLang="en-US">
                <a:sym typeface="+mn-ea"/>
              </a:rPr>
              <a:t>对于高维（非几何直观的维度）的矩阵和矢量人们才会使用</a:t>
            </a:r>
            <a:r>
              <a:rPr lang="en-US" altLang="zh-CN">
                <a:sym typeface="+mn-ea"/>
              </a:rPr>
              <a:t> Eigen</a:t>
            </a:r>
            <a:r>
              <a:rPr lang="zh-CN" altLang="en-US">
                <a:sym typeface="+mn-ea"/>
              </a:rPr>
              <a:t>。而在渲染领域，一般用到的都是</a:t>
            </a:r>
            <a:r>
              <a:rPr lang="en-US" altLang="zh-CN">
                <a:sym typeface="+mn-ea"/>
              </a:rPr>
              <a:t> 1</a:t>
            </a:r>
            <a:r>
              <a:rPr lang="zh-CN" altLang="en-US">
                <a:sym typeface="+mn-ea"/>
              </a:rPr>
              <a:t>～</a:t>
            </a:r>
            <a:r>
              <a:rPr lang="en-US" altLang="zh-CN">
                <a:sym typeface="+mn-ea"/>
              </a:rPr>
              <a:t>4 </a:t>
            </a:r>
            <a:r>
              <a:rPr lang="zh-CN" altLang="en-US">
                <a:sym typeface="+mn-ea"/>
              </a:rPr>
              <a:t>维的小矢量和小矩阵，特别是三维的矢量和矩阵，这种情况下</a:t>
            </a:r>
            <a:r>
              <a:rPr lang="en-US" altLang="zh-CN">
                <a:sym typeface="+mn-ea"/>
              </a:rPr>
              <a:t> Eigen </a:t>
            </a:r>
            <a:r>
              <a:rPr lang="zh-CN" altLang="en-US">
                <a:sym typeface="+mn-ea"/>
              </a:rPr>
              <a:t>就会非常不便，我们这种小矢量和小矩阵非常适合用</a:t>
            </a:r>
            <a:r>
              <a:rPr lang="en-US" altLang="zh-CN">
                <a:sym typeface="+mn-ea"/>
              </a:rPr>
              <a:t> </a:t>
            </a:r>
            <a:r>
              <a:rPr lang="en-US">
                <a:sym typeface="+mn-ea"/>
              </a:rPr>
              <a:t>glm</a:t>
            </a:r>
            <a:r>
              <a:rPr lang="zh-CN" altLang="en-US">
                <a:sym typeface="+mn-ea"/>
              </a:rPr>
              <a:t>，这是一个便利的数学矢量库，纯头文件，无需任何链接库文件，放入</a:t>
            </a:r>
            <a:r>
              <a:rPr lang="en-US" altLang="zh-CN">
                <a:sym typeface="+mn-ea"/>
              </a:rPr>
              <a:t> include </a:t>
            </a:r>
            <a:r>
              <a:rPr lang="zh-CN" altLang="en-US">
                <a:sym typeface="+mn-ea"/>
              </a:rPr>
              <a:t>目录直接就可用。</a:t>
            </a:r>
            <a:endParaRPr lang="en-US">
              <a:sym typeface="+mn-ea"/>
            </a:endParaRPr>
          </a:p>
          <a:p>
            <a:r>
              <a:rPr lang="zh-CN" altLang="en-US">
                <a:sym typeface="+mn-ea"/>
              </a:rPr>
              <a:t>最重要的是，</a:t>
            </a:r>
            <a:r>
              <a:rPr lang="en-US">
                <a:sym typeface="+mn-ea"/>
              </a:rPr>
              <a:t>glm </a:t>
            </a:r>
            <a:r>
              <a:rPr lang="zh-CN" altLang="en-US">
                <a:sym typeface="+mn-ea"/>
              </a:rPr>
              <a:t>和</a:t>
            </a:r>
            <a:r>
              <a:rPr lang="en-US" altLang="zh-CN">
                <a:sym typeface="+mn-ea"/>
              </a:rPr>
              <a:t> glsl </a:t>
            </a:r>
            <a:r>
              <a:rPr lang="zh-CN" altLang="en-US">
                <a:sym typeface="+mn-ea"/>
              </a:rPr>
              <a:t>的语法如出一辙，学会了</a:t>
            </a:r>
            <a:r>
              <a:rPr lang="en-US" altLang="zh-CN">
                <a:sym typeface="+mn-ea"/>
              </a:rPr>
              <a:t> glsl </a:t>
            </a:r>
            <a:r>
              <a:rPr lang="zh-CN" altLang="en-US">
                <a:sym typeface="+mn-ea"/>
              </a:rPr>
              <a:t>等于学会了</a:t>
            </a:r>
            <a:r>
              <a:rPr lang="en-US" altLang="zh-CN">
                <a:sym typeface="+mn-ea"/>
              </a:rPr>
              <a:t> glm</a:t>
            </a:r>
            <a:r>
              <a:rPr lang="zh-CN" altLang="en-US">
                <a:sym typeface="+mn-ea"/>
              </a:rPr>
              <a:t>，反之亦然。选择这款最接近</a:t>
            </a:r>
            <a:r>
              <a:rPr lang="en-US" altLang="zh-CN">
                <a:sym typeface="+mn-ea"/>
              </a:rPr>
              <a:t> glsl </a:t>
            </a:r>
            <a:r>
              <a:rPr lang="zh-CN" altLang="en-US">
                <a:sym typeface="+mn-ea"/>
              </a:rPr>
              <a:t>语法的矢量库将会大大节省我们的重复学习成本。</a:t>
            </a:r>
            <a:endParaRPr lang="zh-CN" altLang="en-US"/>
          </a:p>
          <a:p>
            <a:r>
              <a:rPr lang="zh-CN" altLang="en-US">
                <a:sym typeface="+mn-ea"/>
              </a:rPr>
              <a:t>对于矢量的加减乘除等基本运算，在</a:t>
            </a:r>
            <a:r>
              <a:rPr lang="en-US" altLang="zh-CN">
                <a:sym typeface="+mn-ea"/>
              </a:rPr>
              <a:t> glm </a:t>
            </a:r>
            <a:r>
              <a:rPr lang="zh-CN" altLang="en-US">
                <a:sym typeface="+mn-ea"/>
              </a:rPr>
              <a:t>库中矢量类均有运算符重载可用，非常直观。</a:t>
            </a:r>
            <a:endParaRPr lang="zh-CN" altLang="en-US">
              <a:sym typeface="+mn-ea"/>
            </a:endParaRPr>
          </a:p>
          <a:p>
            <a:r>
              <a:rPr lang="zh-CN" altLang="en-US"/>
              <a:t>加法：</a:t>
            </a:r>
            <a:r>
              <a:rPr lang="en-US"/>
              <a:t>glm::vec2(1, 2) </a:t>
            </a:r>
            <a:r>
              <a:rPr lang="en-US" b="1"/>
              <a:t>+</a:t>
            </a:r>
            <a:r>
              <a:rPr lang="en-US"/>
              <a:t> glm::vec2(3, 4) == glm::vec2(4, 6)</a:t>
            </a:r>
            <a:endParaRPr lang="en-US"/>
          </a:p>
          <a:p>
            <a:r>
              <a:rPr lang="zh-CN" altLang="en-US"/>
              <a:t>标量乘：</a:t>
            </a:r>
            <a:r>
              <a:rPr lang="en-US" altLang="zh-CN"/>
              <a:t>float(3.14f) </a:t>
            </a:r>
            <a:r>
              <a:rPr lang="en-US" altLang="zh-CN" b="1"/>
              <a:t>*</a:t>
            </a:r>
            <a:r>
              <a:rPr lang="en-US" altLang="zh-CN"/>
              <a:t> glm::vec2(1, 2) == glm::vec2(3.14f, 6.28f)</a:t>
            </a:r>
            <a:endParaRPr lang="en-US"/>
          </a:p>
          <a:p>
            <a:r>
              <a:rPr lang="zh-CN" altLang="en-US"/>
              <a:t>点积：</a:t>
            </a:r>
            <a:r>
              <a:rPr lang="en-US" altLang="zh-CN" b="1"/>
              <a:t>glm::dot</a:t>
            </a:r>
            <a:r>
              <a:rPr lang="en-US" altLang="zh-CN"/>
              <a:t>(glm::vec2(1, 2), glm::vec2(3, 4)) == float(11)</a:t>
            </a:r>
            <a:endParaRPr lang="zh-CN" altLang="en-US"/>
          </a:p>
          <a:p>
            <a:r>
              <a:rPr lang="zh-CN" altLang="en-US"/>
              <a:t>叉积：</a:t>
            </a:r>
            <a:r>
              <a:rPr lang="en-US" altLang="zh-CN" b="1"/>
              <a:t>glm::cross</a:t>
            </a:r>
            <a:r>
              <a:rPr lang="en-US" altLang="zh-CN"/>
              <a:t>(</a:t>
            </a:r>
            <a:r>
              <a:rPr lang="en-US" altLang="zh-CN">
                <a:sym typeface="+mn-ea"/>
              </a:rPr>
              <a:t>glm::vec2(1, 2), glm::vec2(3, 4)) == float(-2)</a:t>
            </a:r>
            <a:endParaRPr lang="en-US" altLang="zh-CN">
              <a:sym typeface="+mn-ea"/>
            </a:endParaRPr>
          </a:p>
          <a:p>
            <a:r>
              <a:rPr lang="zh-CN" altLang="en-US"/>
              <a:t>长度：</a:t>
            </a:r>
            <a:r>
              <a:rPr lang="en-US" altLang="zh-CN" b="1"/>
              <a:t>glm::length</a:t>
            </a:r>
            <a:r>
              <a:rPr lang="en-US" altLang="zh-CN"/>
              <a:t>(glm::vec2(1, 2)) = float(5)</a:t>
            </a:r>
            <a:endParaRPr lang="en-US" altLang="zh-CN"/>
          </a:p>
        </p:txBody>
      </p:sp>
      <p:sp>
        <p:nvSpPr>
          <p:cNvPr id="4" name="Text Box 3"/>
          <p:cNvSpPr txBox="1"/>
          <p:nvPr/>
        </p:nvSpPr>
        <p:spPr>
          <a:xfrm>
            <a:off x="9126220" y="6489700"/>
            <a:ext cx="3065780" cy="368300"/>
          </a:xfrm>
          <a:prstGeom prst="rect">
            <a:avLst/>
          </a:prstGeom>
          <a:noFill/>
        </p:spPr>
        <p:txBody>
          <a:bodyPr wrap="none" rtlCol="0" anchor="t">
            <a:spAutoFit/>
          </a:bodyPr>
          <a:p>
            <a:r>
              <a:rPr lang="en-US">
                <a:sym typeface="+mn-ea"/>
              </a:rPr>
              <a:t>https://github.com/g-truc/glm</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矢量的模角（考试都不考）</a:t>
            </a:r>
            <a:endParaRPr lang="zh-CN" altLang="en-US"/>
          </a:p>
        </p:txBody>
      </p:sp>
      <p:sp>
        <p:nvSpPr>
          <p:cNvPr id="3" name="Content Placeholder 2"/>
          <p:cNvSpPr>
            <a:spLocks noGrp="1"/>
          </p:cNvSpPr>
          <p:nvPr>
            <p:ph idx="1"/>
          </p:nvPr>
        </p:nvSpPr>
        <p:spPr/>
        <p:txBody>
          <a:bodyPr/>
          <a:p>
            <a:r>
              <a:rPr lang="zh-CN"/>
              <a:t>矢量的长度可以用勾股定理求出，那么方向？</a:t>
            </a:r>
            <a:endParaRPr lang="zh-CN"/>
          </a:p>
          <a:p>
            <a:r>
              <a:rPr lang="zh-CN"/>
              <a:t>除了归一化，有没有办法获得角度意义上的方向？</a:t>
            </a:r>
            <a:endParaRPr lang="zh-CN"/>
          </a:p>
          <a:p>
            <a:r>
              <a:rPr lang="zh-CN"/>
              <a:t>对于二维空间上的矢量，可以用矢量与</a:t>
            </a:r>
            <a:r>
              <a:rPr lang="en-US" altLang="zh-CN"/>
              <a:t> x </a:t>
            </a:r>
            <a:r>
              <a:rPr lang="zh-CN" altLang="en-US"/>
              <a:t>轴正方向的逆时针夹角来表示方向。</a:t>
            </a:r>
            <a:endParaRPr lang="zh-CN" altLang="en-US"/>
          </a:p>
        </p:txBody>
      </p:sp>
      <p:sp>
        <p:nvSpPr>
          <p:cNvPr id="6" name="Text Box 5"/>
          <p:cNvSpPr txBox="1"/>
          <p:nvPr/>
        </p:nvSpPr>
        <p:spPr>
          <a:xfrm>
            <a:off x="2941320" y="6489700"/>
            <a:ext cx="9250680" cy="368300"/>
          </a:xfrm>
          <a:prstGeom prst="rect">
            <a:avLst/>
          </a:prstGeom>
          <a:noFill/>
        </p:spPr>
        <p:txBody>
          <a:bodyPr wrap="none" rtlCol="0" anchor="t">
            <a:spAutoFit/>
          </a:bodyPr>
          <a:p>
            <a:pPr algn="l"/>
            <a:r>
              <a:rPr lang="en-US"/>
              <a:t>https://zh.wikipedia.org/zh-hans/%E5%90%91%E9%87%8F#%E5%A4%B9%E8%A7%92</a:t>
            </a:r>
            <a:endParaRPr lang="en-US"/>
          </a:p>
        </p:txBody>
      </p:sp>
      <p:grpSp>
        <p:nvGrpSpPr>
          <p:cNvPr id="25" name="Group 24"/>
          <p:cNvGrpSpPr/>
          <p:nvPr/>
        </p:nvGrpSpPr>
        <p:grpSpPr>
          <a:xfrm>
            <a:off x="817245" y="3427095"/>
            <a:ext cx="2999740" cy="2766060"/>
            <a:chOff x="1287" y="5397"/>
            <a:chExt cx="4724" cy="4356"/>
          </a:xfrm>
        </p:grpSpPr>
        <p:sp>
          <p:nvSpPr>
            <p:cNvPr id="8" name="Pie 7"/>
            <p:cNvSpPr/>
            <p:nvPr/>
          </p:nvSpPr>
          <p:spPr>
            <a:xfrm>
              <a:off x="2990" y="6903"/>
              <a:ext cx="1496" cy="1375"/>
            </a:xfrm>
            <a:prstGeom prst="pie">
              <a:avLst>
                <a:gd name="adj1" fmla="val 19802077"/>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5" name="Group 4"/>
            <p:cNvGrpSpPr/>
            <p:nvPr/>
          </p:nvGrpSpPr>
          <p:grpSpPr>
            <a:xfrm>
              <a:off x="1287" y="5397"/>
              <a:ext cx="4725" cy="4356"/>
              <a:chOff x="3375" y="4733"/>
              <a:chExt cx="4725" cy="4356"/>
            </a:xfrm>
          </p:grpSpPr>
          <p:sp>
            <p:nvSpPr>
              <p:cNvPr id="93" name="Text Box 92"/>
              <p:cNvSpPr txBox="1"/>
              <p:nvPr/>
            </p:nvSpPr>
            <p:spPr>
              <a:xfrm>
                <a:off x="5767" y="6875"/>
                <a:ext cx="56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grpSp>
            <p:nvGrpSpPr>
              <p:cNvPr id="98" name="Group 97"/>
              <p:cNvGrpSpPr/>
              <p:nvPr/>
            </p:nvGrpSpPr>
            <p:grpSpPr>
              <a:xfrm>
                <a:off x="3375" y="6633"/>
                <a:ext cx="4725" cy="591"/>
                <a:chOff x="13011" y="6339"/>
                <a:chExt cx="4725" cy="591"/>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grpSp>
          <p:grpSp>
            <p:nvGrpSpPr>
              <p:cNvPr id="108" name="Group 107"/>
              <p:cNvGrpSpPr/>
              <p:nvPr/>
            </p:nvGrpSpPr>
            <p:grpSpPr>
              <a:xfrm>
                <a:off x="5479" y="4733"/>
                <a:ext cx="683" cy="4356"/>
                <a:chOff x="15115" y="4439"/>
                <a:chExt cx="68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grpSp>
        <p:cxnSp>
          <p:nvCxnSpPr>
            <p:cNvPr id="39" name="Straight Arrow Connector 38"/>
            <p:cNvCxnSpPr/>
            <p:nvPr/>
          </p:nvCxnSpPr>
          <p:spPr>
            <a:xfrm flipV="1">
              <a:off x="3748" y="6757"/>
              <a:ext cx="1235" cy="839"/>
            </a:xfrm>
            <a:prstGeom prst="straightConnector1">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349115" y="3425190"/>
            <a:ext cx="3000375" cy="2766060"/>
            <a:chOff x="1287" y="5397"/>
            <a:chExt cx="4725" cy="4356"/>
          </a:xfrm>
        </p:grpSpPr>
        <p:sp>
          <p:nvSpPr>
            <p:cNvPr id="40" name="Pie 39"/>
            <p:cNvSpPr/>
            <p:nvPr/>
          </p:nvSpPr>
          <p:spPr>
            <a:xfrm>
              <a:off x="2990" y="6903"/>
              <a:ext cx="1496" cy="1375"/>
            </a:xfrm>
            <a:prstGeom prst="pie">
              <a:avLst>
                <a:gd name="adj1" fmla="val 14390456"/>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27" name="Group 26"/>
            <p:cNvGrpSpPr/>
            <p:nvPr/>
          </p:nvGrpSpPr>
          <p:grpSpPr>
            <a:xfrm>
              <a:off x="1287" y="5397"/>
              <a:ext cx="4725" cy="4356"/>
              <a:chOff x="3375" y="4733"/>
              <a:chExt cx="4725" cy="4356"/>
            </a:xfrm>
          </p:grpSpPr>
          <p:sp>
            <p:nvSpPr>
              <p:cNvPr id="28" name="Text Box 27"/>
              <p:cNvSpPr txBox="1"/>
              <p:nvPr/>
            </p:nvSpPr>
            <p:spPr>
              <a:xfrm>
                <a:off x="5767" y="6875"/>
                <a:ext cx="56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grpSp>
            <p:nvGrpSpPr>
              <p:cNvPr id="29" name="Group 28"/>
              <p:cNvGrpSpPr/>
              <p:nvPr/>
            </p:nvGrpSpPr>
            <p:grpSpPr>
              <a:xfrm>
                <a:off x="3375" y="6633"/>
                <a:ext cx="4725" cy="591"/>
                <a:chOff x="13011" y="6339"/>
                <a:chExt cx="4725" cy="591"/>
              </a:xfrm>
            </p:grpSpPr>
            <p:cxnSp>
              <p:nvCxnSpPr>
                <p:cNvPr id="30" name="Straight Arrow Connector 29"/>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32" name="Text Box 31"/>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grpSp>
          <p:grpSp>
            <p:nvGrpSpPr>
              <p:cNvPr id="34" name="Group 33"/>
              <p:cNvGrpSpPr/>
              <p:nvPr/>
            </p:nvGrpSpPr>
            <p:grpSpPr>
              <a:xfrm>
                <a:off x="5479" y="4733"/>
                <a:ext cx="683" cy="4356"/>
                <a:chOff x="15115" y="4439"/>
                <a:chExt cx="683" cy="4356"/>
              </a:xfrm>
            </p:grpSpPr>
            <p:cxnSp>
              <p:nvCxnSpPr>
                <p:cNvPr id="35" name="Straight Arrow Connector 34"/>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6" name="Text Box 35"/>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37" name="Text Box 36"/>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grpSp>
        <p:cxnSp>
          <p:nvCxnSpPr>
            <p:cNvPr id="38" name="Straight Arrow Connector 37"/>
            <p:cNvCxnSpPr/>
            <p:nvPr/>
          </p:nvCxnSpPr>
          <p:spPr>
            <a:xfrm flipH="1" flipV="1">
              <a:off x="2756" y="5951"/>
              <a:ext cx="992" cy="1645"/>
            </a:xfrm>
            <a:prstGeom prst="straightConnector1">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8121015" y="3424555"/>
            <a:ext cx="3000375" cy="2766060"/>
            <a:chOff x="1287" y="5397"/>
            <a:chExt cx="4725" cy="4356"/>
          </a:xfrm>
        </p:grpSpPr>
        <p:sp>
          <p:nvSpPr>
            <p:cNvPr id="54" name="Pie 53"/>
            <p:cNvSpPr/>
            <p:nvPr/>
          </p:nvSpPr>
          <p:spPr>
            <a:xfrm>
              <a:off x="2990" y="6903"/>
              <a:ext cx="1496" cy="1375"/>
            </a:xfrm>
            <a:prstGeom prst="pie">
              <a:avLst>
                <a:gd name="adj1" fmla="val 4075062"/>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42" name="Group 41"/>
            <p:cNvGrpSpPr/>
            <p:nvPr/>
          </p:nvGrpSpPr>
          <p:grpSpPr>
            <a:xfrm>
              <a:off x="1287" y="5397"/>
              <a:ext cx="4725" cy="4356"/>
              <a:chOff x="3375" y="4733"/>
              <a:chExt cx="4725" cy="4356"/>
            </a:xfrm>
          </p:grpSpPr>
          <p:sp>
            <p:nvSpPr>
              <p:cNvPr id="43" name="Text Box 42"/>
              <p:cNvSpPr txBox="1"/>
              <p:nvPr/>
            </p:nvSpPr>
            <p:spPr>
              <a:xfrm>
                <a:off x="5767" y="6875"/>
                <a:ext cx="56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grpSp>
            <p:nvGrpSpPr>
              <p:cNvPr id="44" name="Group 43"/>
              <p:cNvGrpSpPr/>
              <p:nvPr/>
            </p:nvGrpSpPr>
            <p:grpSpPr>
              <a:xfrm>
                <a:off x="3375" y="6633"/>
                <a:ext cx="4725" cy="591"/>
                <a:chOff x="13011" y="6339"/>
                <a:chExt cx="4725" cy="591"/>
              </a:xfrm>
            </p:grpSpPr>
            <p:cxnSp>
              <p:nvCxnSpPr>
                <p:cNvPr id="45" name="Straight Arrow Connector 44"/>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6" name="Text Box 45"/>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47" name="Text Box 46"/>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grpSp>
          <p:grpSp>
            <p:nvGrpSpPr>
              <p:cNvPr id="49" name="Group 48"/>
              <p:cNvGrpSpPr/>
              <p:nvPr/>
            </p:nvGrpSpPr>
            <p:grpSpPr>
              <a:xfrm>
                <a:off x="5479" y="4733"/>
                <a:ext cx="683" cy="4356"/>
                <a:chOff x="15115" y="4439"/>
                <a:chExt cx="683" cy="4356"/>
              </a:xfrm>
            </p:grpSpPr>
            <p:cxnSp>
              <p:nvCxnSpPr>
                <p:cNvPr id="50" name="Straight Arrow Connector 49"/>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1" name="Text Box 50"/>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52" name="Text Box 51"/>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grpSp>
        <p:cxnSp>
          <p:nvCxnSpPr>
            <p:cNvPr id="53" name="Straight Arrow Connector 52"/>
            <p:cNvCxnSpPr/>
            <p:nvPr/>
          </p:nvCxnSpPr>
          <p:spPr>
            <a:xfrm>
              <a:off x="3748" y="7596"/>
              <a:ext cx="413" cy="1047"/>
            </a:xfrm>
            <a:prstGeom prst="straightConnector1">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矢量模角的计算</a:t>
            </a:r>
            <a:endParaRPr lang="zh-CN" altLang="en-US"/>
          </a:p>
        </p:txBody>
      </p:sp>
      <p:sp>
        <p:nvSpPr>
          <p:cNvPr id="3" name="Content Placeholder 2"/>
          <p:cNvSpPr>
            <a:spLocks noGrp="1"/>
          </p:cNvSpPr>
          <p:nvPr>
            <p:ph idx="1"/>
          </p:nvPr>
        </p:nvSpPr>
        <p:spPr>
          <a:xfrm>
            <a:off x="647700" y="1825625"/>
            <a:ext cx="10806430" cy="4351655"/>
          </a:xfrm>
        </p:spPr>
        <p:txBody>
          <a:bodyPr/>
          <a:p>
            <a:r>
              <a:rPr lang="zh-CN" altLang="en-US"/>
              <a:t>模角的计算方法就是：θ</a:t>
            </a:r>
            <a:r>
              <a:rPr lang="en-US" altLang="zh-CN"/>
              <a:t> = atan(y / x)</a:t>
            </a:r>
            <a:endParaRPr lang="en-US" altLang="zh-CN"/>
          </a:p>
          <a:p>
            <a:r>
              <a:rPr lang="en-US" altLang="zh-CN">
                <a:sym typeface="+mn-ea"/>
              </a:rPr>
              <a:t>atan </a:t>
            </a:r>
            <a:r>
              <a:rPr lang="zh-CN" altLang="en-US">
                <a:sym typeface="+mn-ea"/>
              </a:rPr>
              <a:t>是</a:t>
            </a:r>
            <a:r>
              <a:rPr lang="zh-CN" altLang="en-US" b="1">
                <a:sym typeface="+mn-ea"/>
              </a:rPr>
              <a:t>反正切函数</a:t>
            </a:r>
            <a:r>
              <a:rPr lang="zh-CN" altLang="en-US">
                <a:sym typeface="+mn-ea"/>
              </a:rPr>
              <a:t>，返回的是高贵的弧度制，如需要得到角度则需要乘以</a:t>
            </a:r>
            <a:r>
              <a:rPr lang="en-US" altLang="zh-CN">
                <a:sym typeface="+mn-ea"/>
              </a:rPr>
              <a:t> 180 / </a:t>
            </a:r>
            <a:r>
              <a:rPr lang="en-US" altLang="zh-CN">
                <a:sym typeface="+mn-ea"/>
              </a:rPr>
              <a:t>π</a:t>
            </a:r>
            <a:r>
              <a:rPr lang="zh-CN" altLang="en-US">
                <a:sym typeface="+mn-ea"/>
              </a:rPr>
              <a:t>。不过</a:t>
            </a:r>
            <a:r>
              <a:rPr lang="en-US" altLang="zh-CN">
                <a:sym typeface="+mn-ea"/>
              </a:rPr>
              <a:t> glm </a:t>
            </a:r>
            <a:r>
              <a:rPr lang="zh-CN" altLang="en-US">
                <a:sym typeface="+mn-ea"/>
              </a:rPr>
              <a:t>中已经封装了从弧度转换到角度的函数</a:t>
            </a:r>
            <a:r>
              <a:rPr lang="en-US" altLang="zh-CN">
                <a:sym typeface="+mn-ea"/>
              </a:rPr>
              <a:t> glm::degrees</a:t>
            </a:r>
            <a:r>
              <a:rPr lang="zh-CN" altLang="en-US">
                <a:sym typeface="+mn-ea"/>
              </a:rPr>
              <a:t>，反之角度转弧度也有</a:t>
            </a:r>
            <a:r>
              <a:rPr lang="en-US" altLang="zh-CN">
                <a:sym typeface="+mn-ea"/>
              </a:rPr>
              <a:t> glm::radians</a:t>
            </a:r>
            <a:r>
              <a:rPr lang="zh-CN" altLang="en-US">
                <a:sym typeface="+mn-ea"/>
              </a:rPr>
              <a:t>。</a:t>
            </a:r>
            <a:endParaRPr lang="zh-CN" altLang="en-US">
              <a:sym typeface="+mn-ea"/>
            </a:endParaRPr>
          </a:p>
          <a:p>
            <a:r>
              <a:rPr lang="zh-CN" altLang="en-US">
                <a:sym typeface="+mn-ea"/>
              </a:rPr>
              <a:t>为了避免当矢量模角刚好为</a:t>
            </a:r>
            <a:r>
              <a:rPr lang="en-US" altLang="zh-CN">
                <a:sym typeface="+mn-ea"/>
              </a:rPr>
              <a:t> 0 </a:t>
            </a:r>
            <a:r>
              <a:rPr lang="zh-CN" altLang="en-US">
                <a:sym typeface="+mn-ea"/>
              </a:rPr>
              <a:t>和</a:t>
            </a:r>
            <a:r>
              <a:rPr lang="en-US" altLang="zh-CN">
                <a:sym typeface="+mn-ea"/>
              </a:rPr>
              <a:t> 180 </a:t>
            </a:r>
            <a:r>
              <a:rPr lang="zh-CN" altLang="en-US">
                <a:sym typeface="+mn-ea"/>
              </a:rPr>
              <a:t>度时出现</a:t>
            </a:r>
            <a:r>
              <a:rPr lang="en-US" altLang="zh-CN">
                <a:sym typeface="+mn-ea"/>
              </a:rPr>
              <a:t> x=0 </a:t>
            </a:r>
            <a:r>
              <a:rPr lang="zh-CN" altLang="en-US">
                <a:sym typeface="+mn-ea"/>
              </a:rPr>
              <a:t>导致除零错误，我们又引入了带有双重参数的</a:t>
            </a:r>
            <a:r>
              <a:rPr lang="zh-CN" altLang="en-US" b="1">
                <a:sym typeface="+mn-ea"/>
              </a:rPr>
              <a:t>四象限反正切</a:t>
            </a:r>
            <a:r>
              <a:rPr lang="zh-CN" altLang="en-US" b="1">
                <a:sym typeface="+mn-ea"/>
              </a:rPr>
              <a:t>函数</a:t>
            </a:r>
            <a:r>
              <a:rPr lang="zh-CN" altLang="en-US">
                <a:sym typeface="+mn-ea"/>
              </a:rPr>
              <a:t>，</a:t>
            </a:r>
            <a:r>
              <a:rPr lang="en-US" altLang="zh-CN">
                <a:sym typeface="+mn-ea"/>
              </a:rPr>
              <a:t>atan2 </a:t>
            </a:r>
            <a:r>
              <a:rPr lang="zh-CN" altLang="en-US">
                <a:sym typeface="+mn-ea"/>
              </a:rPr>
              <a:t>函数：θ</a:t>
            </a:r>
            <a:r>
              <a:rPr lang="en-US" altLang="zh-CN">
                <a:sym typeface="+mn-ea"/>
              </a:rPr>
              <a:t> = atan2(y, x)</a:t>
            </a:r>
            <a:endParaRPr lang="en-US" altLang="zh-CN">
              <a:sym typeface="+mn-ea"/>
            </a:endParaRPr>
          </a:p>
          <a:p>
            <a:r>
              <a:rPr lang="en-US" altLang="zh-CN">
                <a:sym typeface="+mn-ea"/>
              </a:rPr>
              <a:t>atan2(y, x) </a:t>
            </a:r>
            <a:r>
              <a:rPr lang="zh-CN" altLang="en-US">
                <a:sym typeface="+mn-ea"/>
              </a:rPr>
              <a:t>等价于</a:t>
            </a:r>
            <a:r>
              <a:rPr lang="en-US" altLang="zh-CN">
                <a:sym typeface="+mn-ea"/>
              </a:rPr>
              <a:t> atan(y / x)</a:t>
            </a:r>
            <a:r>
              <a:rPr lang="zh-CN" altLang="en-US">
                <a:sym typeface="+mn-ea"/>
              </a:rPr>
              <a:t>，只不过他不会出现</a:t>
            </a:r>
            <a:r>
              <a:rPr lang="en-US" altLang="zh-CN">
                <a:sym typeface="+mn-ea"/>
              </a:rPr>
              <a:t> x=0 </a:t>
            </a:r>
            <a:r>
              <a:rPr lang="zh-CN" altLang="en-US">
                <a:sym typeface="+mn-ea"/>
              </a:rPr>
              <a:t>时的死角</a:t>
            </a:r>
            <a:endParaRPr lang="zh-CN" altLang="en-US">
              <a:sym typeface="+mn-ea"/>
            </a:endParaRPr>
          </a:p>
          <a:p>
            <a:r>
              <a:rPr lang="en-US" altLang="zh-CN">
                <a:sym typeface="+mn-ea"/>
              </a:rPr>
              <a:t>glm::vec2 direction = glm::vec2(1, 2);</a:t>
            </a:r>
            <a:endParaRPr lang="zh-CN" altLang="en-US">
              <a:sym typeface="+mn-ea"/>
            </a:endParaRPr>
          </a:p>
          <a:p>
            <a:r>
              <a:rPr lang="en-US" altLang="zh-CN">
                <a:sym typeface="+mn-ea"/>
              </a:rPr>
              <a:t>float theta_degrees = glm::</a:t>
            </a:r>
            <a:r>
              <a:rPr lang="en-US" altLang="zh-CN">
                <a:sym typeface="+mn-ea"/>
              </a:rPr>
              <a:t>degrees(</a:t>
            </a:r>
            <a:r>
              <a:rPr lang="en-US" altLang="zh-CN">
                <a:sym typeface="+mn-ea"/>
              </a:rPr>
              <a:t>glm::atan2(</a:t>
            </a:r>
            <a:r>
              <a:rPr lang="en-US" altLang="zh-CN">
                <a:sym typeface="+mn-ea"/>
              </a:rPr>
              <a:t>direction.</a:t>
            </a:r>
            <a:r>
              <a:rPr lang="en-US" altLang="zh-CN">
                <a:sym typeface="+mn-ea"/>
              </a:rPr>
              <a:t>y, </a:t>
            </a:r>
            <a:r>
              <a:rPr lang="en-US" altLang="zh-CN">
                <a:sym typeface="+mn-ea"/>
              </a:rPr>
              <a:t>direction.</a:t>
            </a:r>
            <a:r>
              <a:rPr lang="en-US" altLang="zh-CN">
                <a:sym typeface="+mn-ea"/>
              </a:rPr>
              <a:t>x));</a:t>
            </a:r>
            <a:endParaRPr lang="zh-CN" altLang="en-US">
              <a:sym typeface="+mn-ea"/>
            </a:endParaRPr>
          </a:p>
        </p:txBody>
      </p:sp>
      <p:sp>
        <p:nvSpPr>
          <p:cNvPr id="6" name="Text Box 5"/>
          <p:cNvSpPr txBox="1"/>
          <p:nvPr/>
        </p:nvSpPr>
        <p:spPr>
          <a:xfrm>
            <a:off x="7602220" y="6482080"/>
            <a:ext cx="4589780" cy="368300"/>
          </a:xfrm>
          <a:prstGeom prst="rect">
            <a:avLst/>
          </a:prstGeom>
          <a:noFill/>
        </p:spPr>
        <p:txBody>
          <a:bodyPr wrap="none" rtlCol="0" anchor="t">
            <a:spAutoFit/>
          </a:bodyPr>
          <a:p>
            <a:pPr algn="l"/>
            <a:r>
              <a:rPr lang="en-US"/>
              <a:t>https://www.zhihu.com/question/472282528</a:t>
            </a: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模角和长度构成了极坐标系</a:t>
            </a:r>
            <a:endParaRPr lang="zh-CN" altLang="en-US"/>
          </a:p>
        </p:txBody>
      </p:sp>
      <p:sp>
        <p:nvSpPr>
          <p:cNvPr id="3" name="Content Placeholder 2"/>
          <p:cNvSpPr>
            <a:spLocks noGrp="1"/>
          </p:cNvSpPr>
          <p:nvPr>
            <p:ph idx="1"/>
          </p:nvPr>
        </p:nvSpPr>
        <p:spPr/>
        <p:txBody>
          <a:bodyPr/>
          <a:p>
            <a:r>
              <a:rPr lang="zh-CN" altLang="en-US">
                <a:sym typeface="+mn-ea"/>
              </a:rPr>
              <a:t>从</a:t>
            </a:r>
            <a:r>
              <a:rPr lang="en-US" altLang="zh-CN">
                <a:sym typeface="+mn-ea"/>
              </a:rPr>
              <a:t> x-y </a:t>
            </a:r>
            <a:r>
              <a:rPr lang="zh-CN" altLang="en-US">
                <a:sym typeface="+mn-ea"/>
              </a:rPr>
              <a:t>直角坐标系转换到</a:t>
            </a:r>
            <a:r>
              <a:rPr lang="en-US" altLang="zh-CN">
                <a:sym typeface="+mn-ea"/>
              </a:rPr>
              <a:t> </a:t>
            </a:r>
            <a:r>
              <a:rPr lang="zh-CN" altLang="en-US">
                <a:sym typeface="+mn-ea"/>
              </a:rPr>
              <a:t>θ</a:t>
            </a:r>
            <a:r>
              <a:rPr lang="en-US" altLang="zh-CN">
                <a:sym typeface="+mn-ea"/>
              </a:rPr>
              <a:t>-r </a:t>
            </a:r>
            <a:r>
              <a:rPr lang="zh-CN" altLang="en-US">
                <a:sym typeface="+mn-ea"/>
              </a:rPr>
              <a:t>极坐标系：</a:t>
            </a:r>
            <a:endParaRPr lang="zh-CN" altLang="en-US"/>
          </a:p>
          <a:p>
            <a:r>
              <a:rPr lang="zh-CN" altLang="en-US"/>
              <a:t>模角</a:t>
            </a:r>
            <a:r>
              <a:rPr lang="en-US" altLang="zh-CN"/>
              <a:t> </a:t>
            </a:r>
            <a:r>
              <a:rPr lang="zh-CN" altLang="en-US"/>
              <a:t>θ</a:t>
            </a:r>
            <a:r>
              <a:rPr lang="en-US" altLang="zh-CN"/>
              <a:t> = atan2(y, x)</a:t>
            </a:r>
            <a:endParaRPr lang="en-US" altLang="zh-CN"/>
          </a:p>
          <a:p>
            <a:r>
              <a:rPr lang="zh-CN" altLang="en-US"/>
              <a:t>长度</a:t>
            </a:r>
            <a:r>
              <a:rPr lang="en-US" altLang="zh-CN"/>
              <a:t> r = sqrt(</a:t>
            </a:r>
            <a:r>
              <a:rPr lang="en-US" altLang="zh-CN">
                <a:sym typeface="+mn-ea"/>
              </a:rPr>
              <a:t>x</a:t>
            </a:r>
            <a:r>
              <a:rPr lang="en-US" altLang="zh-CN" baseline="30000">
                <a:sym typeface="+mn-ea"/>
              </a:rPr>
              <a:t>2</a:t>
            </a:r>
            <a:r>
              <a:rPr lang="en-US" altLang="zh-CN">
                <a:sym typeface="+mn-ea"/>
              </a:rPr>
              <a:t> + y</a:t>
            </a:r>
            <a:r>
              <a:rPr lang="en-US" altLang="zh-CN" baseline="30000">
                <a:sym typeface="+mn-ea"/>
              </a:rPr>
              <a:t>2</a:t>
            </a:r>
            <a:r>
              <a:rPr lang="en-US" altLang="zh-CN">
                <a:sym typeface="+mn-ea"/>
              </a:rPr>
              <a:t>)</a:t>
            </a:r>
            <a:endParaRPr lang="en-US" altLang="zh-CN">
              <a:sym typeface="+mn-ea"/>
            </a:endParaRPr>
          </a:p>
          <a:p>
            <a:r>
              <a:rPr lang="zh-CN" altLang="en-US">
                <a:sym typeface="+mn-ea"/>
              </a:rPr>
              <a:t>他的逆运算，从</a:t>
            </a:r>
            <a:r>
              <a:rPr lang="en-US" altLang="zh-CN">
                <a:sym typeface="+mn-ea"/>
              </a:rPr>
              <a:t> </a:t>
            </a:r>
            <a:r>
              <a:rPr lang="zh-CN" altLang="en-US">
                <a:sym typeface="+mn-ea"/>
              </a:rPr>
              <a:t>θ</a:t>
            </a:r>
            <a:r>
              <a:rPr lang="en-US" altLang="zh-CN">
                <a:sym typeface="+mn-ea"/>
              </a:rPr>
              <a:t>-r </a:t>
            </a:r>
            <a:r>
              <a:rPr lang="zh-CN" altLang="en-US">
                <a:sym typeface="+mn-ea"/>
              </a:rPr>
              <a:t>极坐标系转换回</a:t>
            </a:r>
            <a:r>
              <a:rPr lang="en-US" altLang="zh-CN">
                <a:sym typeface="+mn-ea"/>
              </a:rPr>
              <a:t> x-y </a:t>
            </a:r>
            <a:r>
              <a:rPr lang="zh-CN" altLang="en-US">
                <a:sym typeface="+mn-ea"/>
              </a:rPr>
              <a:t>直角</a:t>
            </a:r>
            <a:r>
              <a:rPr lang="zh-CN" altLang="en-US">
                <a:sym typeface="+mn-ea"/>
              </a:rPr>
              <a:t>坐标系</a:t>
            </a:r>
            <a:r>
              <a:rPr lang="zh-CN" altLang="en-US">
                <a:sym typeface="+mn-ea"/>
              </a:rPr>
              <a:t>是：</a:t>
            </a:r>
            <a:endParaRPr lang="zh-CN" altLang="en-US">
              <a:sym typeface="+mn-ea"/>
            </a:endParaRPr>
          </a:p>
          <a:p>
            <a:r>
              <a:rPr lang="en-US" altLang="zh-CN">
                <a:sym typeface="+mn-ea"/>
              </a:rPr>
              <a:t>x = r cos </a:t>
            </a:r>
            <a:r>
              <a:rPr lang="zh-CN" altLang="en-US">
                <a:sym typeface="+mn-ea"/>
              </a:rPr>
              <a:t>θ</a:t>
            </a:r>
            <a:endParaRPr lang="zh-CN" altLang="en-US">
              <a:sym typeface="+mn-ea"/>
            </a:endParaRPr>
          </a:p>
          <a:p>
            <a:r>
              <a:rPr lang="en-US" altLang="zh-CN">
                <a:sym typeface="+mn-ea"/>
              </a:rPr>
              <a:t>y = r sin </a:t>
            </a:r>
            <a:r>
              <a:rPr lang="zh-CN" altLang="en-US">
                <a:sym typeface="+mn-ea"/>
              </a:rPr>
              <a:t>θ</a:t>
            </a:r>
            <a:endParaRPr lang="en-US" altLang="zh-CN">
              <a:sym typeface="+mn-ea"/>
            </a:endParaRPr>
          </a:p>
          <a:p>
            <a:r>
              <a:rPr lang="zh-CN" altLang="en-US">
                <a:sym typeface="+mn-ea"/>
              </a:rPr>
              <a:t>用代码来写就是：</a:t>
            </a:r>
            <a:endParaRPr lang="zh-CN" altLang="en-US">
              <a:sym typeface="+mn-ea"/>
            </a:endParaRPr>
          </a:p>
          <a:p>
            <a:r>
              <a:rPr lang="en-US" altLang="zh-CN">
                <a:sym typeface="+mn-ea"/>
              </a:rPr>
              <a:t>float </a:t>
            </a:r>
            <a:r>
              <a:rPr lang="en-US" altLang="zh-CN" b="1">
                <a:sym typeface="+mn-ea"/>
              </a:rPr>
              <a:t>r</a:t>
            </a:r>
            <a:r>
              <a:rPr lang="en-US" altLang="zh-CN">
                <a:sym typeface="+mn-ea"/>
              </a:rPr>
              <a:t> = 1;</a:t>
            </a:r>
            <a:r>
              <a:rPr lang="en-US" altLang="zh-CN">
                <a:solidFill>
                  <a:schemeClr val="accent3"/>
                </a:solidFill>
                <a:sym typeface="+mn-ea"/>
              </a:rPr>
              <a:t>  // </a:t>
            </a:r>
            <a:r>
              <a:rPr lang="zh-CN" altLang="en-US">
                <a:solidFill>
                  <a:schemeClr val="accent3"/>
                </a:solidFill>
                <a:sym typeface="+mn-ea"/>
              </a:rPr>
              <a:t>生成长度为</a:t>
            </a:r>
            <a:r>
              <a:rPr lang="en-US" altLang="zh-CN">
                <a:solidFill>
                  <a:schemeClr val="accent3"/>
                </a:solidFill>
                <a:sym typeface="+mn-ea"/>
              </a:rPr>
              <a:t> 1 </a:t>
            </a:r>
            <a:r>
              <a:rPr lang="zh-CN" altLang="en-US">
                <a:solidFill>
                  <a:schemeClr val="accent3"/>
                </a:solidFill>
                <a:sym typeface="+mn-ea"/>
              </a:rPr>
              <a:t>的单位矢量</a:t>
            </a:r>
            <a:endParaRPr lang="zh-CN" altLang="en-US">
              <a:sym typeface="+mn-ea"/>
            </a:endParaRPr>
          </a:p>
          <a:p>
            <a:r>
              <a:rPr lang="en-US" altLang="zh-CN">
                <a:sym typeface="+mn-ea"/>
              </a:rPr>
              <a:t>float </a:t>
            </a:r>
            <a:r>
              <a:rPr lang="en-US" altLang="zh-CN" b="1">
                <a:sym typeface="+mn-ea"/>
              </a:rPr>
              <a:t>theta</a:t>
            </a:r>
            <a:r>
              <a:rPr lang="en-US" altLang="zh-CN">
                <a:sym typeface="+mn-ea"/>
              </a:rPr>
              <a:t> = glm::radians(120);</a:t>
            </a:r>
            <a:r>
              <a:rPr lang="en-US" altLang="zh-CN">
                <a:solidFill>
                  <a:schemeClr val="accent3"/>
                </a:solidFill>
                <a:sym typeface="+mn-ea"/>
              </a:rPr>
              <a:t> // </a:t>
            </a:r>
            <a:r>
              <a:rPr lang="zh-CN" altLang="en-US">
                <a:solidFill>
                  <a:schemeClr val="accent3"/>
                </a:solidFill>
                <a:sym typeface="+mn-ea"/>
              </a:rPr>
              <a:t>模角为</a:t>
            </a:r>
            <a:r>
              <a:rPr lang="en-US" altLang="zh-CN">
                <a:solidFill>
                  <a:schemeClr val="accent3"/>
                </a:solidFill>
                <a:sym typeface="+mn-ea"/>
              </a:rPr>
              <a:t> 120 </a:t>
            </a:r>
            <a:r>
              <a:rPr lang="zh-CN" altLang="en-US">
                <a:solidFill>
                  <a:schemeClr val="accent3"/>
                </a:solidFill>
                <a:sym typeface="+mn-ea"/>
              </a:rPr>
              <a:t>度（如右图）</a:t>
            </a:r>
            <a:endParaRPr lang="en-US" altLang="zh-CN"/>
          </a:p>
          <a:p>
            <a:r>
              <a:rPr lang="en-US" altLang="zh-CN">
                <a:sym typeface="+mn-ea"/>
              </a:rPr>
              <a:t>glm::vec2 v = </a:t>
            </a:r>
            <a:r>
              <a:rPr lang="en-US" altLang="zh-CN" b="1">
                <a:sym typeface="+mn-ea"/>
              </a:rPr>
              <a:t>r</a:t>
            </a:r>
            <a:r>
              <a:rPr lang="en-US" altLang="zh-CN">
                <a:sym typeface="+mn-ea"/>
              </a:rPr>
              <a:t> * glm::vec2(glm::cos(</a:t>
            </a:r>
            <a:r>
              <a:rPr lang="en-US" altLang="zh-CN" b="1">
                <a:sym typeface="+mn-ea"/>
              </a:rPr>
              <a:t>theta</a:t>
            </a:r>
            <a:r>
              <a:rPr lang="en-US" altLang="zh-CN">
                <a:sym typeface="+mn-ea"/>
              </a:rPr>
              <a:t>), glm::sin(</a:t>
            </a:r>
            <a:r>
              <a:rPr lang="en-US" altLang="zh-CN" b="1">
                <a:sym typeface="+mn-ea"/>
              </a:rPr>
              <a:t>theta</a:t>
            </a:r>
            <a:r>
              <a:rPr lang="en-US" altLang="zh-CN">
                <a:sym typeface="+mn-ea"/>
              </a:rPr>
              <a:t>));</a:t>
            </a:r>
            <a:endParaRPr lang="en-US" altLang="zh-CN">
              <a:sym typeface="+mn-ea"/>
            </a:endParaRPr>
          </a:p>
        </p:txBody>
      </p:sp>
      <p:sp>
        <p:nvSpPr>
          <p:cNvPr id="6" name="Text Box 5"/>
          <p:cNvSpPr txBox="1"/>
          <p:nvPr/>
        </p:nvSpPr>
        <p:spPr>
          <a:xfrm>
            <a:off x="3423920" y="6489700"/>
            <a:ext cx="8768080" cy="368300"/>
          </a:xfrm>
          <a:prstGeom prst="rect">
            <a:avLst/>
          </a:prstGeom>
          <a:noFill/>
        </p:spPr>
        <p:txBody>
          <a:bodyPr wrap="none" rtlCol="0" anchor="t">
            <a:spAutoFit/>
          </a:bodyPr>
          <a:p>
            <a:pPr algn="l"/>
            <a:r>
              <a:rPr lang="en-US"/>
              <a:t>https://zh.wikipedia.org/wiki/%E6%9E%81%E5%9D%90%E6%A0%87%E7%B3%BB</a:t>
            </a:r>
            <a:endParaRPr lang="en-US"/>
          </a:p>
        </p:txBody>
      </p:sp>
      <p:grpSp>
        <p:nvGrpSpPr>
          <p:cNvPr id="26" name="Group 25"/>
          <p:cNvGrpSpPr/>
          <p:nvPr/>
        </p:nvGrpSpPr>
        <p:grpSpPr>
          <a:xfrm>
            <a:off x="8571230" y="3440430"/>
            <a:ext cx="3000375" cy="2766060"/>
            <a:chOff x="1287" y="5397"/>
            <a:chExt cx="4725" cy="4356"/>
          </a:xfrm>
        </p:grpSpPr>
        <p:sp>
          <p:nvSpPr>
            <p:cNvPr id="40" name="Pie 39"/>
            <p:cNvSpPr/>
            <p:nvPr/>
          </p:nvSpPr>
          <p:spPr>
            <a:xfrm>
              <a:off x="2990" y="6903"/>
              <a:ext cx="1496" cy="1375"/>
            </a:xfrm>
            <a:prstGeom prst="pie">
              <a:avLst>
                <a:gd name="adj1" fmla="val 14390456"/>
                <a:gd name="adj2" fmla="val 474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27" name="Group 26"/>
            <p:cNvGrpSpPr/>
            <p:nvPr/>
          </p:nvGrpSpPr>
          <p:grpSpPr>
            <a:xfrm>
              <a:off x="1287" y="5397"/>
              <a:ext cx="4725" cy="4356"/>
              <a:chOff x="3375" y="4733"/>
              <a:chExt cx="4725" cy="4356"/>
            </a:xfrm>
          </p:grpSpPr>
          <p:sp>
            <p:nvSpPr>
              <p:cNvPr id="28" name="Text Box 27"/>
              <p:cNvSpPr txBox="1"/>
              <p:nvPr/>
            </p:nvSpPr>
            <p:spPr>
              <a:xfrm>
                <a:off x="5767" y="6875"/>
                <a:ext cx="56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grpSp>
            <p:nvGrpSpPr>
              <p:cNvPr id="29" name="Group 28"/>
              <p:cNvGrpSpPr/>
              <p:nvPr/>
            </p:nvGrpSpPr>
            <p:grpSpPr>
              <a:xfrm>
                <a:off x="3375" y="6633"/>
                <a:ext cx="4725" cy="591"/>
                <a:chOff x="13011" y="6339"/>
                <a:chExt cx="4725" cy="591"/>
              </a:xfrm>
            </p:grpSpPr>
            <p:cxnSp>
              <p:nvCxnSpPr>
                <p:cNvPr id="30" name="Straight Arrow Connector 29"/>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32" name="Text Box 31"/>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grpSp>
          <p:grpSp>
            <p:nvGrpSpPr>
              <p:cNvPr id="34" name="Group 33"/>
              <p:cNvGrpSpPr/>
              <p:nvPr/>
            </p:nvGrpSpPr>
            <p:grpSpPr>
              <a:xfrm>
                <a:off x="5479" y="4733"/>
                <a:ext cx="683" cy="4356"/>
                <a:chOff x="15115" y="4439"/>
                <a:chExt cx="683" cy="4356"/>
              </a:xfrm>
            </p:grpSpPr>
            <p:cxnSp>
              <p:nvCxnSpPr>
                <p:cNvPr id="35" name="Straight Arrow Connector 34"/>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6" name="Text Box 35"/>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37" name="Text Box 36"/>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grpSp>
        </p:grpSp>
        <p:cxnSp>
          <p:nvCxnSpPr>
            <p:cNvPr id="38" name="Straight Arrow Connector 37"/>
            <p:cNvCxnSpPr/>
            <p:nvPr/>
          </p:nvCxnSpPr>
          <p:spPr>
            <a:xfrm flipH="1" flipV="1">
              <a:off x="2756" y="5951"/>
              <a:ext cx="992" cy="1645"/>
            </a:xfrm>
            <a:prstGeom prst="straightConnector1">
              <a:avLst/>
            </a:prstGeom>
            <a:ln w="76200">
              <a:solidFill>
                <a:schemeClr val="accent4"/>
              </a:solidFill>
              <a:tailEnd type="arrow"/>
            </a:ln>
          </p:spPr>
          <p:style>
            <a:lnRef idx="1">
              <a:schemeClr val="accent1"/>
            </a:lnRef>
            <a:fillRef idx="0">
              <a:schemeClr val="accent1"/>
            </a:fillRef>
            <a:effectRef idx="0">
              <a:schemeClr val="accent1"/>
            </a:effectRef>
            <a:fontRef idx="minor">
              <a:schemeClr val="tx1"/>
            </a:fontRef>
          </p:style>
        </p:cxnSp>
      </p:grpSp>
      <p:sp>
        <p:nvSpPr>
          <p:cNvPr id="4" name="Text Box 3"/>
          <p:cNvSpPr txBox="1"/>
          <p:nvPr/>
        </p:nvSpPr>
        <p:spPr>
          <a:xfrm>
            <a:off x="9648190" y="4285615"/>
            <a:ext cx="259080" cy="368300"/>
          </a:xfrm>
          <a:prstGeom prst="rect">
            <a:avLst/>
          </a:prstGeom>
          <a:noFill/>
        </p:spPr>
        <p:txBody>
          <a:bodyPr wrap="none" rtlCol="0">
            <a:spAutoFit/>
          </a:bodyPr>
          <a:p>
            <a:r>
              <a:rPr lang="en-US"/>
              <a:t>r</a:t>
            </a:r>
            <a:endParaRPr lang="en-US"/>
          </a:p>
        </p:txBody>
      </p:sp>
      <p:sp>
        <p:nvSpPr>
          <p:cNvPr id="5" name="Text Box 4"/>
          <p:cNvSpPr txBox="1"/>
          <p:nvPr/>
        </p:nvSpPr>
        <p:spPr>
          <a:xfrm>
            <a:off x="10274935" y="4130675"/>
            <a:ext cx="309880" cy="368300"/>
          </a:xfrm>
          <a:prstGeom prst="rect">
            <a:avLst/>
          </a:prstGeom>
          <a:noFill/>
        </p:spPr>
        <p:txBody>
          <a:bodyPr wrap="none" rtlCol="0">
            <a:spAutoFit/>
          </a:bodyPr>
          <a:p>
            <a:pPr algn="l"/>
            <a:r>
              <a:rPr lang="zh-CN" altLang="en-US">
                <a:sym typeface="+mn-ea"/>
              </a:rPr>
              <a:t>θ</a:t>
            </a:r>
            <a:endParaRPr lang="en-US"/>
          </a:p>
        </p:txBody>
      </p:sp>
      <p:sp>
        <p:nvSpPr>
          <p:cNvPr id="7" name="Text Box 6"/>
          <p:cNvSpPr txBox="1"/>
          <p:nvPr/>
        </p:nvSpPr>
        <p:spPr>
          <a:xfrm>
            <a:off x="9338310" y="3436620"/>
            <a:ext cx="309880" cy="368300"/>
          </a:xfrm>
          <a:prstGeom prst="rect">
            <a:avLst/>
          </a:prstGeom>
          <a:noFill/>
        </p:spPr>
        <p:txBody>
          <a:bodyPr wrap="none" rtlCol="0" anchor="t">
            <a:spAutoFit/>
          </a:bodyPr>
          <a:p>
            <a:r>
              <a:rPr lang="en-US" altLang="zh-CN" b="1">
                <a:sym typeface="+mn-ea"/>
              </a:rPr>
              <a:t>v</a:t>
            </a:r>
            <a:endParaRPr lang="en-US" b="1"/>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lum bright="30000" contrast="-30000"/>
          </a:blip>
          <a:stretch>
            <a:fillRect/>
          </a:stretch>
        </p:blipFill>
        <p:spPr>
          <a:xfrm>
            <a:off x="-635" y="0"/>
            <a:ext cx="12192635" cy="6858635"/>
          </a:xfrm>
          <a:prstGeom prst="rect">
            <a:avLst/>
          </a:prstGeom>
        </p:spPr>
      </p:pic>
      <p:sp>
        <p:nvSpPr>
          <p:cNvPr id="2" name="Title 1"/>
          <p:cNvSpPr>
            <a:spLocks noGrp="1"/>
          </p:cNvSpPr>
          <p:nvPr>
            <p:ph type="title"/>
          </p:nvPr>
        </p:nvSpPr>
        <p:spPr/>
        <p:txBody>
          <a:bodyPr/>
          <a:p>
            <a:r>
              <a:rPr lang="zh-CN" altLang="en-US">
                <a:sym typeface="+mn-ea"/>
              </a:rPr>
              <a:t>课程大纲</a:t>
            </a:r>
            <a:endParaRPr lang="en-US"/>
          </a:p>
        </p:txBody>
      </p:sp>
      <p:sp>
        <p:nvSpPr>
          <p:cNvPr id="3" name="Content Placeholder 2"/>
          <p:cNvSpPr>
            <a:spLocks noGrp="1"/>
          </p:cNvSpPr>
          <p:nvPr>
            <p:ph idx="1"/>
          </p:nvPr>
        </p:nvSpPr>
        <p:spPr>
          <a:xfrm>
            <a:off x="647700" y="1141730"/>
            <a:ext cx="10515600" cy="5717540"/>
          </a:xfrm>
        </p:spPr>
        <p:txBody>
          <a:bodyPr>
            <a:normAutofit lnSpcReduction="10000"/>
          </a:bodyPr>
          <a:p>
            <a:pPr marL="457200" indent="-457200">
              <a:buAutoNum type="arabicPeriod"/>
            </a:pPr>
            <a:r>
              <a:rPr lang="zh-CN">
                <a:sym typeface="+mn-ea"/>
              </a:rPr>
              <a:t>从配置安装到</a:t>
            </a:r>
            <a:r>
              <a:rPr lang="zh-CN" altLang="en-US">
                <a:sym typeface="+mn-ea"/>
              </a:rPr>
              <a:t>画第一个三角形（</a:t>
            </a:r>
            <a:r>
              <a:rPr lang="en-US" altLang="zh-CN">
                <a:sym typeface="+mn-ea"/>
              </a:rPr>
              <a:t>B</a:t>
            </a:r>
            <a:r>
              <a:rPr lang="en-US">
                <a:sym typeface="+mn-ea"/>
              </a:rPr>
              <a:t>V1Na4y1c7tP</a:t>
            </a:r>
            <a:r>
              <a:rPr lang="zh-CN" altLang="en-US">
                <a:sym typeface="+mn-ea"/>
              </a:rPr>
              <a:t>）</a:t>
            </a:r>
            <a:endParaRPr lang="zh-CN" altLang="en-US">
              <a:sym typeface="+mn-ea"/>
            </a:endParaRPr>
          </a:p>
          <a:p>
            <a:pPr marL="457200" indent="-457200">
              <a:buAutoNum type="arabicPeriod"/>
            </a:pPr>
            <a:r>
              <a:rPr lang="zh-CN" altLang="en-US">
                <a:sym typeface="+mn-ea"/>
              </a:rPr>
              <a:t>重学线性代数矢量与矩阵（本课）</a:t>
            </a:r>
            <a:endParaRPr lang="zh-CN" altLang="en-US">
              <a:sym typeface="+mn-ea"/>
            </a:endParaRPr>
          </a:p>
          <a:p>
            <a:pPr marL="457200" indent="-457200">
              <a:buAutoNum type="arabicPeriod"/>
            </a:pPr>
            <a:r>
              <a:rPr lang="zh-CN">
                <a:sym typeface="+mn-ea"/>
              </a:rPr>
              <a:t>三维</a:t>
            </a:r>
            <a:r>
              <a:rPr lang="zh-CN" altLang="en-US">
                <a:sym typeface="+mn-ea"/>
              </a:rPr>
              <a:t>模型的加载与相机控制</a:t>
            </a:r>
            <a:endParaRPr lang="zh-CN" altLang="en-US">
              <a:sym typeface="+mn-ea"/>
            </a:endParaRPr>
          </a:p>
          <a:p>
            <a:pPr marL="457200" indent="-457200">
              <a:buAutoNum type="arabicPeriod"/>
            </a:pPr>
            <a:r>
              <a:rPr lang="en-US" altLang="zh-CN">
                <a:sym typeface="+mn-ea"/>
              </a:rPr>
              <a:t>GLSL </a:t>
            </a:r>
            <a:r>
              <a:rPr lang="zh-CN" altLang="en-US">
                <a:sym typeface="+mn-ea"/>
              </a:rPr>
              <a:t>着色器语言</a:t>
            </a:r>
            <a:r>
              <a:rPr lang="zh-CN">
                <a:sym typeface="+mn-ea"/>
              </a:rPr>
              <a:t>与</a:t>
            </a:r>
            <a:r>
              <a:rPr lang="en-US" altLang="zh-CN">
                <a:sym typeface="+mn-ea"/>
              </a:rPr>
              <a:t> PBR </a:t>
            </a:r>
            <a:r>
              <a:rPr lang="zh-CN" altLang="en-US">
                <a:sym typeface="+mn-ea"/>
              </a:rPr>
              <a:t>光照模型</a:t>
            </a:r>
            <a:endParaRPr lang="zh-CN" altLang="en-US">
              <a:sym typeface="+mn-ea"/>
            </a:endParaRPr>
          </a:p>
          <a:p>
            <a:pPr marL="457200" indent="-457200">
              <a:buAutoNum type="arabicPeriod"/>
            </a:pPr>
            <a:r>
              <a:rPr lang="en-US" altLang="zh-CN">
                <a:sym typeface="+mn-ea"/>
              </a:rPr>
              <a:t>UV</a:t>
            </a:r>
            <a:r>
              <a:rPr lang="zh-CN" altLang="en-US">
                <a:sym typeface="+mn-ea"/>
              </a:rPr>
              <a:t>、法线与材质贴图的加载和使用</a:t>
            </a:r>
            <a:endParaRPr lang="zh-CN" altLang="en-US">
              <a:sym typeface="+mn-ea"/>
            </a:endParaRPr>
          </a:p>
          <a:p>
            <a:pPr marL="457200" indent="-457200">
              <a:buAutoNum type="arabicPeriod"/>
            </a:pPr>
            <a:r>
              <a:rPr lang="zh-CN" altLang="en-US">
                <a:sym typeface="+mn-ea"/>
              </a:rPr>
              <a:t>离屏渲染与点选物体的实现</a:t>
            </a:r>
            <a:endParaRPr lang="en-US" altLang="zh-CN">
              <a:sym typeface="+mn-ea"/>
            </a:endParaRPr>
          </a:p>
          <a:p>
            <a:pPr marL="457200" indent="-457200">
              <a:buAutoNum type="arabicPeriod"/>
            </a:pPr>
            <a:r>
              <a:rPr lang="zh-CN" altLang="en-US">
                <a:sym typeface="+mn-ea"/>
              </a:rPr>
              <a:t>高质量实时软阴影的实现</a:t>
            </a:r>
            <a:endParaRPr lang="zh-CN" altLang="en-US">
              <a:sym typeface="+mn-ea"/>
            </a:endParaRPr>
          </a:p>
          <a:p>
            <a:pPr marL="457200" indent="-457200">
              <a:buAutoNum type="arabicPeriod"/>
            </a:pPr>
            <a:r>
              <a:rPr lang="zh-CN" altLang="en-US">
                <a:sym typeface="+mn-ea"/>
              </a:rPr>
              <a:t>环境光贴图与</a:t>
            </a:r>
            <a:r>
              <a:rPr lang="en-US" altLang="zh-CN">
                <a:sym typeface="+mn-ea"/>
              </a:rPr>
              <a:t> IBL </a:t>
            </a:r>
            <a:r>
              <a:rPr lang="zh-CN" altLang="en-US">
                <a:sym typeface="+mn-ea"/>
              </a:rPr>
              <a:t>烘培</a:t>
            </a:r>
            <a:endParaRPr lang="en-US" altLang="zh-CN">
              <a:sym typeface="+mn-ea"/>
            </a:endParaRPr>
          </a:p>
          <a:p>
            <a:pPr marL="457200" indent="-457200">
              <a:buAutoNum type="arabicPeriod"/>
            </a:pPr>
            <a:r>
              <a:rPr lang="zh-CN" altLang="en-US">
                <a:sym typeface="+mn-ea"/>
              </a:rPr>
              <a:t>色调映射、延迟渲染、</a:t>
            </a:r>
            <a:r>
              <a:rPr lang="en-US" altLang="zh-CN">
                <a:sym typeface="+mn-ea"/>
              </a:rPr>
              <a:t>Blooming </a:t>
            </a:r>
            <a:r>
              <a:rPr lang="zh-CN" altLang="en-US">
                <a:sym typeface="+mn-ea"/>
              </a:rPr>
              <a:t>与</a:t>
            </a:r>
            <a:r>
              <a:rPr lang="en-US" altLang="zh-CN">
                <a:sym typeface="+mn-ea"/>
              </a:rPr>
              <a:t> </a:t>
            </a:r>
            <a:r>
              <a:rPr lang="en-US" altLang="zh-CN">
                <a:sym typeface="+mn-ea"/>
              </a:rPr>
              <a:t>TAA</a:t>
            </a:r>
            <a:endParaRPr lang="en-US" altLang="zh-CN">
              <a:sym typeface="+mn-ea"/>
            </a:endParaRPr>
          </a:p>
          <a:p>
            <a:pPr marL="457200" indent="-457200">
              <a:buAutoNum type="arabicPeriod"/>
            </a:pPr>
            <a:r>
              <a:rPr lang="zh-CN" altLang="en-US">
                <a:sym typeface="+mn-ea"/>
              </a:rPr>
              <a:t>屏幕空间反射与</a:t>
            </a:r>
            <a:r>
              <a:rPr lang="en-US" altLang="zh-CN">
                <a:sym typeface="+mn-ea"/>
              </a:rPr>
              <a:t> SDF </a:t>
            </a:r>
            <a:r>
              <a:rPr lang="zh-CN" altLang="en-US">
                <a:sym typeface="+mn-ea"/>
              </a:rPr>
              <a:t>全局光照</a:t>
            </a:r>
            <a:endParaRPr lang="zh-CN" altLang="en-US">
              <a:sym typeface="+mn-ea"/>
            </a:endParaRPr>
          </a:p>
          <a:p>
            <a:pPr marL="457200" indent="-457200">
              <a:buAutoNum type="arabicPeriod"/>
            </a:pPr>
            <a:r>
              <a:rPr lang="zh-CN" altLang="en-US">
                <a:sym typeface="+mn-ea"/>
              </a:rPr>
              <a:t>几何着色器：实例化与曲面细分</a:t>
            </a:r>
            <a:endParaRPr lang="zh-CN" altLang="en-US">
              <a:sym typeface="+mn-ea"/>
            </a:endParaRPr>
          </a:p>
          <a:p>
            <a:pPr marL="457200" indent="-457200">
              <a:buAutoNum type="arabicPeriod"/>
            </a:pPr>
            <a:r>
              <a:rPr lang="zh-CN" altLang="en-US">
                <a:sym typeface="+mn-ea"/>
              </a:rPr>
              <a:t>骨骼动画与蒙皮：角色走路动画的实现</a:t>
            </a:r>
            <a:endParaRPr lang="zh-CN" altLang="en-US">
              <a:sym typeface="+mn-ea"/>
            </a:endParaRPr>
          </a:p>
          <a:p>
            <a:pPr marL="457200" indent="-457200">
              <a:buAutoNum type="arabicPeriod"/>
            </a:pPr>
            <a:r>
              <a:rPr lang="zh-CN" altLang="en-US">
                <a:sym typeface="+mn-ea"/>
              </a:rPr>
              <a:t>地型的程序化生成与天空体积云的渲染</a:t>
            </a:r>
            <a:endParaRPr lang="zh-CN" altLang="en-US">
              <a:sym typeface="+mn-ea"/>
            </a:endParaRPr>
          </a:p>
          <a:p>
            <a:pPr marL="457200" indent="-457200">
              <a:buAutoNum type="arabicPeriod"/>
            </a:pPr>
            <a:r>
              <a:rPr lang="zh-CN" altLang="en-US">
                <a:sym typeface="+mn-ea"/>
              </a:rPr>
              <a:t>用计算着色器做实时物理仿真</a:t>
            </a:r>
            <a:endParaRPr lang="zh-CN" altLang="en-US">
              <a:sym typeface="+mn-ea"/>
            </a:endParaRPr>
          </a:p>
          <a:p>
            <a:pPr marL="457200" indent="-457200">
              <a:buAutoNum type="arabicPeriod"/>
            </a:pPr>
            <a:r>
              <a:rPr lang="zh-CN" altLang="en-US">
                <a:sym typeface="+mn-ea"/>
              </a:rPr>
              <a:t>游戏引擎</a:t>
            </a:r>
            <a:r>
              <a:rPr lang="en-US" altLang="zh-CN">
                <a:sym typeface="+mn-ea"/>
              </a:rPr>
              <a:t> ECS </a:t>
            </a:r>
            <a:r>
              <a:rPr lang="zh-CN" altLang="en-US">
                <a:sym typeface="+mn-ea"/>
              </a:rPr>
              <a:t>架构的设计与实现</a:t>
            </a:r>
            <a:endParaRPr lang="en-US" altLang="zh-CN">
              <a:sym typeface="+mn-ea"/>
            </a:endParaRPr>
          </a:p>
        </p:txBody>
      </p:sp>
      <p:pic>
        <p:nvPicPr>
          <p:cNvPr id="6" name="Picture 5"/>
          <p:cNvPicPr>
            <a:picLocks noChangeAspect="1"/>
          </p:cNvPicPr>
          <p:nvPr/>
        </p:nvPicPr>
        <p:blipFill>
          <a:blip r:embed="rId2"/>
          <a:stretch>
            <a:fillRect/>
          </a:stretch>
        </p:blipFill>
        <p:spPr>
          <a:xfrm>
            <a:off x="10315575" y="5426710"/>
            <a:ext cx="1876425" cy="1431290"/>
          </a:xfrm>
          <a:prstGeom prst="rect">
            <a:avLst/>
          </a:prstGeom>
        </p:spPr>
      </p:pic>
      <p:pic>
        <p:nvPicPr>
          <p:cNvPr id="7" name="Picture 6"/>
          <p:cNvPicPr>
            <a:picLocks noChangeAspect="1"/>
          </p:cNvPicPr>
          <p:nvPr/>
        </p:nvPicPr>
        <p:blipFill>
          <a:blip r:embed="rId3"/>
          <a:stretch>
            <a:fillRect/>
          </a:stretch>
        </p:blipFill>
        <p:spPr>
          <a:xfrm>
            <a:off x="8430895" y="5259705"/>
            <a:ext cx="1884680" cy="1598295"/>
          </a:xfrm>
          <a:prstGeom prst="rect">
            <a:avLst/>
          </a:prstGeom>
        </p:spPr>
      </p:pic>
      <p:pic>
        <p:nvPicPr>
          <p:cNvPr id="4" name="Picture 3"/>
          <p:cNvPicPr>
            <a:picLocks noChangeAspect="1"/>
          </p:cNvPicPr>
          <p:nvPr/>
        </p:nvPicPr>
        <p:blipFill>
          <a:blip r:embed="rId4"/>
          <a:stretch>
            <a:fillRect/>
          </a:stretch>
        </p:blipFill>
        <p:spPr>
          <a:xfrm>
            <a:off x="9758680" y="0"/>
            <a:ext cx="2433320" cy="1431290"/>
          </a:xfrm>
          <a:prstGeom prst="rect">
            <a:avLst/>
          </a:prstGeom>
        </p:spPr>
      </p:pic>
      <p:pic>
        <p:nvPicPr>
          <p:cNvPr id="9" name="Picture 8"/>
          <p:cNvPicPr>
            <a:picLocks noChangeAspect="1"/>
          </p:cNvPicPr>
          <p:nvPr/>
        </p:nvPicPr>
        <p:blipFill>
          <a:blip r:embed="rId5"/>
          <a:stretch>
            <a:fillRect/>
          </a:stretch>
        </p:blipFill>
        <p:spPr>
          <a:xfrm>
            <a:off x="10172700" y="1431290"/>
            <a:ext cx="2019300" cy="1430655"/>
          </a:xfrm>
          <a:prstGeom prst="rect">
            <a:avLst/>
          </a:prstGeom>
        </p:spPr>
      </p:pic>
      <p:pic>
        <p:nvPicPr>
          <p:cNvPr id="10" name="Picture 9" descr="1683006596797"/>
          <p:cNvPicPr>
            <a:picLocks noChangeAspect="1"/>
          </p:cNvPicPr>
          <p:nvPr/>
        </p:nvPicPr>
        <p:blipFill>
          <a:blip r:embed="rId6"/>
          <a:stretch>
            <a:fillRect/>
          </a:stretch>
        </p:blipFill>
        <p:spPr>
          <a:xfrm>
            <a:off x="8335010" y="0"/>
            <a:ext cx="3856990" cy="6858000"/>
          </a:xfrm>
          <a:prstGeom prst="rect">
            <a:avLst/>
          </a:prstGeom>
        </p:spPr>
      </p:pic>
      <p:sp>
        <p:nvSpPr>
          <p:cNvPr id="11" name="Oval Callout 10"/>
          <p:cNvSpPr/>
          <p:nvPr/>
        </p:nvSpPr>
        <p:spPr>
          <a:xfrm>
            <a:off x="7193280" y="386488"/>
            <a:ext cx="2565400" cy="1044395"/>
          </a:xfrm>
          <a:prstGeom prst="wedgeEllipseCallout">
            <a:avLst>
              <a:gd name="adj1" fmla="val 49207"/>
              <a:gd name="adj2" fmla="val 51369"/>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一起来鞋习图形学</a:t>
            </a:r>
            <a:r>
              <a:rPr lang="en-US" altLang="zh-CN" sz="2400">
                <a:latin typeface="HYTangMeiRen 85W" panose="00020600040101010101" charset="-122"/>
                <a:ea typeface="HYTangMeiRen 85W" panose="00020600040101010101" charset="-122"/>
              </a:rPr>
              <a:t>8</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三维空间矢量的方向如何用角度表示？</a:t>
            </a:r>
            <a:endParaRPr lang="zh-CN" altLang="en-US"/>
          </a:p>
        </p:txBody>
      </p:sp>
      <p:sp>
        <p:nvSpPr>
          <p:cNvPr id="3" name="Content Placeholder 2"/>
          <p:cNvSpPr>
            <a:spLocks noGrp="1"/>
          </p:cNvSpPr>
          <p:nvPr>
            <p:ph idx="1"/>
          </p:nvPr>
        </p:nvSpPr>
        <p:spPr/>
        <p:txBody>
          <a:bodyPr/>
          <a:p>
            <a:r>
              <a:rPr lang="zh-CN" altLang="en-US">
                <a:sym typeface="+mn-ea"/>
              </a:rPr>
              <a:t>球坐标系了解一下。</a:t>
            </a:r>
            <a:endParaRPr lang="zh-CN" altLang="en-US">
              <a:sym typeface="+mn-ea"/>
            </a:endParaRPr>
          </a:p>
          <a:p>
            <a:r>
              <a:rPr lang="en-US" altLang="zh-CN">
                <a:sym typeface="+mn-ea"/>
              </a:rPr>
              <a:t>x-y-z </a:t>
            </a:r>
            <a:r>
              <a:rPr lang="zh-CN" altLang="en-US">
                <a:sym typeface="+mn-ea"/>
              </a:rPr>
              <a:t>直角坐标系到</a:t>
            </a:r>
            <a:r>
              <a:rPr lang="en-US" altLang="zh-CN">
                <a:sym typeface="+mn-ea"/>
              </a:rPr>
              <a:t> r-</a:t>
            </a:r>
            <a:r>
              <a:rPr lang="zh-CN" altLang="en-US">
                <a:sym typeface="+mn-ea"/>
              </a:rPr>
              <a:t>θ</a:t>
            </a:r>
            <a:r>
              <a:rPr lang="en-US" altLang="zh-CN">
                <a:sym typeface="+mn-ea"/>
              </a:rPr>
              <a:t>-ϕ</a:t>
            </a:r>
            <a:r>
              <a:rPr lang="en-US" altLang="zh-CN">
                <a:sym typeface="+mn-ea"/>
              </a:rPr>
              <a:t> </a:t>
            </a:r>
            <a:r>
              <a:rPr lang="zh-CN" altLang="en-US">
                <a:sym typeface="+mn-ea"/>
              </a:rPr>
              <a:t>球坐标系：</a:t>
            </a:r>
            <a:endParaRPr lang="zh-CN" altLang="en-US">
              <a:sym typeface="+mn-ea"/>
            </a:endParaRPr>
          </a:p>
          <a:p>
            <a:r>
              <a:rPr lang="zh-CN" altLang="en-US">
                <a:sym typeface="+mn-ea"/>
              </a:rPr>
              <a:t>经度</a:t>
            </a:r>
            <a:r>
              <a:rPr lang="en-US" altLang="zh-CN">
                <a:sym typeface="+mn-ea"/>
              </a:rPr>
              <a:t> </a:t>
            </a:r>
            <a:r>
              <a:rPr lang="en-US" altLang="zh-CN">
                <a:sym typeface="+mn-ea"/>
              </a:rPr>
              <a:t>ϕ</a:t>
            </a:r>
            <a:r>
              <a:rPr lang="en-US" altLang="zh-CN">
                <a:sym typeface="+mn-ea"/>
              </a:rPr>
              <a:t> = atan2(y, x) </a:t>
            </a:r>
            <a:r>
              <a:rPr lang="zh-CN" altLang="en-US">
                <a:sym typeface="+mn-ea"/>
              </a:rPr>
              <a:t>范围</a:t>
            </a:r>
            <a:r>
              <a:rPr lang="en-US" altLang="zh-CN">
                <a:sym typeface="+mn-ea"/>
              </a:rPr>
              <a:t> [0, 2</a:t>
            </a:r>
            <a:r>
              <a:rPr lang="en-US" altLang="zh-CN">
                <a:sym typeface="+mn-ea"/>
              </a:rPr>
              <a:t>π)</a:t>
            </a:r>
            <a:endParaRPr lang="en-US" altLang="zh-CN">
              <a:sym typeface="+mn-ea"/>
            </a:endParaRPr>
          </a:p>
          <a:p>
            <a:r>
              <a:rPr lang="zh-CN" altLang="en-US">
                <a:sym typeface="+mn-ea"/>
              </a:rPr>
              <a:t>纬度</a:t>
            </a:r>
            <a:r>
              <a:rPr lang="en-US" altLang="zh-CN">
                <a:sym typeface="+mn-ea"/>
              </a:rPr>
              <a:t> </a:t>
            </a:r>
            <a:r>
              <a:rPr lang="zh-CN" altLang="en-US">
                <a:sym typeface="+mn-ea"/>
              </a:rPr>
              <a:t>θ</a:t>
            </a:r>
            <a:r>
              <a:rPr lang="en-US" altLang="zh-CN">
                <a:sym typeface="+mn-ea"/>
              </a:rPr>
              <a:t> = atan2(z, sqrt(x</a:t>
            </a:r>
            <a:r>
              <a:rPr lang="en-US" altLang="zh-CN" baseline="30000">
                <a:sym typeface="+mn-ea"/>
              </a:rPr>
              <a:t>2</a:t>
            </a:r>
            <a:r>
              <a:rPr lang="en-US" altLang="zh-CN">
                <a:sym typeface="+mn-ea"/>
              </a:rPr>
              <a:t> + y</a:t>
            </a:r>
            <a:r>
              <a:rPr lang="en-US" altLang="zh-CN" baseline="30000">
                <a:sym typeface="+mn-ea"/>
              </a:rPr>
              <a:t>2</a:t>
            </a:r>
            <a:r>
              <a:rPr lang="en-US" altLang="zh-CN">
                <a:sym typeface="+mn-ea"/>
              </a:rPr>
              <a:t>)) </a:t>
            </a:r>
            <a:r>
              <a:rPr lang="zh-CN" altLang="en-US">
                <a:sym typeface="+mn-ea"/>
              </a:rPr>
              <a:t>范围</a:t>
            </a:r>
            <a:r>
              <a:rPr lang="en-US" altLang="zh-CN">
                <a:sym typeface="+mn-ea"/>
              </a:rPr>
              <a:t> [-</a:t>
            </a:r>
            <a:r>
              <a:rPr lang="en-US" altLang="zh-CN">
                <a:sym typeface="+mn-ea"/>
              </a:rPr>
              <a:t>π/2, π/2]</a:t>
            </a:r>
            <a:endParaRPr lang="en-US" altLang="zh-CN"/>
          </a:p>
          <a:p>
            <a:r>
              <a:rPr lang="zh-CN" altLang="en-US">
                <a:sym typeface="+mn-ea"/>
              </a:rPr>
              <a:t>长度</a:t>
            </a:r>
            <a:r>
              <a:rPr lang="en-US" altLang="zh-CN">
                <a:sym typeface="+mn-ea"/>
              </a:rPr>
              <a:t> r = sqrt(</a:t>
            </a:r>
            <a:r>
              <a:rPr lang="en-US" altLang="zh-CN">
                <a:sym typeface="+mn-ea"/>
              </a:rPr>
              <a:t>x</a:t>
            </a:r>
            <a:r>
              <a:rPr lang="en-US" altLang="zh-CN" baseline="30000">
                <a:sym typeface="+mn-ea"/>
              </a:rPr>
              <a:t>2</a:t>
            </a:r>
            <a:r>
              <a:rPr lang="en-US" altLang="zh-CN">
                <a:sym typeface="+mn-ea"/>
              </a:rPr>
              <a:t> + y</a:t>
            </a:r>
            <a:r>
              <a:rPr lang="en-US" altLang="zh-CN" baseline="30000">
                <a:sym typeface="+mn-ea"/>
              </a:rPr>
              <a:t>2</a:t>
            </a:r>
            <a:r>
              <a:rPr lang="en-US" altLang="zh-CN">
                <a:sym typeface="+mn-ea"/>
              </a:rPr>
              <a:t> + z</a:t>
            </a:r>
            <a:r>
              <a:rPr lang="en-US" altLang="zh-CN" baseline="30000">
                <a:sym typeface="+mn-ea"/>
              </a:rPr>
              <a:t>2</a:t>
            </a:r>
            <a:r>
              <a:rPr lang="en-US" altLang="zh-CN">
                <a:sym typeface="+mn-ea"/>
              </a:rPr>
              <a:t>) </a:t>
            </a:r>
            <a:r>
              <a:rPr lang="zh-CN" altLang="en-US">
                <a:sym typeface="+mn-ea"/>
              </a:rPr>
              <a:t>范围</a:t>
            </a:r>
            <a:r>
              <a:rPr lang="en-US" altLang="zh-CN">
                <a:sym typeface="+mn-ea"/>
              </a:rPr>
              <a:t> [0, +∞)</a:t>
            </a:r>
            <a:endParaRPr lang="en-US" altLang="zh-CN">
              <a:sym typeface="+mn-ea"/>
            </a:endParaRPr>
          </a:p>
          <a:p>
            <a:r>
              <a:rPr lang="en-US" altLang="zh-CN">
                <a:sym typeface="+mn-ea"/>
              </a:rPr>
              <a:t>r-</a:t>
            </a:r>
            <a:r>
              <a:rPr lang="zh-CN" altLang="en-US">
                <a:sym typeface="+mn-ea"/>
              </a:rPr>
              <a:t>θ</a:t>
            </a:r>
            <a:r>
              <a:rPr lang="en-US" altLang="zh-CN">
                <a:sym typeface="+mn-ea"/>
              </a:rPr>
              <a:t>-ϕ </a:t>
            </a:r>
            <a:r>
              <a:rPr lang="zh-CN" altLang="en-US">
                <a:sym typeface="+mn-ea"/>
              </a:rPr>
              <a:t>球坐标系到</a:t>
            </a:r>
            <a:r>
              <a:rPr lang="en-US" altLang="zh-CN">
                <a:sym typeface="+mn-ea"/>
              </a:rPr>
              <a:t> x-y-z </a:t>
            </a:r>
            <a:r>
              <a:rPr lang="zh-CN" altLang="en-US">
                <a:sym typeface="+mn-ea"/>
              </a:rPr>
              <a:t>直角坐标系：</a:t>
            </a:r>
            <a:endParaRPr lang="zh-CN" altLang="en-US">
              <a:sym typeface="+mn-ea"/>
            </a:endParaRPr>
          </a:p>
          <a:p>
            <a:r>
              <a:rPr lang="en-US" altLang="zh-CN">
                <a:sym typeface="+mn-ea"/>
              </a:rPr>
              <a:t>x = r cos </a:t>
            </a:r>
            <a:r>
              <a:rPr lang="zh-CN" altLang="en-US">
                <a:sym typeface="+mn-ea"/>
              </a:rPr>
              <a:t>θ</a:t>
            </a:r>
            <a:r>
              <a:rPr lang="en-US" altLang="zh-CN">
                <a:sym typeface="+mn-ea"/>
              </a:rPr>
              <a:t> cos ϕ</a:t>
            </a:r>
            <a:endParaRPr lang="zh-CN" altLang="en-US">
              <a:sym typeface="+mn-ea"/>
            </a:endParaRPr>
          </a:p>
          <a:p>
            <a:r>
              <a:rPr lang="en-US" altLang="zh-CN">
                <a:sym typeface="+mn-ea"/>
              </a:rPr>
              <a:t>y = r cos </a:t>
            </a:r>
            <a:r>
              <a:rPr lang="zh-CN" altLang="en-US">
                <a:sym typeface="+mn-ea"/>
              </a:rPr>
              <a:t>θ</a:t>
            </a:r>
            <a:r>
              <a:rPr lang="en-US" altLang="zh-CN">
                <a:sym typeface="+mn-ea"/>
              </a:rPr>
              <a:t> sin ϕ</a:t>
            </a:r>
            <a:endParaRPr lang="en-US" altLang="zh-CN">
              <a:sym typeface="+mn-ea"/>
            </a:endParaRPr>
          </a:p>
          <a:p>
            <a:r>
              <a:rPr lang="en-US" altLang="zh-CN">
                <a:sym typeface="+mn-ea"/>
              </a:rPr>
              <a:t>z = r cos </a:t>
            </a:r>
            <a:r>
              <a:rPr lang="zh-CN" altLang="en-US">
                <a:sym typeface="+mn-ea"/>
              </a:rPr>
              <a:t>θ</a:t>
            </a:r>
            <a:endParaRPr lang="en-US" altLang="zh-CN">
              <a:sym typeface="+mn-ea"/>
            </a:endParaRPr>
          </a:p>
          <a:p>
            <a:endParaRPr lang="en-US"/>
          </a:p>
        </p:txBody>
      </p:sp>
      <p:pic>
        <p:nvPicPr>
          <p:cNvPr id="5" name="Picture 4"/>
          <p:cNvPicPr>
            <a:picLocks noChangeAspect="1"/>
          </p:cNvPicPr>
          <p:nvPr/>
        </p:nvPicPr>
        <p:blipFill>
          <a:blip r:embed="rId1"/>
          <a:stretch>
            <a:fillRect/>
          </a:stretch>
        </p:blipFill>
        <p:spPr>
          <a:xfrm>
            <a:off x="6200775" y="2815590"/>
            <a:ext cx="5154295" cy="361251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三维空间矢量的方向如何用角度表示？</a:t>
            </a:r>
            <a:endParaRPr lang="zh-CN" altLang="en-US"/>
          </a:p>
        </p:txBody>
      </p:sp>
      <p:sp>
        <p:nvSpPr>
          <p:cNvPr id="3" name="Content Placeholder 2"/>
          <p:cNvSpPr>
            <a:spLocks noGrp="1"/>
          </p:cNvSpPr>
          <p:nvPr>
            <p:ph idx="1"/>
          </p:nvPr>
        </p:nvSpPr>
        <p:spPr/>
        <p:txBody>
          <a:bodyPr/>
          <a:p>
            <a:r>
              <a:rPr lang="zh-CN" altLang="en-US">
                <a:sym typeface="+mn-ea"/>
              </a:rPr>
              <a:t>还有一种柱坐标系，在随机生成单位矢量时，非常有用，因为他是均匀的等面积投影。</a:t>
            </a:r>
            <a:endParaRPr lang="zh-CN" altLang="en-US">
              <a:sym typeface="+mn-ea"/>
            </a:endParaRPr>
          </a:p>
          <a:p>
            <a:r>
              <a:rPr lang="en-US" altLang="zh-CN">
                <a:sym typeface="+mn-ea"/>
              </a:rPr>
              <a:t>x-y-z </a:t>
            </a:r>
            <a:r>
              <a:rPr lang="zh-CN" altLang="en-US">
                <a:sym typeface="+mn-ea"/>
              </a:rPr>
              <a:t>直角坐标系到</a:t>
            </a:r>
            <a:r>
              <a:rPr lang="en-US" altLang="zh-CN">
                <a:sym typeface="+mn-ea"/>
              </a:rPr>
              <a:t> r-z</a:t>
            </a:r>
            <a:r>
              <a:rPr lang="en-US" altLang="zh-CN">
                <a:sym typeface="+mn-ea"/>
              </a:rPr>
              <a:t>-ϕ </a:t>
            </a:r>
            <a:r>
              <a:rPr lang="zh-CN" altLang="en-US">
                <a:sym typeface="+mn-ea"/>
              </a:rPr>
              <a:t>柱</a:t>
            </a:r>
            <a:r>
              <a:rPr lang="zh-CN" altLang="en-US">
                <a:sym typeface="+mn-ea"/>
              </a:rPr>
              <a:t>坐标系：</a:t>
            </a:r>
            <a:endParaRPr lang="zh-CN" altLang="en-US">
              <a:sym typeface="+mn-ea"/>
            </a:endParaRPr>
          </a:p>
          <a:p>
            <a:r>
              <a:rPr lang="zh-CN" altLang="en-US">
                <a:sym typeface="+mn-ea"/>
              </a:rPr>
              <a:t>经度</a:t>
            </a:r>
            <a:r>
              <a:rPr lang="en-US" altLang="zh-CN">
                <a:sym typeface="+mn-ea"/>
              </a:rPr>
              <a:t> </a:t>
            </a:r>
            <a:r>
              <a:rPr lang="en-US" altLang="zh-CN">
                <a:sym typeface="+mn-ea"/>
              </a:rPr>
              <a:t>ϕ</a:t>
            </a:r>
            <a:r>
              <a:rPr lang="en-US" altLang="zh-CN">
                <a:sym typeface="+mn-ea"/>
              </a:rPr>
              <a:t> = atan2(y, x) </a:t>
            </a:r>
            <a:r>
              <a:rPr lang="zh-CN" altLang="en-US">
                <a:sym typeface="+mn-ea"/>
              </a:rPr>
              <a:t>范围</a:t>
            </a:r>
            <a:r>
              <a:rPr lang="en-US" altLang="zh-CN">
                <a:sym typeface="+mn-ea"/>
              </a:rPr>
              <a:t> [0, 2</a:t>
            </a:r>
            <a:r>
              <a:rPr lang="en-US" altLang="zh-CN">
                <a:sym typeface="+mn-ea"/>
              </a:rPr>
              <a:t>π)</a:t>
            </a:r>
            <a:endParaRPr lang="en-US" altLang="zh-CN">
              <a:sym typeface="+mn-ea"/>
            </a:endParaRPr>
          </a:p>
          <a:p>
            <a:r>
              <a:rPr lang="zh-CN" altLang="en-US">
                <a:sym typeface="+mn-ea"/>
              </a:rPr>
              <a:t>高度</a:t>
            </a:r>
            <a:r>
              <a:rPr lang="en-US" altLang="zh-CN">
                <a:sym typeface="+mn-ea"/>
              </a:rPr>
              <a:t> z = z </a:t>
            </a:r>
            <a:r>
              <a:rPr lang="zh-CN" altLang="en-US">
                <a:sym typeface="+mn-ea"/>
              </a:rPr>
              <a:t>范围</a:t>
            </a:r>
            <a:r>
              <a:rPr lang="en-US" altLang="zh-CN">
                <a:sym typeface="+mn-ea"/>
              </a:rPr>
              <a:t> (-</a:t>
            </a:r>
            <a:r>
              <a:rPr lang="en-US" altLang="zh-CN">
                <a:sym typeface="+mn-ea"/>
              </a:rPr>
              <a:t>∞</a:t>
            </a:r>
            <a:r>
              <a:rPr lang="en-US" altLang="zh-CN">
                <a:sym typeface="+mn-ea"/>
              </a:rPr>
              <a:t>, </a:t>
            </a:r>
            <a:r>
              <a:rPr lang="en-US" altLang="zh-CN">
                <a:sym typeface="+mn-ea"/>
              </a:rPr>
              <a:t>+∞)</a:t>
            </a:r>
            <a:endParaRPr lang="en-US" altLang="zh-CN"/>
          </a:p>
          <a:p>
            <a:r>
              <a:rPr lang="zh-CN" altLang="en-US">
                <a:sym typeface="+mn-ea"/>
              </a:rPr>
              <a:t>半径</a:t>
            </a:r>
            <a:r>
              <a:rPr lang="en-US" altLang="zh-CN">
                <a:sym typeface="+mn-ea"/>
              </a:rPr>
              <a:t> r = sqrt(</a:t>
            </a:r>
            <a:r>
              <a:rPr lang="en-US" altLang="zh-CN">
                <a:sym typeface="+mn-ea"/>
              </a:rPr>
              <a:t>x</a:t>
            </a:r>
            <a:r>
              <a:rPr lang="en-US" altLang="zh-CN" baseline="30000">
                <a:sym typeface="+mn-ea"/>
              </a:rPr>
              <a:t>2</a:t>
            </a:r>
            <a:r>
              <a:rPr lang="en-US" altLang="zh-CN">
                <a:sym typeface="+mn-ea"/>
              </a:rPr>
              <a:t> + y</a:t>
            </a:r>
            <a:r>
              <a:rPr lang="en-US" altLang="zh-CN" baseline="30000">
                <a:sym typeface="+mn-ea"/>
              </a:rPr>
              <a:t>2</a:t>
            </a:r>
            <a:r>
              <a:rPr lang="en-US" altLang="zh-CN">
                <a:sym typeface="+mn-ea"/>
              </a:rPr>
              <a:t>) </a:t>
            </a:r>
            <a:r>
              <a:rPr lang="zh-CN" altLang="en-US">
                <a:sym typeface="+mn-ea"/>
              </a:rPr>
              <a:t>范围</a:t>
            </a:r>
            <a:r>
              <a:rPr lang="en-US" altLang="zh-CN">
                <a:sym typeface="+mn-ea"/>
              </a:rPr>
              <a:t> [0, +∞)</a:t>
            </a:r>
            <a:endParaRPr lang="en-US" altLang="zh-CN">
              <a:sym typeface="+mn-ea"/>
            </a:endParaRPr>
          </a:p>
          <a:p>
            <a:r>
              <a:rPr lang="en-US" altLang="zh-CN">
                <a:sym typeface="+mn-ea"/>
              </a:rPr>
              <a:t>r-</a:t>
            </a:r>
            <a:r>
              <a:rPr lang="zh-CN" altLang="en-US">
                <a:sym typeface="+mn-ea"/>
              </a:rPr>
              <a:t>θ</a:t>
            </a:r>
            <a:r>
              <a:rPr lang="en-US" altLang="zh-CN">
                <a:sym typeface="+mn-ea"/>
              </a:rPr>
              <a:t>-ϕ </a:t>
            </a:r>
            <a:r>
              <a:rPr lang="zh-CN" altLang="en-US">
                <a:sym typeface="+mn-ea"/>
              </a:rPr>
              <a:t>球坐标系到</a:t>
            </a:r>
            <a:r>
              <a:rPr lang="en-US" altLang="zh-CN">
                <a:sym typeface="+mn-ea"/>
              </a:rPr>
              <a:t> x-y-z </a:t>
            </a:r>
            <a:r>
              <a:rPr lang="zh-CN" altLang="en-US">
                <a:sym typeface="+mn-ea"/>
              </a:rPr>
              <a:t>直角坐标系：</a:t>
            </a:r>
            <a:endParaRPr lang="zh-CN" altLang="en-US">
              <a:sym typeface="+mn-ea"/>
            </a:endParaRPr>
          </a:p>
          <a:p>
            <a:r>
              <a:rPr lang="en-US" altLang="zh-CN">
                <a:sym typeface="+mn-ea"/>
              </a:rPr>
              <a:t>x = r cos </a:t>
            </a:r>
            <a:r>
              <a:rPr lang="zh-CN" altLang="en-US">
                <a:sym typeface="+mn-ea"/>
              </a:rPr>
              <a:t>θ</a:t>
            </a:r>
            <a:endParaRPr lang="zh-CN" altLang="en-US">
              <a:sym typeface="+mn-ea"/>
            </a:endParaRPr>
          </a:p>
          <a:p>
            <a:r>
              <a:rPr lang="en-US" altLang="zh-CN">
                <a:sym typeface="+mn-ea"/>
              </a:rPr>
              <a:t>y = r sin </a:t>
            </a:r>
            <a:r>
              <a:rPr lang="zh-CN" altLang="en-US">
                <a:sym typeface="+mn-ea"/>
              </a:rPr>
              <a:t>θ</a:t>
            </a:r>
            <a:endParaRPr lang="en-US" altLang="zh-CN">
              <a:sym typeface="+mn-ea"/>
            </a:endParaRPr>
          </a:p>
          <a:p>
            <a:r>
              <a:rPr lang="en-US" altLang="zh-CN">
                <a:sym typeface="+mn-ea"/>
              </a:rPr>
              <a:t>z = </a:t>
            </a:r>
            <a:r>
              <a:rPr lang="en-US">
                <a:sym typeface="+mn-ea"/>
              </a:rPr>
              <a:t>z</a:t>
            </a:r>
            <a:endParaRPr lang="en-US" altLang="zh-CN">
              <a:sym typeface="+mn-ea"/>
            </a:endParaRPr>
          </a:p>
          <a:p>
            <a:endParaRPr lang="en-US"/>
          </a:p>
        </p:txBody>
      </p:sp>
      <p:pic>
        <p:nvPicPr>
          <p:cNvPr id="4" name="Picture 3"/>
          <p:cNvPicPr>
            <a:picLocks noChangeAspect="1"/>
          </p:cNvPicPr>
          <p:nvPr/>
        </p:nvPicPr>
        <p:blipFill>
          <a:blip r:embed="rId1"/>
          <a:stretch>
            <a:fillRect/>
          </a:stretch>
        </p:blipFill>
        <p:spPr>
          <a:xfrm>
            <a:off x="6140450" y="2846705"/>
            <a:ext cx="4239895" cy="37877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9" name="Picture 168" descr="avatararchibate-20640597"/>
          <p:cNvPicPr>
            <a:picLocks noChangeAspect="1"/>
          </p:cNvPicPr>
          <p:nvPr/>
        </p:nvPicPr>
        <p:blipFill>
          <a:blip r:embed="rId1"/>
          <a:stretch>
            <a:fillRect/>
          </a:stretch>
        </p:blipFill>
        <p:spPr>
          <a:xfrm>
            <a:off x="9925050" y="4591050"/>
            <a:ext cx="2266950" cy="2266950"/>
          </a:xfrm>
          <a:prstGeom prst="rect">
            <a:avLst/>
          </a:prstGeom>
        </p:spPr>
      </p:pic>
      <p:pic>
        <p:nvPicPr>
          <p:cNvPr id="6" name="Picture 5"/>
          <p:cNvPicPr>
            <a:picLocks noChangeAspect="1"/>
          </p:cNvPicPr>
          <p:nvPr/>
        </p:nvPicPr>
        <p:blipFill>
          <a:blip r:embed="rId2"/>
          <a:stretch>
            <a:fillRect/>
          </a:stretch>
        </p:blipFill>
        <p:spPr>
          <a:xfrm>
            <a:off x="1294130" y="2332355"/>
            <a:ext cx="5769610" cy="4525645"/>
          </a:xfrm>
          <a:prstGeom prst="rect">
            <a:avLst/>
          </a:prstGeom>
        </p:spPr>
      </p:pic>
      <p:sp>
        <p:nvSpPr>
          <p:cNvPr id="2" name="Title 1"/>
          <p:cNvSpPr>
            <a:spLocks noGrp="1"/>
          </p:cNvSpPr>
          <p:nvPr>
            <p:ph type="title"/>
          </p:nvPr>
        </p:nvSpPr>
        <p:spPr/>
        <p:txBody>
          <a:bodyPr/>
          <a:p>
            <a:r>
              <a:rPr lang="zh-CN" altLang="en-US"/>
              <a:t>推荐你观看</a:t>
            </a:r>
            <a:r>
              <a:rPr lang="en-US" altLang="zh-CN"/>
              <a:t> 3Blue1Brown </a:t>
            </a:r>
            <a:r>
              <a:rPr lang="zh-CN" altLang="en-US"/>
              <a:t>的《线性代数的本质》系列课程</a:t>
            </a:r>
            <a:endParaRPr lang="zh-CN" altLang="en-US"/>
          </a:p>
        </p:txBody>
      </p:sp>
      <p:sp>
        <p:nvSpPr>
          <p:cNvPr id="3" name="Content Placeholder 2"/>
          <p:cNvSpPr>
            <a:spLocks noGrp="1"/>
          </p:cNvSpPr>
          <p:nvPr>
            <p:ph idx="1"/>
          </p:nvPr>
        </p:nvSpPr>
        <p:spPr/>
        <p:txBody>
          <a:bodyPr/>
          <a:p>
            <a:r>
              <a:rPr lang="zh-CN" altLang="en-US"/>
              <a:t>他的第</a:t>
            </a:r>
            <a:r>
              <a:rPr lang="en-US" altLang="zh-CN"/>
              <a:t> 01 </a:t>
            </a:r>
            <a:r>
              <a:rPr lang="zh-CN" altLang="en-US"/>
              <a:t>课：</a:t>
            </a:r>
            <a:r>
              <a:rPr lang="en-US"/>
              <a:t>https://www.bilibili.com/video/BV1Ys411k7yQ</a:t>
            </a:r>
            <a:endParaRPr lang="en-US"/>
          </a:p>
        </p:txBody>
      </p:sp>
      <p:pic>
        <p:nvPicPr>
          <p:cNvPr id="5" name="Picture 4"/>
          <p:cNvPicPr>
            <a:picLocks noChangeAspect="1"/>
          </p:cNvPicPr>
          <p:nvPr/>
        </p:nvPicPr>
        <p:blipFill>
          <a:blip r:embed="rId3"/>
          <a:stretch>
            <a:fillRect/>
          </a:stretch>
        </p:blipFill>
        <p:spPr>
          <a:xfrm>
            <a:off x="10499090" y="362585"/>
            <a:ext cx="1463040" cy="1463040"/>
          </a:xfrm>
          <a:prstGeom prst="rect">
            <a:avLst/>
          </a:prstGeom>
        </p:spPr>
      </p:pic>
      <p:sp>
        <p:nvSpPr>
          <p:cNvPr id="10" name="Oval Callout 9"/>
          <p:cNvSpPr/>
          <p:nvPr/>
        </p:nvSpPr>
        <p:spPr>
          <a:xfrm>
            <a:off x="6821805" y="3714096"/>
            <a:ext cx="3602355" cy="2176183"/>
          </a:xfrm>
          <a:prstGeom prst="wedgeEllipseCallout">
            <a:avLst>
              <a:gd name="adj1" fmla="val 46985"/>
              <a:gd name="adj2" fmla="val 4706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轶事：小彭老师此前《</a:t>
            </a:r>
            <a:r>
              <a:rPr lang="en-US" altLang="zh-CN" sz="2000">
                <a:latin typeface="HYTangMeiRen 85W" panose="00020600040101010101" charset="-122"/>
                <a:ea typeface="HYTangMeiRen 85W" panose="00020600040101010101" charset="-122"/>
              </a:rPr>
              <a:t>SIMD </a:t>
            </a:r>
            <a:r>
              <a:rPr lang="zh-CN" altLang="en-US" sz="2000">
                <a:latin typeface="HYTangMeiRen 85W" panose="00020600040101010101" charset="-122"/>
                <a:ea typeface="HYTangMeiRen 85W" panose="00020600040101010101" charset="-122"/>
              </a:rPr>
              <a:t>指令可视化</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BV1nX4y147aB</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》系列使用的动画软件也为</a:t>
            </a:r>
            <a:r>
              <a:rPr lang="en-US" altLang="zh-CN" sz="2000">
                <a:latin typeface="HYTangMeiRen 85W" panose="00020600040101010101" charset="-122"/>
                <a:ea typeface="HYTangMeiRen 85W" panose="00020600040101010101" charset="-122"/>
              </a:rPr>
              <a:t> 3b1b </a:t>
            </a:r>
            <a:r>
              <a:rPr lang="zh-CN" altLang="en-US" sz="2000">
                <a:latin typeface="HYTangMeiRen 85W" panose="00020600040101010101" charset="-122"/>
                <a:ea typeface="HYTangMeiRen 85W" panose="00020600040101010101" charset="-122"/>
              </a:rPr>
              <a:t>开发的</a:t>
            </a:r>
            <a:r>
              <a:rPr lang="en-US" altLang="zh-CN" sz="2000">
                <a:latin typeface="HYTangMeiRen 85W" panose="00020600040101010101" charset="-122"/>
                <a:ea typeface="HYTangMeiRen 85W" panose="00020600040101010101" charset="-122"/>
              </a:rPr>
              <a:t> manim</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p:txBody>
      </p:sp>
      <p:sp>
        <p:nvSpPr>
          <p:cNvPr id="7" name="Oval Callout 6"/>
          <p:cNvSpPr/>
          <p:nvPr/>
        </p:nvSpPr>
        <p:spPr>
          <a:xfrm>
            <a:off x="8063230" y="1779366"/>
            <a:ext cx="3319780" cy="1740344"/>
          </a:xfrm>
          <a:prstGeom prst="wedgeEllipseCallout">
            <a:avLst>
              <a:gd name="adj1" fmla="val 38332"/>
              <a:gd name="adj2" fmla="val -5661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我也推荐你观看小彭老师的《高性能并行编程与优化》系列课程（商业互吹）</a:t>
            </a:r>
            <a:endParaRPr 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1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2100"/>
                            </p:stCondLst>
                            <p:childTnLst>
                              <p:par>
                                <p:cTn id="11" presetID="37" presetClass="entr" presetSubtype="0" fill="hold" nodeType="afterEffect">
                                  <p:stCondLst>
                                    <p:cond delay="90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1000"/>
                                        <p:tgtEl>
                                          <p:spTgt spid="169"/>
                                        </p:tgtEl>
                                      </p:cBhvr>
                                    </p:animEffect>
                                    <p:anim calcmode="lin" valueType="num">
                                      <p:cBhvr>
                                        <p:cTn id="14" dur="1000" fill="hold"/>
                                        <p:tgtEl>
                                          <p:spTgt spid="169"/>
                                        </p:tgtEl>
                                        <p:attrNameLst>
                                          <p:attrName>ppt_x</p:attrName>
                                        </p:attrNameLst>
                                      </p:cBhvr>
                                      <p:tavLst>
                                        <p:tav tm="0">
                                          <p:val>
                                            <p:strVal val="#ppt_x"/>
                                          </p:val>
                                        </p:tav>
                                        <p:tav tm="100000">
                                          <p:val>
                                            <p:strVal val="#ppt_x"/>
                                          </p:val>
                                        </p:tav>
                                      </p:tavLst>
                                    </p:anim>
                                    <p:anim calcmode="lin" valueType="num">
                                      <p:cBhvr>
                                        <p:cTn id="15" dur="900" decel="100000" fill="hold"/>
                                        <p:tgtEl>
                                          <p:spTgt spid="16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69"/>
                                        </p:tgtEl>
                                        <p:attrNameLst>
                                          <p:attrName>ppt_y</p:attrName>
                                        </p:attrNameLst>
                                      </p:cBhvr>
                                      <p:tavLst>
                                        <p:tav tm="0">
                                          <p:val>
                                            <p:strVal val="#ppt_y-.03"/>
                                          </p:val>
                                        </p:tav>
                                        <p:tav tm="100000">
                                          <p:val>
                                            <p:strVal val="#ppt_y"/>
                                          </p:val>
                                        </p:tav>
                                      </p:tavLst>
                                    </p:anim>
                                  </p:childTnLst>
                                </p:cTn>
                              </p:par>
                            </p:childTnLst>
                          </p:cTn>
                        </p:par>
                        <p:par>
                          <p:cTn id="17" fill="hold">
                            <p:stCondLst>
                              <p:cond delay="4000"/>
                            </p:stCondLst>
                            <p:childTnLst>
                              <p:par>
                                <p:cTn id="18" presetID="55" presetClass="entr" presetSubtype="0" fill="hold" grpId="0" nodeType="afterEffect">
                                  <p:stCondLst>
                                    <p:cond delay="40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strVal val="#ppt_w*0.70"/>
                                          </p:val>
                                        </p:tav>
                                        <p:tav tm="100000">
                                          <p:val>
                                            <p:strVal val="#ppt_w"/>
                                          </p:val>
                                        </p:tav>
                                      </p:tavLst>
                                    </p:anim>
                                    <p:anim calcmode="lin" valueType="num">
                                      <p:cBhvr>
                                        <p:cTn id="21" dur="1000" fill="hold"/>
                                        <p:tgtEl>
                                          <p:spTgt spid="10"/>
                                        </p:tgtEl>
                                        <p:attrNameLst>
                                          <p:attrName>ppt_h</p:attrName>
                                        </p:attrNameLst>
                                      </p:cBhvr>
                                      <p:tavLst>
                                        <p:tav tm="0">
                                          <p:val>
                                            <p:strVal val="#ppt_h"/>
                                          </p:val>
                                        </p:tav>
                                        <p:tav tm="100000">
                                          <p:val>
                                            <p:strVal val="#ppt_h"/>
                                          </p:val>
                                        </p:tav>
                                      </p:tavLst>
                                    </p:anim>
                                    <p:animEffect transition="in" filter="fad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7"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QQ20200616092315"/>
          <p:cNvPicPr>
            <a:picLocks noChangeAspect="1"/>
          </p:cNvPicPr>
          <p:nvPr/>
        </p:nvPicPr>
        <p:blipFill>
          <a:blip r:embed="rId1"/>
          <a:stretch>
            <a:fillRect/>
          </a:stretch>
        </p:blipFill>
        <p:spPr>
          <a:xfrm>
            <a:off x="0" y="0"/>
            <a:ext cx="12192000" cy="6858000"/>
          </a:xfrm>
          <a:prstGeom prst="rect">
            <a:avLst/>
          </a:prstGeom>
        </p:spPr>
      </p:pic>
      <p:sp>
        <p:nvSpPr>
          <p:cNvPr id="12" name="Oval Callout 11"/>
          <p:cNvSpPr/>
          <p:nvPr/>
        </p:nvSpPr>
        <p:spPr>
          <a:xfrm>
            <a:off x="137160" y="1713491"/>
            <a:ext cx="4961255" cy="1740648"/>
          </a:xfrm>
          <a:prstGeom prst="wedgeEllipseCallout">
            <a:avLst>
              <a:gd name="adj1" fmla="val 33988"/>
              <a:gd name="adj2" fmla="val 67317"/>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学了《线性代数》这门“必修课”后，我虽然可以倒背如流矩阵的乘法运算规则，但至今不明白矩阵到底有什么用</a:t>
            </a:r>
            <a:r>
              <a:rPr lang="en-US" altLang="zh-CN" sz="2000">
                <a:latin typeface="HYTangMeiRen 85W" panose="00020600040101010101" charset="-122"/>
                <a:ea typeface="HYTangMeiRen 85W" panose="00020600040101010101" charset="-122"/>
              </a:rPr>
              <a:t>...</a:t>
            </a:r>
            <a:endParaRPr lang="en-US" altLang="zh-CN" sz="2000">
              <a:latin typeface="HYTangMeiRen 85W" panose="00020600040101010101" charset="-122"/>
              <a:ea typeface="HYTangMeiRen 85W" panose="00020600040101010101" charset="-122"/>
            </a:endParaRPr>
          </a:p>
        </p:txBody>
      </p:sp>
      <p:sp>
        <p:nvSpPr>
          <p:cNvPr id="5" name="Oval Callout 4"/>
          <p:cNvSpPr/>
          <p:nvPr/>
        </p:nvSpPr>
        <p:spPr>
          <a:xfrm>
            <a:off x="5509895" y="769804"/>
            <a:ext cx="3888105" cy="1566176"/>
          </a:xfrm>
          <a:prstGeom prst="wedgeEllipseCallout">
            <a:avLst>
              <a:gd name="adj1" fmla="val -5316"/>
              <a:gd name="adj2" fmla="val 69059"/>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我也有过这样的困惑，直到我看完了小彭老师的这节公开课</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
        <p:nvSpPr>
          <p:cNvPr id="4" name="Text Box 3"/>
          <p:cNvSpPr txBox="1"/>
          <p:nvPr/>
        </p:nvSpPr>
        <p:spPr>
          <a:xfrm>
            <a:off x="2448560" y="3075305"/>
            <a:ext cx="7294880" cy="70675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第二章：为什么他们要发明矩阵</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300"/>
                                  </p:stCondLst>
                                  <p:iterate type="lt">
                                    <p:tmPct val="50000"/>
                                  </p:iterate>
                                  <p:childTnLst>
                                    <p:set>
                                      <p:cBhvr>
                                        <p:cTn id="6" dur="200" fill="hold">
                                          <p:stCondLst>
                                            <p:cond delay="0"/>
                                          </p:stCondLst>
                                        </p:cTn>
                                        <p:tgtEl>
                                          <p:spTgt spid="12"/>
                                        </p:tgtEl>
                                        <p:attrNameLst>
                                          <p:attrName>style.visibility</p:attrName>
                                        </p:attrNameLst>
                                      </p:cBhvr>
                                      <p:to>
                                        <p:strVal val="visible"/>
                                      </p:to>
                                    </p:set>
                                    <p:anim calcmode="discrete" valueType="clr">
                                      <p:cBhvr override="childStyle">
                                        <p:cTn id="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2"/>
                                        </p:tgtEl>
                                        <p:attrNameLst>
                                          <p:attrName>fillcolor</p:attrName>
                                        </p:attrNameLst>
                                      </p:cBhvr>
                                      <p:tavLst>
                                        <p:tav tm="0">
                                          <p:val>
                                            <p:clrVal>
                                              <a:schemeClr val="accent2"/>
                                            </p:clrVal>
                                          </p:val>
                                        </p:tav>
                                        <p:tav tm="50000">
                                          <p:val>
                                            <p:clrVal>
                                              <a:schemeClr val="hlink"/>
                                            </p:clrVal>
                                          </p:val>
                                        </p:tav>
                                      </p:tavLst>
                                    </p:anim>
                                    <p:set>
                                      <p:cBhvr>
                                        <p:cTn id="9" dur="200"/>
                                        <p:tgtEl>
                                          <p:spTgt spid="12"/>
                                        </p:tgtEl>
                                        <p:attrNameLst>
                                          <p:attrName>fill.type</p:attrName>
                                        </p:attrNameLst>
                                      </p:cBhvr>
                                      <p:to>
                                        <p:strVal val="solid"/>
                                      </p:to>
                                    </p:set>
                                  </p:childTnLst>
                                </p:cTn>
                              </p:par>
                            </p:childTnLst>
                          </p:cTn>
                        </p:par>
                        <p:par>
                          <p:cTn id="10" fill="hold">
                            <p:stCondLst>
                              <p:cond delay="5700"/>
                            </p:stCondLst>
                            <p:childTnLst>
                              <p:par>
                                <p:cTn id="11" presetID="27" presetClass="entr" presetSubtype="0" fill="hold" grpId="0" nodeType="afterEffect">
                                  <p:stCondLst>
                                    <p:cond delay="400"/>
                                  </p:stCondLst>
                                  <p:iterate type="lt">
                                    <p:tmPct val="50000"/>
                                  </p:iterate>
                                  <p:childTnLst>
                                    <p:set>
                                      <p:cBhvr>
                                        <p:cTn id="12" dur="200" fill="hold">
                                          <p:stCondLst>
                                            <p:cond delay="0"/>
                                          </p:stCondLst>
                                        </p:cTn>
                                        <p:tgtEl>
                                          <p:spTgt spid="5"/>
                                        </p:tgtEl>
                                        <p:attrNameLst>
                                          <p:attrName>style.visibility</p:attrName>
                                        </p:attrNameLst>
                                      </p:cBhvr>
                                      <p:to>
                                        <p:strVal val="visible"/>
                                      </p:to>
                                    </p:set>
                                    <p:anim calcmode="discrete" valueType="clr">
                                      <p:cBhvr override="childStyle">
                                        <p:cTn id="13" dur="20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5"/>
                                        </p:tgtEl>
                                        <p:attrNameLst>
                                          <p:attrName>fillcolor</p:attrName>
                                        </p:attrNameLst>
                                      </p:cBhvr>
                                      <p:tavLst>
                                        <p:tav tm="0">
                                          <p:val>
                                            <p:clrVal>
                                              <a:schemeClr val="accent2"/>
                                            </p:clrVal>
                                          </p:val>
                                        </p:tav>
                                        <p:tav tm="50000">
                                          <p:val>
                                            <p:clrVal>
                                              <a:schemeClr val="hlink"/>
                                            </p:clrVal>
                                          </p:val>
                                        </p:tav>
                                      </p:tavLst>
                                    </p:anim>
                                    <p:set>
                                      <p:cBhvr>
                                        <p:cTn id="15" dur="200"/>
                                        <p:tgtEl>
                                          <p:spTgt spid="5"/>
                                        </p:tgtEl>
                                        <p:attrNameLst>
                                          <p:attrName>fill.type</p:attrName>
                                        </p:attrNameLst>
                                      </p:cBhvr>
                                      <p:to>
                                        <p:strVal val="solid"/>
                                      </p:to>
                                    </p:set>
                                  </p:childTnLst>
                                </p:cTn>
                              </p:par>
                            </p:childTnLst>
                          </p:cTn>
                        </p:par>
                        <p:par>
                          <p:cTn id="16" fill="hold">
                            <p:stCondLst>
                              <p:cond delay="9100"/>
                            </p:stCondLst>
                            <p:childTnLst>
                              <p:par>
                                <p:cTn id="17" presetID="53" presetClass="entr" presetSubtype="16" fill="hold" grpId="0" nodeType="afterEffect">
                                  <p:stCondLst>
                                    <p:cond delay="1500"/>
                                  </p:stCondLst>
                                  <p:childTnLst>
                                    <p:set>
                                      <p:cBhvr>
                                        <p:cTn id="18" dur="1000"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Effect transition="in" filter="fade">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2" grpId="0" bldLvl="0" animBg="1"/>
      <p:bldP spid="5"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不同坐标系之间的转换</a:t>
            </a:r>
            <a:r>
              <a:rPr lang="zh-CN" altLang="en-US">
                <a:sym typeface="+mn-ea"/>
              </a:rPr>
              <a:t>：例</a:t>
            </a:r>
            <a:r>
              <a:rPr lang="en-US" altLang="zh-CN">
                <a:sym typeface="+mn-ea"/>
              </a:rPr>
              <a:t>1</a:t>
            </a:r>
            <a:r>
              <a:rPr lang="en-US" altLang="zh-CN">
                <a:sym typeface="+mn-ea"/>
              </a:rPr>
              <a:t> - </a:t>
            </a:r>
            <a:r>
              <a:rPr lang="zh-CN" altLang="en-US">
                <a:sym typeface="+mn-ea"/>
              </a:rPr>
              <a:t>恒等变换</a:t>
            </a:r>
            <a:endParaRPr lang="en-US" altLang="zh-CN"/>
          </a:p>
        </p:txBody>
      </p:sp>
      <p:sp>
        <p:nvSpPr>
          <p:cNvPr id="3" name="Content Placeholder 2"/>
          <p:cNvSpPr>
            <a:spLocks noGrp="1"/>
          </p:cNvSpPr>
          <p:nvPr>
            <p:ph idx="1"/>
          </p:nvPr>
        </p:nvSpPr>
        <p:spPr/>
        <p:txBody>
          <a:bodyPr/>
          <a:p>
            <a:r>
              <a:rPr lang="zh-CN" altLang="en-US"/>
              <a:t>左图为转换前的平面直角坐标系</a:t>
            </a:r>
            <a:r>
              <a:rPr lang="en-US" altLang="zh-CN"/>
              <a:t> xOy</a:t>
            </a:r>
            <a:r>
              <a:rPr lang="zh-CN" altLang="en-US"/>
              <a:t>。</a:t>
            </a:r>
            <a:endParaRPr lang="zh-CN" altLang="en-US"/>
          </a:p>
          <a:p>
            <a:r>
              <a:rPr lang="zh-CN" altLang="en-US"/>
              <a:t>右图为转换后的坐标系</a:t>
            </a:r>
            <a:r>
              <a:rPr lang="en-US" altLang="zh-CN"/>
              <a:t> x’Oy’</a:t>
            </a:r>
            <a:r>
              <a:rPr lang="zh-CN" altLang="en-US"/>
              <a:t>，他和原来的坐标系</a:t>
            </a:r>
            <a:r>
              <a:rPr lang="en-US" altLang="zh-CN"/>
              <a:t> xOy </a:t>
            </a:r>
            <a:r>
              <a:rPr lang="zh-CN" altLang="en-US"/>
              <a:t>完全一样！</a:t>
            </a:r>
            <a:endParaRPr lang="en-US" altLang="zh-CN"/>
          </a:p>
        </p:txBody>
      </p:sp>
      <p:sp>
        <p:nvSpPr>
          <p:cNvPr id="93" name="Text Box 92"/>
          <p:cNvSpPr txBox="1"/>
          <p:nvPr/>
        </p:nvSpPr>
        <p:spPr>
          <a:xfrm>
            <a:off x="4744085" y="436245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94" name="Text Box 93"/>
          <p:cNvSpPr txBox="1"/>
          <p:nvPr/>
        </p:nvSpPr>
        <p:spPr>
          <a:xfrm>
            <a:off x="3225165" y="5150485"/>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95" name="Oval 94"/>
          <p:cNvSpPr/>
          <p:nvPr/>
        </p:nvSpPr>
        <p:spPr>
          <a:xfrm>
            <a:off x="4140200" y="5074285"/>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96" name="Straight Connector 95"/>
          <p:cNvCxnSpPr>
            <a:endCxn id="95" idx="0"/>
          </p:cNvCxnSpPr>
          <p:nvPr/>
        </p:nvCxnSpPr>
        <p:spPr>
          <a:xfrm>
            <a:off x="4214495" y="4403090"/>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6"/>
          </p:cNvCxnSpPr>
          <p:nvPr/>
        </p:nvCxnSpPr>
        <p:spPr>
          <a:xfrm>
            <a:off x="4293235" y="5151120"/>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225165" y="4150360"/>
            <a:ext cx="2999740" cy="433705"/>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4561205" y="3002280"/>
            <a:ext cx="567055" cy="2766060"/>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118" name="Oval Callout 117"/>
          <p:cNvSpPr/>
          <p:nvPr/>
        </p:nvSpPr>
        <p:spPr>
          <a:xfrm>
            <a:off x="8663305" y="1293411"/>
            <a:ext cx="1798320" cy="1305728"/>
          </a:xfrm>
          <a:prstGeom prst="wedgeEllipseCallout">
            <a:avLst>
              <a:gd name="adj1" fmla="val -26624"/>
              <a:gd name="adj2" fmla="val 8277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x</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y</a:t>
            </a:r>
            <a:endParaRPr lang="en-US" altLang="zh-CN" sz="2000">
              <a:latin typeface="HYTangMeiRen 85W" panose="00020600040101010101" charset="-122"/>
              <a:ea typeface="HYTangMeiRen 85W" panose="00020600040101010101" charset="-122"/>
            </a:endParaRPr>
          </a:p>
        </p:txBody>
      </p:sp>
      <p:sp>
        <p:nvSpPr>
          <p:cNvPr id="119" name="Text Box 118"/>
          <p:cNvSpPr txBox="1"/>
          <p:nvPr/>
        </p:nvSpPr>
        <p:spPr>
          <a:xfrm>
            <a:off x="8284845" y="435991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120" name="Text Box 119"/>
          <p:cNvSpPr txBox="1"/>
          <p:nvPr/>
        </p:nvSpPr>
        <p:spPr>
          <a:xfrm>
            <a:off x="6765925" y="5147945"/>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121" name="Oval 120"/>
          <p:cNvSpPr/>
          <p:nvPr/>
        </p:nvSpPr>
        <p:spPr>
          <a:xfrm>
            <a:off x="7680960" y="5071745"/>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122" name="Straight Connector 121"/>
          <p:cNvCxnSpPr>
            <a:endCxn id="121" idx="0"/>
          </p:cNvCxnSpPr>
          <p:nvPr/>
        </p:nvCxnSpPr>
        <p:spPr>
          <a:xfrm>
            <a:off x="7755255" y="4400550"/>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21" idx="6"/>
          </p:cNvCxnSpPr>
          <p:nvPr/>
        </p:nvCxnSpPr>
        <p:spPr>
          <a:xfrm>
            <a:off x="7833995" y="5148580"/>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6765925" y="4147820"/>
            <a:ext cx="2999740" cy="433705"/>
            <a:chOff x="13011" y="6247"/>
            <a:chExt cx="4724" cy="683"/>
          </a:xfrm>
        </p:grpSpPr>
        <p:cxnSp>
          <p:nvCxnSpPr>
            <p:cNvPr id="125" name="Straight Arrow Connector 124"/>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6" name="Text Box 125"/>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27" name="Text Box 126"/>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28" name="Text Box 127"/>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29" name="Text Box 128"/>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30" name="Text Box 129"/>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31" name="Text Box 130"/>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32" name="Text Box 131"/>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33" name="Text Box 132"/>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34" name="Group 133"/>
          <p:cNvGrpSpPr/>
          <p:nvPr/>
        </p:nvGrpSpPr>
        <p:grpSpPr>
          <a:xfrm>
            <a:off x="8101965" y="2999740"/>
            <a:ext cx="567055" cy="2766060"/>
            <a:chOff x="15115" y="4439"/>
            <a:chExt cx="893" cy="4356"/>
          </a:xfrm>
        </p:grpSpPr>
        <p:cxnSp>
          <p:nvCxnSpPr>
            <p:cNvPr id="135" name="Straight Arrow Connector 134"/>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6" name="Text Box 135"/>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37" name="Text Box 136"/>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38" name="Text Box 137"/>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39" name="Text Box 138"/>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40" name="Text Box 139"/>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41" name="Text Box 140"/>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42" name="Text Box 141"/>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43" name="Text Box 142"/>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pic>
        <p:nvPicPr>
          <p:cNvPr id="169" name="Picture 168" descr="avatararchibate-20640597"/>
          <p:cNvPicPr>
            <a:picLocks noChangeAspect="1"/>
          </p:cNvPicPr>
          <p:nvPr/>
        </p:nvPicPr>
        <p:blipFill>
          <a:blip r:embed="rId1"/>
          <a:stretch>
            <a:fillRect/>
          </a:stretch>
        </p:blipFill>
        <p:spPr>
          <a:xfrm>
            <a:off x="0" y="4591050"/>
            <a:ext cx="2266950" cy="2266950"/>
          </a:xfrm>
          <a:prstGeom prst="rect">
            <a:avLst/>
          </a:prstGeom>
        </p:spPr>
      </p:pic>
      <p:sp>
        <p:nvSpPr>
          <p:cNvPr id="170" name="Oval Callout 169"/>
          <p:cNvSpPr/>
          <p:nvPr/>
        </p:nvSpPr>
        <p:spPr>
          <a:xfrm>
            <a:off x="267335" y="3956213"/>
            <a:ext cx="2903220" cy="434650"/>
          </a:xfrm>
          <a:prstGeom prst="wedgeEllipseCallout">
            <a:avLst>
              <a:gd name="adj1" fmla="val -12292"/>
              <a:gd name="adj2" fmla="val 13038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就是恒等映射哦！</a:t>
            </a:r>
            <a:endParaRPr lang="zh-CN" altLang="en-US" sz="20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
                                  </p:stCondLst>
                                  <p:childTnLst>
                                    <p:set>
                                      <p:cBhvr>
                                        <p:cTn id="6" dur="1" fill="hold">
                                          <p:stCondLst>
                                            <p:cond delay="0"/>
                                          </p:stCondLst>
                                        </p:cTn>
                                        <p:tgtEl>
                                          <p:spTgt spid="118"/>
                                        </p:tgtEl>
                                        <p:attrNameLst>
                                          <p:attrName>style.visibility</p:attrName>
                                        </p:attrNameLst>
                                      </p:cBhvr>
                                      <p:to>
                                        <p:strVal val="visible"/>
                                      </p:to>
                                    </p:set>
                                    <p:anim calcmode="lin" valueType="num">
                                      <p:cBhvr>
                                        <p:cTn id="7" dur="1000" fill="hold"/>
                                        <p:tgtEl>
                                          <p:spTgt spid="118"/>
                                        </p:tgtEl>
                                        <p:attrNameLst>
                                          <p:attrName>ppt_w</p:attrName>
                                        </p:attrNameLst>
                                      </p:cBhvr>
                                      <p:tavLst>
                                        <p:tav tm="0">
                                          <p:val>
                                            <p:strVal val="#ppt_w*0.70"/>
                                          </p:val>
                                        </p:tav>
                                        <p:tav tm="100000">
                                          <p:val>
                                            <p:strVal val="#ppt_w"/>
                                          </p:val>
                                        </p:tav>
                                      </p:tavLst>
                                    </p:anim>
                                    <p:anim calcmode="lin" valueType="num">
                                      <p:cBhvr>
                                        <p:cTn id="8" dur="1000" fill="hold"/>
                                        <p:tgtEl>
                                          <p:spTgt spid="118"/>
                                        </p:tgtEl>
                                        <p:attrNameLst>
                                          <p:attrName>ppt_h</p:attrName>
                                        </p:attrNameLst>
                                      </p:cBhvr>
                                      <p:tavLst>
                                        <p:tav tm="0">
                                          <p:val>
                                            <p:strVal val="#ppt_h"/>
                                          </p:val>
                                        </p:tav>
                                        <p:tav tm="100000">
                                          <p:val>
                                            <p:strVal val="#ppt_h"/>
                                          </p:val>
                                        </p:tav>
                                      </p:tavLst>
                                    </p:anim>
                                    <p:animEffect transition="in" filter="fade">
                                      <p:cBhvr>
                                        <p:cTn id="9" dur="1000"/>
                                        <p:tgtEl>
                                          <p:spTgt spid="118"/>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dissolve">
                                      <p:cBhvr>
                                        <p:cTn id="14" dur="500"/>
                                        <p:tgtEl>
                                          <p:spTgt spid="96"/>
                                        </p:tgtEl>
                                      </p:cBhvr>
                                    </p:animEffect>
                                  </p:childTnLst>
                                </p:cTn>
                              </p:par>
                            </p:childTnLst>
                          </p:cTn>
                        </p:par>
                        <p:par>
                          <p:cTn id="15" fill="hold">
                            <p:stCondLst>
                              <p:cond delay="500"/>
                            </p:stCondLst>
                            <p:childTnLst>
                              <p:par>
                                <p:cTn id="16" presetID="9" presetClass="entr" presetSubtype="0" fill="hold" nodeType="after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dissolve">
                                      <p:cBhvr>
                                        <p:cTn id="18" dur="500"/>
                                        <p:tgtEl>
                                          <p:spTgt spid="97"/>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animEffect transition="in" filter="dissolve">
                                      <p:cBhvr>
                                        <p:cTn id="29" dur="500"/>
                                        <p:tgtEl>
                                          <p:spTgt spid="122"/>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dissolve">
                                      <p:cBhvr>
                                        <p:cTn id="33" dur="500"/>
                                        <p:tgtEl>
                                          <p:spTgt spid="123"/>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p:cTn id="37" dur="500" fill="hold"/>
                                        <p:tgtEl>
                                          <p:spTgt spid="120"/>
                                        </p:tgtEl>
                                        <p:attrNameLst>
                                          <p:attrName>ppt_w</p:attrName>
                                        </p:attrNameLst>
                                      </p:cBhvr>
                                      <p:tavLst>
                                        <p:tav tm="0">
                                          <p:val>
                                            <p:fltVal val="0"/>
                                          </p:val>
                                        </p:tav>
                                        <p:tav tm="100000">
                                          <p:val>
                                            <p:strVal val="#ppt_w"/>
                                          </p:val>
                                        </p:tav>
                                      </p:tavLst>
                                    </p:anim>
                                    <p:anim calcmode="lin" valueType="num">
                                      <p:cBhvr>
                                        <p:cTn id="38" dur="500" fill="hold"/>
                                        <p:tgtEl>
                                          <p:spTgt spid="120"/>
                                        </p:tgtEl>
                                        <p:attrNameLst>
                                          <p:attrName>ppt_h</p:attrName>
                                        </p:attrNameLst>
                                      </p:cBhvr>
                                      <p:tavLst>
                                        <p:tav tm="0">
                                          <p:val>
                                            <p:fltVal val="0"/>
                                          </p:val>
                                        </p:tav>
                                        <p:tav tm="100000">
                                          <p:val>
                                            <p:strVal val="#ppt_h"/>
                                          </p:val>
                                        </p:tav>
                                      </p:tavLst>
                                    </p:anim>
                                    <p:animEffect transition="in" filter="fade">
                                      <p:cBhvr>
                                        <p:cTn id="39" dur="500"/>
                                        <p:tgtEl>
                                          <p:spTgt spid="120"/>
                                        </p:tgtEl>
                                      </p:cBhvr>
                                    </p:animEffect>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nodeType="clickEffect">
                                  <p:stCondLst>
                                    <p:cond delay="0"/>
                                  </p:stCondLst>
                                  <p:childTnLst>
                                    <p:set>
                                      <p:cBhvr>
                                        <p:cTn id="43" dur="1" fill="hold">
                                          <p:stCondLst>
                                            <p:cond delay="0"/>
                                          </p:stCondLst>
                                        </p:cTn>
                                        <p:tgtEl>
                                          <p:spTgt spid="169"/>
                                        </p:tgtEl>
                                        <p:attrNameLst>
                                          <p:attrName>style.visibility</p:attrName>
                                        </p:attrNameLst>
                                      </p:cBhvr>
                                      <p:to>
                                        <p:strVal val="visible"/>
                                      </p:to>
                                    </p:set>
                                    <p:animEffect transition="in" filter="fade">
                                      <p:cBhvr>
                                        <p:cTn id="44" dur="1000"/>
                                        <p:tgtEl>
                                          <p:spTgt spid="169"/>
                                        </p:tgtEl>
                                      </p:cBhvr>
                                    </p:animEffect>
                                    <p:anim calcmode="lin" valueType="num">
                                      <p:cBhvr>
                                        <p:cTn id="45" dur="1000" fill="hold"/>
                                        <p:tgtEl>
                                          <p:spTgt spid="169"/>
                                        </p:tgtEl>
                                        <p:attrNameLst>
                                          <p:attrName>ppt_x</p:attrName>
                                        </p:attrNameLst>
                                      </p:cBhvr>
                                      <p:tavLst>
                                        <p:tav tm="0">
                                          <p:val>
                                            <p:strVal val="#ppt_x"/>
                                          </p:val>
                                        </p:tav>
                                        <p:tav tm="100000">
                                          <p:val>
                                            <p:strVal val="#ppt_x"/>
                                          </p:val>
                                        </p:tav>
                                      </p:tavLst>
                                    </p:anim>
                                    <p:anim calcmode="lin" valueType="num">
                                      <p:cBhvr>
                                        <p:cTn id="46" dur="900" decel="100000" fill="hold"/>
                                        <p:tgtEl>
                                          <p:spTgt spid="169"/>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169"/>
                                        </p:tgtEl>
                                        <p:attrNameLst>
                                          <p:attrName>ppt_y</p:attrName>
                                        </p:attrNameLst>
                                      </p:cBhvr>
                                      <p:tavLst>
                                        <p:tav tm="0">
                                          <p:val>
                                            <p:strVal val="#ppt_y-.03"/>
                                          </p:val>
                                        </p:tav>
                                        <p:tav tm="100000">
                                          <p:val>
                                            <p:strVal val="#ppt_y"/>
                                          </p:val>
                                        </p:tav>
                                      </p:tavLst>
                                    </p:anim>
                                  </p:childTnLst>
                                </p:cTn>
                              </p:par>
                            </p:childTnLst>
                          </p:cTn>
                        </p:par>
                        <p:par>
                          <p:cTn id="48" fill="hold">
                            <p:stCondLst>
                              <p:cond delay="1000"/>
                            </p:stCondLst>
                            <p:childTnLst>
                              <p:par>
                                <p:cTn id="49" presetID="55" presetClass="entr" presetSubtype="0" fill="hold" grpId="0" nodeType="afterEffect">
                                  <p:stCondLst>
                                    <p:cond delay="900"/>
                                  </p:stCondLst>
                                  <p:childTnLst>
                                    <p:set>
                                      <p:cBhvr>
                                        <p:cTn id="50" dur="1" fill="hold">
                                          <p:stCondLst>
                                            <p:cond delay="0"/>
                                          </p:stCondLst>
                                        </p:cTn>
                                        <p:tgtEl>
                                          <p:spTgt spid="170"/>
                                        </p:tgtEl>
                                        <p:attrNameLst>
                                          <p:attrName>style.visibility</p:attrName>
                                        </p:attrNameLst>
                                      </p:cBhvr>
                                      <p:to>
                                        <p:strVal val="visible"/>
                                      </p:to>
                                    </p:set>
                                    <p:anim calcmode="lin" valueType="num">
                                      <p:cBhvr>
                                        <p:cTn id="51" dur="1000" fill="hold"/>
                                        <p:tgtEl>
                                          <p:spTgt spid="170"/>
                                        </p:tgtEl>
                                        <p:attrNameLst>
                                          <p:attrName>ppt_w</p:attrName>
                                        </p:attrNameLst>
                                      </p:cBhvr>
                                      <p:tavLst>
                                        <p:tav tm="0">
                                          <p:val>
                                            <p:strVal val="#ppt_w*0.70"/>
                                          </p:val>
                                        </p:tav>
                                        <p:tav tm="100000">
                                          <p:val>
                                            <p:strVal val="#ppt_w"/>
                                          </p:val>
                                        </p:tav>
                                      </p:tavLst>
                                    </p:anim>
                                    <p:anim calcmode="lin" valueType="num">
                                      <p:cBhvr>
                                        <p:cTn id="52" dur="1000" fill="hold"/>
                                        <p:tgtEl>
                                          <p:spTgt spid="170"/>
                                        </p:tgtEl>
                                        <p:attrNameLst>
                                          <p:attrName>ppt_h</p:attrName>
                                        </p:attrNameLst>
                                      </p:cBhvr>
                                      <p:tavLst>
                                        <p:tav tm="0">
                                          <p:val>
                                            <p:strVal val="#ppt_h"/>
                                          </p:val>
                                        </p:tav>
                                        <p:tav tm="100000">
                                          <p:val>
                                            <p:strVal val="#ppt_h"/>
                                          </p:val>
                                        </p:tav>
                                      </p:tavLst>
                                    </p:anim>
                                    <p:animEffect transition="in" filter="fade">
                                      <p:cBhvr>
                                        <p:cTn id="53"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8" grpId="0" bldLvl="0" animBg="1"/>
      <p:bldP spid="120" grpId="0"/>
      <p:bldP spid="170"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FLJ45KgacAEBFMJ"/>
          <p:cNvPicPr>
            <a:picLocks noChangeAspect="1"/>
          </p:cNvPicPr>
          <p:nvPr/>
        </p:nvPicPr>
        <p:blipFill>
          <a:blip r:embed="rId1">
            <a:lum bright="30000" contrast="-36000"/>
          </a:blip>
          <a:stretch>
            <a:fillRect/>
          </a:stretch>
        </p:blipFill>
        <p:spPr>
          <a:xfrm>
            <a:off x="0" y="2357755"/>
            <a:ext cx="6374130" cy="4500245"/>
          </a:xfrm>
          <a:prstGeom prst="rect">
            <a:avLst/>
          </a:prstGeom>
        </p:spPr>
      </p:pic>
      <p:sp>
        <p:nvSpPr>
          <p:cNvPr id="2" name="Title 1"/>
          <p:cNvSpPr>
            <a:spLocks noGrp="1"/>
          </p:cNvSpPr>
          <p:nvPr>
            <p:ph type="title"/>
          </p:nvPr>
        </p:nvSpPr>
        <p:spPr/>
        <p:txBody>
          <a:bodyPr/>
          <a:p>
            <a:r>
              <a:rPr lang="zh-CN" altLang="en-US"/>
              <a:t>不同坐标系之间的转换</a:t>
            </a:r>
            <a:r>
              <a:rPr lang="zh-CN" altLang="en-US">
                <a:sym typeface="+mn-ea"/>
              </a:rPr>
              <a:t>：例</a:t>
            </a:r>
            <a:r>
              <a:rPr lang="en-US" altLang="zh-CN">
                <a:sym typeface="+mn-ea"/>
              </a:rPr>
              <a:t>2 - </a:t>
            </a:r>
            <a:r>
              <a:rPr lang="zh-CN" altLang="en-US">
                <a:sym typeface="+mn-ea"/>
              </a:rPr>
              <a:t>镜像变换</a:t>
            </a:r>
            <a:endParaRPr lang="zh-CN" altLang="en-US">
              <a:sym typeface="+mn-ea"/>
            </a:endParaRPr>
          </a:p>
        </p:txBody>
      </p:sp>
      <p:sp>
        <p:nvSpPr>
          <p:cNvPr id="3" name="Content Placeholder 2"/>
          <p:cNvSpPr>
            <a:spLocks noGrp="1"/>
          </p:cNvSpPr>
          <p:nvPr>
            <p:ph idx="1"/>
          </p:nvPr>
        </p:nvSpPr>
        <p:spPr/>
        <p:txBody>
          <a:bodyPr/>
          <a:p>
            <a:r>
              <a:rPr lang="zh-CN" altLang="en-US"/>
              <a:t>左图为转换前的平面直角坐标系</a:t>
            </a:r>
            <a:r>
              <a:rPr lang="en-US" altLang="zh-CN"/>
              <a:t> xOy</a:t>
            </a:r>
            <a:r>
              <a:rPr lang="zh-CN" altLang="en-US"/>
              <a:t>。</a:t>
            </a:r>
            <a:endParaRPr lang="zh-CN" altLang="en-US"/>
          </a:p>
          <a:p>
            <a:r>
              <a:rPr lang="zh-CN" altLang="en-US"/>
              <a:t>右图为转换后的坐标系</a:t>
            </a:r>
            <a:r>
              <a:rPr lang="en-US" altLang="zh-CN"/>
              <a:t> x’Oy’</a:t>
            </a:r>
            <a:r>
              <a:rPr lang="zh-CN" altLang="en-US"/>
              <a:t>，他和原来的坐标系只有</a:t>
            </a:r>
            <a:r>
              <a:rPr lang="en-US" altLang="zh-CN"/>
              <a:t> x </a:t>
            </a:r>
            <a:r>
              <a:rPr lang="zh-CN" altLang="en-US"/>
              <a:t>轴反转。</a:t>
            </a:r>
            <a:endParaRPr lang="en-US" altLang="zh-CN"/>
          </a:p>
        </p:txBody>
      </p:sp>
      <p:sp>
        <p:nvSpPr>
          <p:cNvPr id="93" name="Text Box 92"/>
          <p:cNvSpPr txBox="1"/>
          <p:nvPr/>
        </p:nvSpPr>
        <p:spPr>
          <a:xfrm>
            <a:off x="4744085" y="436245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94" name="Text Box 93"/>
          <p:cNvSpPr txBox="1"/>
          <p:nvPr/>
        </p:nvSpPr>
        <p:spPr>
          <a:xfrm>
            <a:off x="3225165" y="5150485"/>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95" name="Oval 94"/>
          <p:cNvSpPr/>
          <p:nvPr/>
        </p:nvSpPr>
        <p:spPr>
          <a:xfrm>
            <a:off x="4140200" y="5074285"/>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96" name="Straight Connector 95"/>
          <p:cNvCxnSpPr>
            <a:endCxn id="95" idx="0"/>
          </p:cNvCxnSpPr>
          <p:nvPr/>
        </p:nvCxnSpPr>
        <p:spPr>
          <a:xfrm>
            <a:off x="4214495" y="4403090"/>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6"/>
          </p:cNvCxnSpPr>
          <p:nvPr/>
        </p:nvCxnSpPr>
        <p:spPr>
          <a:xfrm>
            <a:off x="4293235" y="5151120"/>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225165" y="4150360"/>
            <a:ext cx="2999740" cy="433705"/>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4561205" y="3002280"/>
            <a:ext cx="567055" cy="2766060"/>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118" name="Oval Callout 117"/>
          <p:cNvSpPr/>
          <p:nvPr/>
        </p:nvSpPr>
        <p:spPr>
          <a:xfrm>
            <a:off x="8663305" y="1293411"/>
            <a:ext cx="1798320" cy="1305728"/>
          </a:xfrm>
          <a:prstGeom prst="wedgeEllipseCallout">
            <a:avLst>
              <a:gd name="adj1" fmla="val -26624"/>
              <a:gd name="adj2" fmla="val 8277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-x</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y</a:t>
            </a:r>
            <a:endParaRPr lang="en-US" altLang="zh-CN" sz="2000">
              <a:latin typeface="HYTangMeiRen 85W" panose="00020600040101010101" charset="-122"/>
              <a:ea typeface="HYTangMeiRen 85W" panose="00020600040101010101" charset="-122"/>
            </a:endParaRPr>
          </a:p>
        </p:txBody>
      </p:sp>
      <p:sp>
        <p:nvSpPr>
          <p:cNvPr id="119" name="Text Box 118"/>
          <p:cNvSpPr txBox="1"/>
          <p:nvPr/>
        </p:nvSpPr>
        <p:spPr>
          <a:xfrm>
            <a:off x="8284845" y="435991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120" name="Text Box 119"/>
          <p:cNvSpPr txBox="1"/>
          <p:nvPr/>
        </p:nvSpPr>
        <p:spPr>
          <a:xfrm>
            <a:off x="6804025" y="5151120"/>
            <a:ext cx="87693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121" name="Oval 120"/>
          <p:cNvSpPr/>
          <p:nvPr/>
        </p:nvSpPr>
        <p:spPr>
          <a:xfrm>
            <a:off x="7680960" y="5071745"/>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122" name="Straight Connector 121"/>
          <p:cNvCxnSpPr>
            <a:endCxn id="121" idx="0"/>
          </p:cNvCxnSpPr>
          <p:nvPr/>
        </p:nvCxnSpPr>
        <p:spPr>
          <a:xfrm>
            <a:off x="7755255" y="4400550"/>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21" idx="6"/>
          </p:cNvCxnSpPr>
          <p:nvPr/>
        </p:nvCxnSpPr>
        <p:spPr>
          <a:xfrm>
            <a:off x="7833995" y="5148580"/>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6849745" y="4147820"/>
            <a:ext cx="3028315" cy="426720"/>
            <a:chOff x="13143" y="6247"/>
            <a:chExt cx="4769" cy="672"/>
          </a:xfrm>
        </p:grpSpPr>
        <p:cxnSp>
          <p:nvCxnSpPr>
            <p:cNvPr id="125" name="Straight Arrow Connector 124"/>
            <p:cNvCxnSpPr/>
            <p:nvPr/>
          </p:nvCxnSpPr>
          <p:spPr>
            <a:xfrm>
              <a:off x="13658" y="6641"/>
              <a:ext cx="3609" cy="0"/>
            </a:xfrm>
            <a:prstGeom prst="straightConnector1">
              <a:avLst/>
            </a:prstGeom>
            <a:ln w="28575">
              <a:solidFill>
                <a:srgbClr val="C00000"/>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126" name="Text Box 125"/>
            <p:cNvSpPr txBox="1"/>
            <p:nvPr/>
          </p:nvSpPr>
          <p:spPr>
            <a:xfrm>
              <a:off x="13143" y="6327"/>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27" name="Text Box 126"/>
            <p:cNvSpPr txBox="1"/>
            <p:nvPr/>
          </p:nvSpPr>
          <p:spPr>
            <a:xfrm>
              <a:off x="17255" y="6339"/>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28" name="Text Box 127"/>
            <p:cNvSpPr txBox="1"/>
            <p:nvPr/>
          </p:nvSpPr>
          <p:spPr>
            <a:xfrm>
              <a:off x="14358" y="626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29" name="Text Box 128"/>
            <p:cNvSpPr txBox="1"/>
            <p:nvPr/>
          </p:nvSpPr>
          <p:spPr>
            <a:xfrm>
              <a:off x="14889" y="6259"/>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30" name="Text Box 129"/>
            <p:cNvSpPr txBox="1"/>
            <p:nvPr/>
          </p:nvSpPr>
          <p:spPr>
            <a:xfrm>
              <a:off x="13865" y="62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31" name="Text Box 130"/>
            <p:cNvSpPr txBox="1"/>
            <p:nvPr/>
          </p:nvSpPr>
          <p:spPr>
            <a:xfrm>
              <a:off x="15603" y="625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32" name="Text Box 131"/>
            <p:cNvSpPr txBox="1"/>
            <p:nvPr/>
          </p:nvSpPr>
          <p:spPr>
            <a:xfrm>
              <a:off x="16071" y="624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33" name="Text Box 132"/>
            <p:cNvSpPr txBox="1"/>
            <p:nvPr/>
          </p:nvSpPr>
          <p:spPr>
            <a:xfrm>
              <a:off x="16559"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34" name="Group 133"/>
          <p:cNvGrpSpPr/>
          <p:nvPr/>
        </p:nvGrpSpPr>
        <p:grpSpPr>
          <a:xfrm>
            <a:off x="8101965" y="2999740"/>
            <a:ext cx="567055" cy="2766060"/>
            <a:chOff x="15115" y="4439"/>
            <a:chExt cx="893" cy="4356"/>
          </a:xfrm>
        </p:grpSpPr>
        <p:cxnSp>
          <p:nvCxnSpPr>
            <p:cNvPr id="135" name="Straight Arrow Connector 134"/>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6" name="Text Box 135"/>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37" name="Text Box 136"/>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38" name="Text Box 137"/>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39" name="Text Box 138"/>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40" name="Text Box 139"/>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41" name="Text Box 140"/>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42" name="Text Box 141"/>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43" name="Text Box 142"/>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4" name="Oval Callout 3"/>
          <p:cNvSpPr/>
          <p:nvPr/>
        </p:nvSpPr>
        <p:spPr>
          <a:xfrm>
            <a:off x="4994910" y="1919856"/>
            <a:ext cx="1798320" cy="859289"/>
          </a:xfrm>
          <a:prstGeom prst="wedgeEllipseCallout">
            <a:avLst>
              <a:gd name="adj1" fmla="val -26624"/>
              <a:gd name="adj2" fmla="val 82771"/>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这个我直呼内行！</a:t>
            </a:r>
            <a:endParaRPr lang="zh-CN" sz="20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
                                  </p:stCondLst>
                                  <p:childTnLst>
                                    <p:set>
                                      <p:cBhvr>
                                        <p:cTn id="6" dur="1" fill="hold">
                                          <p:stCondLst>
                                            <p:cond delay="0"/>
                                          </p:stCondLst>
                                        </p:cTn>
                                        <p:tgtEl>
                                          <p:spTgt spid="118"/>
                                        </p:tgtEl>
                                        <p:attrNameLst>
                                          <p:attrName>style.visibility</p:attrName>
                                        </p:attrNameLst>
                                      </p:cBhvr>
                                      <p:to>
                                        <p:strVal val="visible"/>
                                      </p:to>
                                    </p:set>
                                    <p:anim calcmode="lin" valueType="num">
                                      <p:cBhvr>
                                        <p:cTn id="7" dur="1000" fill="hold"/>
                                        <p:tgtEl>
                                          <p:spTgt spid="118"/>
                                        </p:tgtEl>
                                        <p:attrNameLst>
                                          <p:attrName>ppt_w</p:attrName>
                                        </p:attrNameLst>
                                      </p:cBhvr>
                                      <p:tavLst>
                                        <p:tav tm="0">
                                          <p:val>
                                            <p:strVal val="#ppt_w*0.70"/>
                                          </p:val>
                                        </p:tav>
                                        <p:tav tm="100000">
                                          <p:val>
                                            <p:strVal val="#ppt_w"/>
                                          </p:val>
                                        </p:tav>
                                      </p:tavLst>
                                    </p:anim>
                                    <p:anim calcmode="lin" valueType="num">
                                      <p:cBhvr>
                                        <p:cTn id="8" dur="1000" fill="hold"/>
                                        <p:tgtEl>
                                          <p:spTgt spid="118"/>
                                        </p:tgtEl>
                                        <p:attrNameLst>
                                          <p:attrName>ppt_h</p:attrName>
                                        </p:attrNameLst>
                                      </p:cBhvr>
                                      <p:tavLst>
                                        <p:tav tm="0">
                                          <p:val>
                                            <p:strVal val="#ppt_h"/>
                                          </p:val>
                                        </p:tav>
                                        <p:tav tm="100000">
                                          <p:val>
                                            <p:strVal val="#ppt_h"/>
                                          </p:val>
                                        </p:tav>
                                      </p:tavLst>
                                    </p:anim>
                                    <p:animEffect transition="in" filter="fade">
                                      <p:cBhvr>
                                        <p:cTn id="9" dur="1000"/>
                                        <p:tgtEl>
                                          <p:spTgt spid="118"/>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dissolve">
                                      <p:cBhvr>
                                        <p:cTn id="14" dur="500"/>
                                        <p:tgtEl>
                                          <p:spTgt spid="96"/>
                                        </p:tgtEl>
                                      </p:cBhvr>
                                    </p:animEffect>
                                  </p:childTnLst>
                                </p:cTn>
                              </p:par>
                            </p:childTnLst>
                          </p:cTn>
                        </p:par>
                        <p:par>
                          <p:cTn id="15" fill="hold">
                            <p:stCondLst>
                              <p:cond delay="500"/>
                            </p:stCondLst>
                            <p:childTnLst>
                              <p:par>
                                <p:cTn id="16" presetID="9" presetClass="entr" presetSubtype="0" fill="hold" nodeType="after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dissolve">
                                      <p:cBhvr>
                                        <p:cTn id="18" dur="500"/>
                                        <p:tgtEl>
                                          <p:spTgt spid="97"/>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animEffect transition="in" filter="dissolve">
                                      <p:cBhvr>
                                        <p:cTn id="29" dur="500"/>
                                        <p:tgtEl>
                                          <p:spTgt spid="122"/>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123"/>
                                        </p:tgtEl>
                                        <p:attrNameLst>
                                          <p:attrName>style.visibility</p:attrName>
                                        </p:attrNameLst>
                                      </p:cBhvr>
                                      <p:to>
                                        <p:strVal val="visible"/>
                                      </p:to>
                                    </p:set>
                                    <p:animEffect transition="in" filter="dissolve">
                                      <p:cBhvr>
                                        <p:cTn id="33" dur="500"/>
                                        <p:tgtEl>
                                          <p:spTgt spid="123"/>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p:cTn id="37" dur="500" fill="hold"/>
                                        <p:tgtEl>
                                          <p:spTgt spid="120"/>
                                        </p:tgtEl>
                                        <p:attrNameLst>
                                          <p:attrName>ppt_w</p:attrName>
                                        </p:attrNameLst>
                                      </p:cBhvr>
                                      <p:tavLst>
                                        <p:tav tm="0">
                                          <p:val>
                                            <p:fltVal val="0"/>
                                          </p:val>
                                        </p:tav>
                                        <p:tav tm="100000">
                                          <p:val>
                                            <p:strVal val="#ppt_w"/>
                                          </p:val>
                                        </p:tav>
                                      </p:tavLst>
                                    </p:anim>
                                    <p:anim calcmode="lin" valueType="num">
                                      <p:cBhvr>
                                        <p:cTn id="38" dur="500" fill="hold"/>
                                        <p:tgtEl>
                                          <p:spTgt spid="120"/>
                                        </p:tgtEl>
                                        <p:attrNameLst>
                                          <p:attrName>ppt_h</p:attrName>
                                        </p:attrNameLst>
                                      </p:cBhvr>
                                      <p:tavLst>
                                        <p:tav tm="0">
                                          <p:val>
                                            <p:fltVal val="0"/>
                                          </p:val>
                                        </p:tav>
                                        <p:tav tm="100000">
                                          <p:val>
                                            <p:strVal val="#ppt_h"/>
                                          </p:val>
                                        </p:tav>
                                      </p:tavLst>
                                    </p:anim>
                                    <p:animEffect transition="in" filter="fade">
                                      <p:cBhvr>
                                        <p:cTn id="39" dur="500"/>
                                        <p:tgtEl>
                                          <p:spTgt spid="12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childTnLst>
                          </p:cTn>
                        </p:par>
                        <p:par>
                          <p:cTn id="45" fill="hold">
                            <p:stCondLst>
                              <p:cond delay="500"/>
                            </p:stCondLst>
                            <p:childTnLst>
                              <p:par>
                                <p:cTn id="46" presetID="55" presetClass="entr" presetSubtype="0" fill="hold" grpId="0" nodeType="afterEffect">
                                  <p:stCondLst>
                                    <p:cond delay="100"/>
                                  </p:stCondLst>
                                  <p:childTnLst>
                                    <p:set>
                                      <p:cBhvr>
                                        <p:cTn id="47" dur="1" fill="hold">
                                          <p:stCondLst>
                                            <p:cond delay="0"/>
                                          </p:stCondLst>
                                        </p:cTn>
                                        <p:tgtEl>
                                          <p:spTgt spid="4"/>
                                        </p:tgtEl>
                                        <p:attrNameLst>
                                          <p:attrName>style.visibility</p:attrName>
                                        </p:attrNameLst>
                                      </p:cBhvr>
                                      <p:to>
                                        <p:strVal val="visible"/>
                                      </p:to>
                                    </p:set>
                                    <p:anim calcmode="lin" valueType="num">
                                      <p:cBhvr>
                                        <p:cTn id="48" dur="1000" fill="hold"/>
                                        <p:tgtEl>
                                          <p:spTgt spid="4"/>
                                        </p:tgtEl>
                                        <p:attrNameLst>
                                          <p:attrName>ppt_w</p:attrName>
                                        </p:attrNameLst>
                                      </p:cBhvr>
                                      <p:tavLst>
                                        <p:tav tm="0">
                                          <p:val>
                                            <p:strVal val="#ppt_w*0.70"/>
                                          </p:val>
                                        </p:tav>
                                        <p:tav tm="100000">
                                          <p:val>
                                            <p:strVal val="#ppt_w"/>
                                          </p:val>
                                        </p:tav>
                                      </p:tavLst>
                                    </p:anim>
                                    <p:anim calcmode="lin" valueType="num">
                                      <p:cBhvr>
                                        <p:cTn id="49" dur="1000" fill="hold"/>
                                        <p:tgtEl>
                                          <p:spTgt spid="4"/>
                                        </p:tgtEl>
                                        <p:attrNameLst>
                                          <p:attrName>ppt_h</p:attrName>
                                        </p:attrNameLst>
                                      </p:cBhvr>
                                      <p:tavLst>
                                        <p:tav tm="0">
                                          <p:val>
                                            <p:strVal val="#ppt_h"/>
                                          </p:val>
                                        </p:tav>
                                        <p:tav tm="100000">
                                          <p:val>
                                            <p:strVal val="#ppt_h"/>
                                          </p:val>
                                        </p:tav>
                                      </p:tavLst>
                                    </p:anim>
                                    <p:animEffect transition="in" filter="fade">
                                      <p:cBhvr>
                                        <p:cTn id="5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8" grpId="0" bldLvl="0" animBg="1"/>
      <p:bldP spid="120" grpId="0"/>
      <p:bldP spid="4"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不同坐标系之间的转换</a:t>
            </a:r>
            <a:r>
              <a:rPr lang="zh-CN" altLang="en-US">
                <a:sym typeface="+mn-ea"/>
              </a:rPr>
              <a:t>：例</a:t>
            </a:r>
            <a:r>
              <a:rPr lang="en-US" altLang="zh-CN">
                <a:sym typeface="+mn-ea"/>
              </a:rPr>
              <a:t>3</a:t>
            </a:r>
            <a:r>
              <a:rPr lang="en-US" altLang="zh-CN">
                <a:sym typeface="+mn-ea"/>
              </a:rPr>
              <a:t> - </a:t>
            </a:r>
            <a:r>
              <a:rPr lang="zh-CN" altLang="en-US">
                <a:sym typeface="+mn-ea"/>
              </a:rPr>
              <a:t>缩放</a:t>
            </a:r>
            <a:r>
              <a:rPr lang="zh-CN" altLang="en-US">
                <a:sym typeface="+mn-ea"/>
              </a:rPr>
              <a:t>变换</a:t>
            </a:r>
            <a:endParaRPr lang="en-US" altLang="zh-CN"/>
          </a:p>
        </p:txBody>
      </p:sp>
      <p:sp>
        <p:nvSpPr>
          <p:cNvPr id="3" name="Content Placeholder 2"/>
          <p:cNvSpPr>
            <a:spLocks noGrp="1"/>
          </p:cNvSpPr>
          <p:nvPr>
            <p:ph idx="1"/>
          </p:nvPr>
        </p:nvSpPr>
        <p:spPr/>
        <p:txBody>
          <a:bodyPr/>
          <a:p>
            <a:r>
              <a:rPr lang="zh-CN" altLang="en-US"/>
              <a:t>左图为转换前的平面直角坐标系</a:t>
            </a:r>
            <a:r>
              <a:rPr lang="en-US" altLang="zh-CN"/>
              <a:t> xOy</a:t>
            </a:r>
            <a:r>
              <a:rPr lang="zh-CN" altLang="en-US"/>
              <a:t>。</a:t>
            </a:r>
            <a:endParaRPr lang="zh-CN" altLang="en-US"/>
          </a:p>
          <a:p>
            <a:r>
              <a:rPr lang="zh-CN" altLang="en-US"/>
              <a:t>右图为转换后的坐标系</a:t>
            </a:r>
            <a:r>
              <a:rPr lang="en-US" altLang="zh-CN"/>
              <a:t> x’Oy’</a:t>
            </a:r>
            <a:r>
              <a:rPr lang="zh-CN" altLang="en-US"/>
              <a:t>，他和原来的坐标系</a:t>
            </a:r>
            <a:r>
              <a:rPr lang="en-US" altLang="zh-CN"/>
              <a:t> xOy </a:t>
            </a:r>
            <a:r>
              <a:rPr lang="zh-CN" altLang="en-US"/>
              <a:t>完全一样！</a:t>
            </a:r>
            <a:endParaRPr lang="en-US" altLang="zh-CN"/>
          </a:p>
        </p:txBody>
      </p:sp>
      <p:sp>
        <p:nvSpPr>
          <p:cNvPr id="93" name="Text Box 92"/>
          <p:cNvSpPr txBox="1"/>
          <p:nvPr/>
        </p:nvSpPr>
        <p:spPr>
          <a:xfrm>
            <a:off x="3662045" y="4365625"/>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94" name="Text Box 93"/>
          <p:cNvSpPr txBox="1"/>
          <p:nvPr/>
        </p:nvSpPr>
        <p:spPr>
          <a:xfrm>
            <a:off x="2143125" y="5153660"/>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95" name="Oval 94"/>
          <p:cNvSpPr/>
          <p:nvPr/>
        </p:nvSpPr>
        <p:spPr>
          <a:xfrm>
            <a:off x="3058160" y="5077460"/>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96" name="Straight Connector 95"/>
          <p:cNvCxnSpPr>
            <a:endCxn id="95" idx="0"/>
          </p:cNvCxnSpPr>
          <p:nvPr/>
        </p:nvCxnSpPr>
        <p:spPr>
          <a:xfrm>
            <a:off x="3132455" y="4406265"/>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6"/>
          </p:cNvCxnSpPr>
          <p:nvPr/>
        </p:nvCxnSpPr>
        <p:spPr>
          <a:xfrm>
            <a:off x="3211195" y="5154295"/>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2143125" y="4153535"/>
            <a:ext cx="2999740" cy="433705"/>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3479165" y="3005455"/>
            <a:ext cx="567055" cy="2766060"/>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118" name="Oval Callout 117"/>
          <p:cNvSpPr/>
          <p:nvPr/>
        </p:nvSpPr>
        <p:spPr>
          <a:xfrm>
            <a:off x="8663305" y="1293411"/>
            <a:ext cx="1798320" cy="1305728"/>
          </a:xfrm>
          <a:prstGeom prst="wedgeEllipseCallout">
            <a:avLst>
              <a:gd name="adj1" fmla="val -26624"/>
              <a:gd name="adj2" fmla="val 8277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0.5x</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y</a:t>
            </a:r>
            <a:endParaRPr lang="en-US" altLang="zh-CN" sz="2000">
              <a:latin typeface="HYTangMeiRen 85W" panose="00020600040101010101" charset="-122"/>
              <a:ea typeface="HYTangMeiRen 85W" panose="00020600040101010101" charset="-122"/>
            </a:endParaRPr>
          </a:p>
        </p:txBody>
      </p:sp>
      <p:sp>
        <p:nvSpPr>
          <p:cNvPr id="119" name="Text Box 118"/>
          <p:cNvSpPr txBox="1"/>
          <p:nvPr/>
        </p:nvSpPr>
        <p:spPr>
          <a:xfrm>
            <a:off x="9115425" y="454787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120" name="Text Box 119"/>
          <p:cNvSpPr txBox="1"/>
          <p:nvPr/>
        </p:nvSpPr>
        <p:spPr>
          <a:xfrm>
            <a:off x="7596505" y="5335905"/>
            <a:ext cx="97345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-1</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121" name="Oval 120"/>
          <p:cNvSpPr/>
          <p:nvPr/>
        </p:nvSpPr>
        <p:spPr>
          <a:xfrm>
            <a:off x="8511540" y="5259705"/>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122" name="Straight Connector 121"/>
          <p:cNvCxnSpPr>
            <a:endCxn id="121" idx="0"/>
          </p:cNvCxnSpPr>
          <p:nvPr/>
        </p:nvCxnSpPr>
        <p:spPr>
          <a:xfrm>
            <a:off x="8585835" y="4588510"/>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21" idx="6"/>
          </p:cNvCxnSpPr>
          <p:nvPr/>
        </p:nvCxnSpPr>
        <p:spPr>
          <a:xfrm>
            <a:off x="8664575" y="5336540"/>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7596505" y="4335780"/>
            <a:ext cx="3084830" cy="433705"/>
            <a:chOff x="13011" y="6247"/>
            <a:chExt cx="4858" cy="683"/>
          </a:xfrm>
        </p:grpSpPr>
        <p:cxnSp>
          <p:nvCxnSpPr>
            <p:cNvPr id="125" name="Straight Arrow Connector 124"/>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6" name="Text Box 125"/>
            <p:cNvSpPr txBox="1"/>
            <p:nvPr/>
          </p:nvSpPr>
          <p:spPr>
            <a:xfrm>
              <a:off x="13011" y="6350"/>
              <a:ext cx="79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27" name="Text Box 126"/>
            <p:cNvSpPr txBox="1"/>
            <p:nvPr/>
          </p:nvSpPr>
          <p:spPr>
            <a:xfrm>
              <a:off x="17255" y="6339"/>
              <a:ext cx="614"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28" name="Text Box 127"/>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29" name="Text Box 128"/>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30" name="Text Box 129"/>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31" name="Text Box 130"/>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32" name="Text Box 131"/>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33" name="Text Box 132"/>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34" name="Group 133"/>
          <p:cNvGrpSpPr/>
          <p:nvPr/>
        </p:nvGrpSpPr>
        <p:grpSpPr>
          <a:xfrm>
            <a:off x="8932545" y="3187700"/>
            <a:ext cx="567055" cy="2766060"/>
            <a:chOff x="15115" y="4439"/>
            <a:chExt cx="893" cy="4356"/>
          </a:xfrm>
        </p:grpSpPr>
        <p:cxnSp>
          <p:nvCxnSpPr>
            <p:cNvPr id="135" name="Straight Arrow Connector 134"/>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36" name="Text Box 135"/>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37" name="Text Box 136"/>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38" name="Text Box 137"/>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39" name="Text Box 138"/>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40" name="Text Box 139"/>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41" name="Text Box 140"/>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42" name="Text Box 141"/>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43" name="Text Box 142"/>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170" name="Oval Callout 169"/>
          <p:cNvSpPr/>
          <p:nvPr/>
        </p:nvSpPr>
        <p:spPr>
          <a:xfrm>
            <a:off x="4716145" y="4977296"/>
            <a:ext cx="2903220" cy="434644"/>
          </a:xfrm>
          <a:prstGeom prst="wedgeEllipseCallout">
            <a:avLst>
              <a:gd name="adj1" fmla="val 22353"/>
              <a:gd name="adj2" fmla="val -115051"/>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我遇水变大变宽！</a:t>
            </a:r>
            <a:endParaRPr lang="zh-CN" altLang="en-US" sz="2000">
              <a:latin typeface="HYTangMeiRen 85W" panose="00020600040101010101" charset="-122"/>
              <a:ea typeface="HYTangMeiRen 85W" panose="00020600040101010101" charset="-122"/>
            </a:endParaRPr>
          </a:p>
        </p:txBody>
      </p:sp>
      <p:pic>
        <p:nvPicPr>
          <p:cNvPr id="4" name="Picture 3"/>
          <p:cNvPicPr>
            <a:picLocks noChangeAspect="1"/>
          </p:cNvPicPr>
          <p:nvPr/>
        </p:nvPicPr>
        <p:blipFill>
          <a:blip r:embed="rId1"/>
          <a:stretch>
            <a:fillRect/>
          </a:stretch>
        </p:blipFill>
        <p:spPr>
          <a:xfrm>
            <a:off x="5672455" y="5467350"/>
            <a:ext cx="1358900" cy="12223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900"/>
                                  </p:stCondLst>
                                  <p:childTnLst>
                                    <p:animScale>
                                      <p:cBhvr>
                                        <p:cTn id="6" dur="2000" fill="hold"/>
                                        <p:tgtEl>
                                          <p:spTgt spid="124"/>
                                        </p:tgtEl>
                                      </p:cBhvr>
                                      <p:by x="200000" y="100000"/>
                                    </p:animScale>
                                  </p:childTnLst>
                                </p:cTn>
                              </p:par>
                            </p:childTnLst>
                          </p:cTn>
                        </p:par>
                        <p:par>
                          <p:cTn id="7" fill="hold">
                            <p:stCondLst>
                              <p:cond delay="2900"/>
                            </p:stCondLst>
                            <p:childTnLst>
                              <p:par>
                                <p:cTn id="8" presetID="55" presetClass="entr" presetSubtype="0" fill="hold" grpId="0" nodeType="afterEffect">
                                  <p:stCondLst>
                                    <p:cond delay="100"/>
                                  </p:stCondLst>
                                  <p:childTnLst>
                                    <p:set>
                                      <p:cBhvr>
                                        <p:cTn id="9" dur="1" fill="hold">
                                          <p:stCondLst>
                                            <p:cond delay="0"/>
                                          </p:stCondLst>
                                        </p:cTn>
                                        <p:tgtEl>
                                          <p:spTgt spid="118"/>
                                        </p:tgtEl>
                                        <p:attrNameLst>
                                          <p:attrName>style.visibility</p:attrName>
                                        </p:attrNameLst>
                                      </p:cBhvr>
                                      <p:to>
                                        <p:strVal val="visible"/>
                                      </p:to>
                                    </p:set>
                                    <p:anim calcmode="lin" valueType="num">
                                      <p:cBhvr>
                                        <p:cTn id="10" dur="1000" fill="hold"/>
                                        <p:tgtEl>
                                          <p:spTgt spid="118"/>
                                        </p:tgtEl>
                                        <p:attrNameLst>
                                          <p:attrName>ppt_w</p:attrName>
                                        </p:attrNameLst>
                                      </p:cBhvr>
                                      <p:tavLst>
                                        <p:tav tm="0">
                                          <p:val>
                                            <p:strVal val="#ppt_w*0.70"/>
                                          </p:val>
                                        </p:tav>
                                        <p:tav tm="100000">
                                          <p:val>
                                            <p:strVal val="#ppt_w"/>
                                          </p:val>
                                        </p:tav>
                                      </p:tavLst>
                                    </p:anim>
                                    <p:anim calcmode="lin" valueType="num">
                                      <p:cBhvr>
                                        <p:cTn id="11" dur="1000" fill="hold"/>
                                        <p:tgtEl>
                                          <p:spTgt spid="118"/>
                                        </p:tgtEl>
                                        <p:attrNameLst>
                                          <p:attrName>ppt_h</p:attrName>
                                        </p:attrNameLst>
                                      </p:cBhvr>
                                      <p:tavLst>
                                        <p:tav tm="0">
                                          <p:val>
                                            <p:strVal val="#ppt_h"/>
                                          </p:val>
                                        </p:tav>
                                        <p:tav tm="100000">
                                          <p:val>
                                            <p:strVal val="#ppt_h"/>
                                          </p:val>
                                        </p:tav>
                                      </p:tavLst>
                                    </p:anim>
                                    <p:animEffect transition="in" filter="fade">
                                      <p:cBhvr>
                                        <p:cTn id="12" dur="1000"/>
                                        <p:tgtEl>
                                          <p:spTgt spid="118"/>
                                        </p:tgtEl>
                                      </p:cBhvr>
                                    </p:animEffect>
                                  </p:childTnLst>
                                </p:cTn>
                              </p:par>
                            </p:childTnLst>
                          </p:cTn>
                        </p:par>
                        <p:par>
                          <p:cTn id="13" fill="hold">
                            <p:stCondLst>
                              <p:cond delay="4000"/>
                            </p:stCondLst>
                            <p:childTnLst>
                              <p:par>
                                <p:cTn id="14" presetID="55" presetClass="entr" presetSubtype="0" fill="hold" grpId="0" nodeType="afterEffect">
                                  <p:stCondLst>
                                    <p:cond delay="400"/>
                                  </p:stCondLst>
                                  <p:childTnLst>
                                    <p:set>
                                      <p:cBhvr>
                                        <p:cTn id="15" dur="1" fill="hold">
                                          <p:stCondLst>
                                            <p:cond delay="0"/>
                                          </p:stCondLst>
                                        </p:cTn>
                                        <p:tgtEl>
                                          <p:spTgt spid="170"/>
                                        </p:tgtEl>
                                        <p:attrNameLst>
                                          <p:attrName>style.visibility</p:attrName>
                                        </p:attrNameLst>
                                      </p:cBhvr>
                                      <p:to>
                                        <p:strVal val="visible"/>
                                      </p:to>
                                    </p:set>
                                    <p:anim calcmode="lin" valueType="num">
                                      <p:cBhvr>
                                        <p:cTn id="16" dur="1000" fill="hold"/>
                                        <p:tgtEl>
                                          <p:spTgt spid="170"/>
                                        </p:tgtEl>
                                        <p:attrNameLst>
                                          <p:attrName>ppt_w</p:attrName>
                                        </p:attrNameLst>
                                      </p:cBhvr>
                                      <p:tavLst>
                                        <p:tav tm="0">
                                          <p:val>
                                            <p:strVal val="#ppt_w*0.70"/>
                                          </p:val>
                                        </p:tav>
                                        <p:tav tm="100000">
                                          <p:val>
                                            <p:strVal val="#ppt_w"/>
                                          </p:val>
                                        </p:tav>
                                      </p:tavLst>
                                    </p:anim>
                                    <p:anim calcmode="lin" valueType="num">
                                      <p:cBhvr>
                                        <p:cTn id="17" dur="1000" fill="hold"/>
                                        <p:tgtEl>
                                          <p:spTgt spid="170"/>
                                        </p:tgtEl>
                                        <p:attrNameLst>
                                          <p:attrName>ppt_h</p:attrName>
                                        </p:attrNameLst>
                                      </p:cBhvr>
                                      <p:tavLst>
                                        <p:tav tm="0">
                                          <p:val>
                                            <p:strVal val="#ppt_h"/>
                                          </p:val>
                                        </p:tav>
                                        <p:tav tm="100000">
                                          <p:val>
                                            <p:strVal val="#ppt_h"/>
                                          </p:val>
                                        </p:tav>
                                      </p:tavLst>
                                    </p:anim>
                                    <p:animEffect transition="in" filter="fade">
                                      <p:cBhvr>
                                        <p:cTn id="18" dur="1000"/>
                                        <p:tgtEl>
                                          <p:spTgt spid="170"/>
                                        </p:tgtEl>
                                      </p:cBhvr>
                                    </p:animEffect>
                                  </p:childTnLst>
                                </p:cTn>
                              </p:par>
                            </p:childTnLst>
                          </p:cTn>
                        </p:par>
                        <p:par>
                          <p:cTn id="19" fill="hold">
                            <p:stCondLst>
                              <p:cond delay="5400"/>
                            </p:stCondLst>
                            <p:childTnLst>
                              <p:par>
                                <p:cTn id="20" presetID="53" presetClass="entr" presetSubtype="16" fill="hold" nodeType="afterEffect">
                                  <p:stCondLst>
                                    <p:cond delay="10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dissolve">
                                      <p:cBhvr>
                                        <p:cTn id="29" dur="500"/>
                                        <p:tgtEl>
                                          <p:spTgt spid="96"/>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dissolve">
                                      <p:cBhvr>
                                        <p:cTn id="33" dur="500"/>
                                        <p:tgtEl>
                                          <p:spTgt spid="97"/>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94"/>
                                        </p:tgtEl>
                                        <p:attrNameLst>
                                          <p:attrName>style.visibility</p:attrName>
                                        </p:attrNameLst>
                                      </p:cBhvr>
                                      <p:to>
                                        <p:strVal val="visible"/>
                                      </p:to>
                                    </p:set>
                                    <p:anim calcmode="lin" valueType="num">
                                      <p:cBhvr>
                                        <p:cTn id="37" dur="500" fill="hold"/>
                                        <p:tgtEl>
                                          <p:spTgt spid="94"/>
                                        </p:tgtEl>
                                        <p:attrNameLst>
                                          <p:attrName>ppt_w</p:attrName>
                                        </p:attrNameLst>
                                      </p:cBhvr>
                                      <p:tavLst>
                                        <p:tav tm="0">
                                          <p:val>
                                            <p:fltVal val="0"/>
                                          </p:val>
                                        </p:tav>
                                        <p:tav tm="100000">
                                          <p:val>
                                            <p:strVal val="#ppt_w"/>
                                          </p:val>
                                        </p:tav>
                                      </p:tavLst>
                                    </p:anim>
                                    <p:anim calcmode="lin" valueType="num">
                                      <p:cBhvr>
                                        <p:cTn id="38" dur="500" fill="hold"/>
                                        <p:tgtEl>
                                          <p:spTgt spid="94"/>
                                        </p:tgtEl>
                                        <p:attrNameLst>
                                          <p:attrName>ppt_h</p:attrName>
                                        </p:attrNameLst>
                                      </p:cBhvr>
                                      <p:tavLst>
                                        <p:tav tm="0">
                                          <p:val>
                                            <p:fltVal val="0"/>
                                          </p:val>
                                        </p:tav>
                                        <p:tav tm="100000">
                                          <p:val>
                                            <p:strVal val="#ppt_h"/>
                                          </p:val>
                                        </p:tav>
                                      </p:tavLst>
                                    </p:anim>
                                    <p:animEffect transition="in" filter="fade">
                                      <p:cBhvr>
                                        <p:cTn id="39" dur="500"/>
                                        <p:tgtEl>
                                          <p:spTgt spid="9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dissolve">
                                      <p:cBhvr>
                                        <p:cTn id="44" dur="500"/>
                                        <p:tgtEl>
                                          <p:spTgt spid="122"/>
                                        </p:tgtEl>
                                      </p:cBhvr>
                                    </p:animEffect>
                                  </p:childTnLst>
                                </p:cTn>
                              </p:par>
                            </p:childTnLst>
                          </p:cTn>
                        </p:par>
                        <p:par>
                          <p:cTn id="45" fill="hold">
                            <p:stCondLst>
                              <p:cond delay="500"/>
                            </p:stCondLst>
                            <p:childTnLst>
                              <p:par>
                                <p:cTn id="46" presetID="9" presetClass="entr" presetSubtype="0" fill="hold" nodeType="afterEffect">
                                  <p:stCondLst>
                                    <p:cond delay="0"/>
                                  </p:stCondLst>
                                  <p:childTnLst>
                                    <p:set>
                                      <p:cBhvr>
                                        <p:cTn id="47" dur="1" fill="hold">
                                          <p:stCondLst>
                                            <p:cond delay="0"/>
                                          </p:stCondLst>
                                        </p:cTn>
                                        <p:tgtEl>
                                          <p:spTgt spid="123"/>
                                        </p:tgtEl>
                                        <p:attrNameLst>
                                          <p:attrName>style.visibility</p:attrName>
                                        </p:attrNameLst>
                                      </p:cBhvr>
                                      <p:to>
                                        <p:strVal val="visible"/>
                                      </p:to>
                                    </p:set>
                                    <p:animEffect transition="in" filter="dissolve">
                                      <p:cBhvr>
                                        <p:cTn id="48" dur="500"/>
                                        <p:tgtEl>
                                          <p:spTgt spid="123"/>
                                        </p:tgtEl>
                                      </p:cBhvr>
                                    </p:animEffect>
                                  </p:childTnLst>
                                </p:cTn>
                              </p:par>
                            </p:childTnLst>
                          </p:cTn>
                        </p:par>
                        <p:par>
                          <p:cTn id="49" fill="hold">
                            <p:stCondLst>
                              <p:cond delay="1000"/>
                            </p:stCondLst>
                            <p:childTnLst>
                              <p:par>
                                <p:cTn id="50" presetID="53" presetClass="entr" presetSubtype="16" fill="hold" grpId="0" nodeType="afterEffect">
                                  <p:stCondLst>
                                    <p:cond delay="0"/>
                                  </p:stCondLst>
                                  <p:childTnLst>
                                    <p:set>
                                      <p:cBhvr>
                                        <p:cTn id="51" dur="1" fill="hold">
                                          <p:stCondLst>
                                            <p:cond delay="0"/>
                                          </p:stCondLst>
                                        </p:cTn>
                                        <p:tgtEl>
                                          <p:spTgt spid="120"/>
                                        </p:tgtEl>
                                        <p:attrNameLst>
                                          <p:attrName>style.visibility</p:attrName>
                                        </p:attrNameLst>
                                      </p:cBhvr>
                                      <p:to>
                                        <p:strVal val="visible"/>
                                      </p:to>
                                    </p:set>
                                    <p:anim calcmode="lin" valueType="num">
                                      <p:cBhvr>
                                        <p:cTn id="52" dur="500" fill="hold"/>
                                        <p:tgtEl>
                                          <p:spTgt spid="120"/>
                                        </p:tgtEl>
                                        <p:attrNameLst>
                                          <p:attrName>ppt_w</p:attrName>
                                        </p:attrNameLst>
                                      </p:cBhvr>
                                      <p:tavLst>
                                        <p:tav tm="0">
                                          <p:val>
                                            <p:fltVal val="0"/>
                                          </p:val>
                                        </p:tav>
                                        <p:tav tm="100000">
                                          <p:val>
                                            <p:strVal val="#ppt_w"/>
                                          </p:val>
                                        </p:tav>
                                      </p:tavLst>
                                    </p:anim>
                                    <p:anim calcmode="lin" valueType="num">
                                      <p:cBhvr>
                                        <p:cTn id="53" dur="500" fill="hold"/>
                                        <p:tgtEl>
                                          <p:spTgt spid="120"/>
                                        </p:tgtEl>
                                        <p:attrNameLst>
                                          <p:attrName>ppt_h</p:attrName>
                                        </p:attrNameLst>
                                      </p:cBhvr>
                                      <p:tavLst>
                                        <p:tav tm="0">
                                          <p:val>
                                            <p:fltVal val="0"/>
                                          </p:val>
                                        </p:tav>
                                        <p:tav tm="100000">
                                          <p:val>
                                            <p:strVal val="#ppt_h"/>
                                          </p:val>
                                        </p:tav>
                                      </p:tavLst>
                                    </p:anim>
                                    <p:animEffect transition="in" filter="fade">
                                      <p:cBhvr>
                                        <p:cTn id="54"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118" grpId="0" bldLvl="0" animBg="1"/>
      <p:bldP spid="120" grpId="0"/>
      <p:bldP spid="170"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不同坐标系之间的转换：例</a:t>
            </a:r>
            <a:r>
              <a:rPr lang="en-US" altLang="zh-CN"/>
              <a:t>4</a:t>
            </a:r>
            <a:r>
              <a:rPr lang="en-US" altLang="zh-CN"/>
              <a:t> - </a:t>
            </a:r>
            <a:r>
              <a:rPr lang="zh-CN" altLang="en-US"/>
              <a:t>剪切变换</a:t>
            </a:r>
            <a:endParaRPr lang="zh-CN" altLang="en-US"/>
          </a:p>
        </p:txBody>
      </p:sp>
      <p:sp>
        <p:nvSpPr>
          <p:cNvPr id="3" name="Content Placeholder 2"/>
          <p:cNvSpPr>
            <a:spLocks noGrp="1"/>
          </p:cNvSpPr>
          <p:nvPr>
            <p:ph idx="1"/>
          </p:nvPr>
        </p:nvSpPr>
        <p:spPr/>
        <p:txBody>
          <a:bodyPr/>
          <a:p>
            <a:r>
              <a:rPr lang="zh-CN" altLang="en-US"/>
              <a:t>左图为转换前的平面直角坐标系</a:t>
            </a:r>
            <a:r>
              <a:rPr lang="en-US" altLang="zh-CN"/>
              <a:t> xOy</a:t>
            </a:r>
            <a:r>
              <a:rPr lang="zh-CN" altLang="en-US"/>
              <a:t>，是正交完备归一正定的。</a:t>
            </a:r>
            <a:endParaRPr lang="zh-CN" altLang="en-US"/>
          </a:p>
          <a:p>
            <a:r>
              <a:rPr lang="zh-CN" altLang="en-US"/>
              <a:t>右图为转换后的坐标系</a:t>
            </a:r>
            <a:r>
              <a:rPr lang="en-US" altLang="zh-CN"/>
              <a:t> x’Oy’</a:t>
            </a:r>
            <a:r>
              <a:rPr lang="zh-CN" altLang="en-US"/>
              <a:t>，是不正交、不归一的。</a:t>
            </a:r>
            <a:endParaRPr lang="zh-CN" altLang="en-US"/>
          </a:p>
          <a:p>
            <a:r>
              <a:rPr lang="zh-CN" altLang="en-US">
                <a:sym typeface="+mn-ea"/>
              </a:rPr>
              <a:t>在这个扭曲的坐标系</a:t>
            </a:r>
            <a:r>
              <a:rPr lang="en-US" altLang="zh-CN">
                <a:sym typeface="+mn-ea"/>
              </a:rPr>
              <a:t> x’Oy’ </a:t>
            </a:r>
            <a:r>
              <a:rPr lang="zh-CN" altLang="en-US">
                <a:sym typeface="+mn-ea"/>
              </a:rPr>
              <a:t>中，需要以平行四边形的方式去确定坐标。</a:t>
            </a:r>
            <a:endParaRPr lang="zh-CN" altLang="en-US">
              <a:sym typeface="+mn-ea"/>
            </a:endParaRPr>
          </a:p>
        </p:txBody>
      </p:sp>
      <p:sp>
        <p:nvSpPr>
          <p:cNvPr id="68" name="Text Box 67"/>
          <p:cNvSpPr txBox="1"/>
          <p:nvPr/>
        </p:nvSpPr>
        <p:spPr>
          <a:xfrm>
            <a:off x="8231505" y="4399915"/>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69" name="Text Box 68"/>
          <p:cNvSpPr txBox="1"/>
          <p:nvPr/>
        </p:nvSpPr>
        <p:spPr>
          <a:xfrm>
            <a:off x="6944360" y="5264785"/>
            <a:ext cx="97345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-1</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cxnSp>
        <p:nvCxnSpPr>
          <p:cNvPr id="71" name="Straight Connector 70"/>
          <p:cNvCxnSpPr/>
          <p:nvPr/>
        </p:nvCxnSpPr>
        <p:spPr>
          <a:xfrm flipH="1">
            <a:off x="7704455" y="4777105"/>
            <a:ext cx="5715" cy="35687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70" idx="7"/>
          </p:cNvCxnSpPr>
          <p:nvPr/>
        </p:nvCxnSpPr>
        <p:spPr>
          <a:xfrm flipV="1">
            <a:off x="7758430" y="4710430"/>
            <a:ext cx="555625" cy="423545"/>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rot="19560000">
            <a:off x="6563947" y="4167997"/>
            <a:ext cx="3385065" cy="433705"/>
            <a:chOff x="13011" y="6247"/>
            <a:chExt cx="4842" cy="683"/>
          </a:xfrm>
        </p:grpSpPr>
        <p:cxnSp>
          <p:nvCxnSpPr>
            <p:cNvPr id="74" name="Straight Arrow Connector 73"/>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5" name="Text Box 74"/>
            <p:cNvSpPr txBox="1"/>
            <p:nvPr/>
          </p:nvSpPr>
          <p:spPr>
            <a:xfrm>
              <a:off x="13011" y="6350"/>
              <a:ext cx="74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6" name="Text Box 75"/>
            <p:cNvSpPr txBox="1"/>
            <p:nvPr/>
          </p:nvSpPr>
          <p:spPr>
            <a:xfrm>
              <a:off x="17255" y="6339"/>
              <a:ext cx="598"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7" name="Text Box 76"/>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8" name="Text Box 77"/>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9" name="Text Box 78"/>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0" name="Text Box 79"/>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1" name="Text Box 80"/>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2" name="Text Box 81"/>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83" name="Group 82"/>
          <p:cNvGrpSpPr/>
          <p:nvPr/>
        </p:nvGrpSpPr>
        <p:grpSpPr>
          <a:xfrm>
            <a:off x="8048625" y="3039745"/>
            <a:ext cx="567055" cy="2766060"/>
            <a:chOff x="15115" y="4439"/>
            <a:chExt cx="893" cy="4356"/>
          </a:xfrm>
        </p:grpSpPr>
        <p:cxnSp>
          <p:nvCxnSpPr>
            <p:cNvPr id="84" name="Straight Arrow Connector 83"/>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5" name="Text Box 84"/>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6" name="Text Box 85"/>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7" name="Text Box 86"/>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8" name="Text Box 87"/>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9" name="Text Box 88"/>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0" name="Text Box 89"/>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1" name="Text Box 90"/>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92" name="Text Box 91"/>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93" name="Text Box 92"/>
          <p:cNvSpPr txBox="1"/>
          <p:nvPr/>
        </p:nvSpPr>
        <p:spPr>
          <a:xfrm>
            <a:off x="4744085" y="436245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94" name="Text Box 93"/>
          <p:cNvSpPr txBox="1"/>
          <p:nvPr/>
        </p:nvSpPr>
        <p:spPr>
          <a:xfrm>
            <a:off x="3225165" y="5150485"/>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95" name="Oval 94"/>
          <p:cNvSpPr/>
          <p:nvPr/>
        </p:nvSpPr>
        <p:spPr>
          <a:xfrm>
            <a:off x="4140200" y="5074285"/>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96" name="Straight Connector 95"/>
          <p:cNvCxnSpPr>
            <a:endCxn id="95" idx="0"/>
          </p:cNvCxnSpPr>
          <p:nvPr/>
        </p:nvCxnSpPr>
        <p:spPr>
          <a:xfrm>
            <a:off x="4214495" y="4403090"/>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6"/>
          </p:cNvCxnSpPr>
          <p:nvPr/>
        </p:nvCxnSpPr>
        <p:spPr>
          <a:xfrm>
            <a:off x="4293235" y="5151120"/>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225165" y="4150360"/>
            <a:ext cx="2999740" cy="433705"/>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4561205" y="3002280"/>
            <a:ext cx="567055" cy="2766060"/>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118" name="Oval Callout 117"/>
          <p:cNvSpPr/>
          <p:nvPr/>
        </p:nvSpPr>
        <p:spPr>
          <a:xfrm>
            <a:off x="8663305" y="1293411"/>
            <a:ext cx="1798320" cy="1305728"/>
          </a:xfrm>
          <a:prstGeom prst="wedgeEllipseCallout">
            <a:avLst>
              <a:gd name="adj1" fmla="val -26624"/>
              <a:gd name="adj2" fmla="val 8277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x</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y - x</a:t>
            </a:r>
            <a:endParaRPr lang="en-US" altLang="zh-CN" sz="2000">
              <a:latin typeface="HYTangMeiRen 85W" panose="00020600040101010101" charset="-122"/>
              <a:ea typeface="HYTangMeiRen 85W" panose="00020600040101010101" charset="-122"/>
            </a:endParaRPr>
          </a:p>
        </p:txBody>
      </p:sp>
      <p:sp>
        <p:nvSpPr>
          <p:cNvPr id="70" name="Oval 69"/>
          <p:cNvSpPr/>
          <p:nvPr/>
        </p:nvSpPr>
        <p:spPr>
          <a:xfrm>
            <a:off x="7627620" y="5111750"/>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pic>
        <p:nvPicPr>
          <p:cNvPr id="6" name="Picture 5" descr="Singer_1676609734"/>
          <p:cNvPicPr>
            <a:picLocks noChangeAspect="1"/>
          </p:cNvPicPr>
          <p:nvPr/>
        </p:nvPicPr>
        <p:blipFill>
          <a:blip r:embed="rId1"/>
          <a:stretch>
            <a:fillRect/>
          </a:stretch>
        </p:blipFill>
        <p:spPr>
          <a:xfrm>
            <a:off x="0" y="3932555"/>
            <a:ext cx="2925445" cy="2925445"/>
          </a:xfrm>
          <a:prstGeom prst="rect">
            <a:avLst/>
          </a:prstGeom>
        </p:spPr>
      </p:pic>
      <p:sp>
        <p:nvSpPr>
          <p:cNvPr id="4" name="Oval Callout 3"/>
          <p:cNvSpPr/>
          <p:nvPr/>
        </p:nvSpPr>
        <p:spPr>
          <a:xfrm>
            <a:off x="114300" y="1515728"/>
            <a:ext cx="3937635" cy="2480344"/>
          </a:xfrm>
          <a:prstGeom prst="wedgeEllipseCallout">
            <a:avLst>
              <a:gd name="adj1" fmla="val -9377"/>
              <a:gd name="adj2" fmla="val 6661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原来的直角坐标系，要确定</a:t>
            </a:r>
            <a:r>
              <a:rPr lang="en-US" altLang="zh-CN" sz="1900">
                <a:latin typeface="HYTangMeiRen 85W" panose="00020600040101010101" charset="-122"/>
                <a:ea typeface="HYTangMeiRen 85W" panose="00020600040101010101" charset="-122"/>
              </a:rPr>
              <a:t> x </a:t>
            </a:r>
            <a:r>
              <a:rPr lang="zh-CN" altLang="en-US" sz="1900">
                <a:latin typeface="HYTangMeiRen 85W" panose="00020600040101010101" charset="-122"/>
                <a:ea typeface="HYTangMeiRen 85W" panose="00020600040101010101" charset="-122"/>
              </a:rPr>
              <a:t>坐标</a:t>
            </a:r>
            <a:r>
              <a:rPr lang="zh-CN" sz="1900">
                <a:latin typeface="HYTangMeiRen 85W" panose="00020600040101010101" charset="-122"/>
                <a:ea typeface="HYTangMeiRen 85W" panose="00020600040101010101" charset="-122"/>
              </a:rPr>
              <a:t>只需要作</a:t>
            </a:r>
            <a:r>
              <a:rPr lang="en-US" altLang="zh-CN" sz="1900">
                <a:latin typeface="HYTangMeiRen 85W" panose="00020600040101010101" charset="-122"/>
                <a:ea typeface="HYTangMeiRen 85W" panose="00020600040101010101" charset="-122"/>
              </a:rPr>
              <a:t> x </a:t>
            </a:r>
            <a:r>
              <a:rPr lang="zh-CN" altLang="en-US" sz="1900">
                <a:latin typeface="HYTangMeiRen 85W" panose="00020600040101010101" charset="-122"/>
                <a:ea typeface="HYTangMeiRen 85W" panose="00020600040101010101" charset="-122"/>
              </a:rPr>
              <a:t>轴的垂线，现在我们需要作</a:t>
            </a:r>
            <a:r>
              <a:rPr lang="en-US" altLang="zh-CN" sz="1900">
                <a:latin typeface="HYTangMeiRen 85W" panose="00020600040101010101" charset="-122"/>
                <a:ea typeface="HYTangMeiRen 85W" panose="00020600040101010101" charset="-122"/>
              </a:rPr>
              <a:t> y </a:t>
            </a:r>
            <a:r>
              <a:rPr lang="zh-CN" altLang="en-US" sz="1900">
                <a:latin typeface="HYTangMeiRen 85W" panose="00020600040101010101" charset="-122"/>
                <a:ea typeface="HYTangMeiRen 85W" panose="00020600040101010101" charset="-122"/>
              </a:rPr>
              <a:t>的平行线，这样才能符合矢量的平行四边形加法法则</a:t>
            </a:r>
            <a:r>
              <a:rPr lang="en-US" altLang="zh-CN" sz="1900">
                <a:latin typeface="HYTangMeiRen 85W" panose="00020600040101010101" charset="-122"/>
                <a:ea typeface="HYTangMeiRen 85W" panose="00020600040101010101" charset="-122"/>
              </a:rPr>
              <a:t>……</a:t>
            </a:r>
            <a:r>
              <a:rPr lang="zh-CN" altLang="en-US" sz="1900">
                <a:latin typeface="HYTangMeiRen 85W" panose="00020600040101010101" charset="-122"/>
                <a:ea typeface="HYTangMeiRen 85W" panose="00020600040101010101" charset="-122"/>
              </a:rPr>
              <a:t>增讨厌鸭！</a:t>
            </a:r>
            <a:endParaRPr lang="zh-CN" altLang="en-US" sz="19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
                                  </p:stCondLst>
                                  <p:childTnLst>
                                    <p:set>
                                      <p:cBhvr>
                                        <p:cTn id="6" dur="1" fill="hold">
                                          <p:stCondLst>
                                            <p:cond delay="0"/>
                                          </p:stCondLst>
                                        </p:cTn>
                                        <p:tgtEl>
                                          <p:spTgt spid="118"/>
                                        </p:tgtEl>
                                        <p:attrNameLst>
                                          <p:attrName>style.visibility</p:attrName>
                                        </p:attrNameLst>
                                      </p:cBhvr>
                                      <p:to>
                                        <p:strVal val="visible"/>
                                      </p:to>
                                    </p:set>
                                    <p:anim calcmode="lin" valueType="num">
                                      <p:cBhvr>
                                        <p:cTn id="7" dur="1000" fill="hold"/>
                                        <p:tgtEl>
                                          <p:spTgt spid="118"/>
                                        </p:tgtEl>
                                        <p:attrNameLst>
                                          <p:attrName>ppt_w</p:attrName>
                                        </p:attrNameLst>
                                      </p:cBhvr>
                                      <p:tavLst>
                                        <p:tav tm="0">
                                          <p:val>
                                            <p:strVal val="#ppt_w*0.70"/>
                                          </p:val>
                                        </p:tav>
                                        <p:tav tm="100000">
                                          <p:val>
                                            <p:strVal val="#ppt_w"/>
                                          </p:val>
                                        </p:tav>
                                      </p:tavLst>
                                    </p:anim>
                                    <p:anim calcmode="lin" valueType="num">
                                      <p:cBhvr>
                                        <p:cTn id="8" dur="1000" fill="hold"/>
                                        <p:tgtEl>
                                          <p:spTgt spid="118"/>
                                        </p:tgtEl>
                                        <p:attrNameLst>
                                          <p:attrName>ppt_h</p:attrName>
                                        </p:attrNameLst>
                                      </p:cBhvr>
                                      <p:tavLst>
                                        <p:tav tm="0">
                                          <p:val>
                                            <p:strVal val="#ppt_h"/>
                                          </p:val>
                                        </p:tav>
                                        <p:tav tm="100000">
                                          <p:val>
                                            <p:strVal val="#ppt_h"/>
                                          </p:val>
                                        </p:tav>
                                      </p:tavLst>
                                    </p:anim>
                                    <p:animEffect transition="in" filter="fade">
                                      <p:cBhvr>
                                        <p:cTn id="9" dur="1000"/>
                                        <p:tgtEl>
                                          <p:spTgt spid="118"/>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dissolve">
                                      <p:cBhvr>
                                        <p:cTn id="14" dur="500"/>
                                        <p:tgtEl>
                                          <p:spTgt spid="96"/>
                                        </p:tgtEl>
                                      </p:cBhvr>
                                    </p:animEffect>
                                  </p:childTnLst>
                                </p:cTn>
                              </p:par>
                            </p:childTnLst>
                          </p:cTn>
                        </p:par>
                        <p:par>
                          <p:cTn id="15" fill="hold">
                            <p:stCondLst>
                              <p:cond delay="500"/>
                            </p:stCondLst>
                            <p:childTnLst>
                              <p:par>
                                <p:cTn id="16" presetID="9" presetClass="entr" presetSubtype="0" fill="hold" nodeType="after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dissolve">
                                      <p:cBhvr>
                                        <p:cTn id="18" dur="500"/>
                                        <p:tgtEl>
                                          <p:spTgt spid="97"/>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dissolve">
                                      <p:cBhvr>
                                        <p:cTn id="29" dur="500"/>
                                        <p:tgtEl>
                                          <p:spTgt spid="71"/>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dissolve">
                                      <p:cBhvr>
                                        <p:cTn id="33" dur="500"/>
                                        <p:tgtEl>
                                          <p:spTgt spid="72"/>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69"/>
                                        </p:tgtEl>
                                        <p:attrNameLst>
                                          <p:attrName>style.visibility</p:attrName>
                                        </p:attrNameLst>
                                      </p:cBhvr>
                                      <p:to>
                                        <p:strVal val="visible"/>
                                      </p:to>
                                    </p:set>
                                    <p:anim calcmode="lin" valueType="num">
                                      <p:cBhvr>
                                        <p:cTn id="37" dur="500" fill="hold"/>
                                        <p:tgtEl>
                                          <p:spTgt spid="69"/>
                                        </p:tgtEl>
                                        <p:attrNameLst>
                                          <p:attrName>ppt_w</p:attrName>
                                        </p:attrNameLst>
                                      </p:cBhvr>
                                      <p:tavLst>
                                        <p:tav tm="0">
                                          <p:val>
                                            <p:fltVal val="0"/>
                                          </p:val>
                                        </p:tav>
                                        <p:tav tm="100000">
                                          <p:val>
                                            <p:strVal val="#ppt_w"/>
                                          </p:val>
                                        </p:tav>
                                      </p:tavLst>
                                    </p:anim>
                                    <p:anim calcmode="lin" valueType="num">
                                      <p:cBhvr>
                                        <p:cTn id="38" dur="500" fill="hold"/>
                                        <p:tgtEl>
                                          <p:spTgt spid="69"/>
                                        </p:tgtEl>
                                        <p:attrNameLst>
                                          <p:attrName>ppt_h</p:attrName>
                                        </p:attrNameLst>
                                      </p:cBhvr>
                                      <p:tavLst>
                                        <p:tav tm="0">
                                          <p:val>
                                            <p:fltVal val="0"/>
                                          </p:val>
                                        </p:tav>
                                        <p:tav tm="100000">
                                          <p:val>
                                            <p:strVal val="#ppt_h"/>
                                          </p:val>
                                        </p:tav>
                                      </p:tavLst>
                                    </p:anim>
                                    <p:animEffect transition="in" filter="fade">
                                      <p:cBhvr>
                                        <p:cTn id="39" dur="500"/>
                                        <p:tgtEl>
                                          <p:spTgt spid="69"/>
                                        </p:tgtEl>
                                      </p:cBhvr>
                                    </p:animEffect>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anim calcmode="lin" valueType="num">
                                      <p:cBhvr>
                                        <p:cTn id="45" dur="1000" fill="hold"/>
                                        <p:tgtEl>
                                          <p:spTgt spid="6"/>
                                        </p:tgtEl>
                                        <p:attrNameLst>
                                          <p:attrName>ppt_x</p:attrName>
                                        </p:attrNameLst>
                                      </p:cBhvr>
                                      <p:tavLst>
                                        <p:tav tm="0">
                                          <p:val>
                                            <p:strVal val="#ppt_x"/>
                                          </p:val>
                                        </p:tav>
                                        <p:tav tm="100000">
                                          <p:val>
                                            <p:strVal val="#ppt_x"/>
                                          </p:val>
                                        </p:tav>
                                      </p:tavLst>
                                    </p:anim>
                                    <p:anim calcmode="lin" valueType="num">
                                      <p:cBhvr>
                                        <p:cTn id="46" dur="900" decel="100000" fill="hold"/>
                                        <p:tgtEl>
                                          <p:spTgt spid="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48" fill="hold">
                            <p:stCondLst>
                              <p:cond delay="1000"/>
                            </p:stCondLst>
                            <p:childTnLst>
                              <p:par>
                                <p:cTn id="49" presetID="55" presetClass="entr" presetSubtype="0" fill="hold" grpId="0" nodeType="afterEffect">
                                  <p:stCondLst>
                                    <p:cond delay="400"/>
                                  </p:stCondLst>
                                  <p:childTnLst>
                                    <p:set>
                                      <p:cBhvr>
                                        <p:cTn id="50" dur="1" fill="hold">
                                          <p:stCondLst>
                                            <p:cond delay="0"/>
                                          </p:stCondLst>
                                        </p:cTn>
                                        <p:tgtEl>
                                          <p:spTgt spid="4"/>
                                        </p:tgtEl>
                                        <p:attrNameLst>
                                          <p:attrName>style.visibility</p:attrName>
                                        </p:attrNameLst>
                                      </p:cBhvr>
                                      <p:to>
                                        <p:strVal val="visible"/>
                                      </p:to>
                                    </p:set>
                                    <p:anim calcmode="lin" valueType="num">
                                      <p:cBhvr>
                                        <p:cTn id="51" dur="1000" fill="hold"/>
                                        <p:tgtEl>
                                          <p:spTgt spid="4"/>
                                        </p:tgtEl>
                                        <p:attrNameLst>
                                          <p:attrName>ppt_w</p:attrName>
                                        </p:attrNameLst>
                                      </p:cBhvr>
                                      <p:tavLst>
                                        <p:tav tm="0">
                                          <p:val>
                                            <p:strVal val="#ppt_w*0.70"/>
                                          </p:val>
                                        </p:tav>
                                        <p:tav tm="100000">
                                          <p:val>
                                            <p:strVal val="#ppt_w"/>
                                          </p:val>
                                        </p:tav>
                                      </p:tavLst>
                                    </p:anim>
                                    <p:anim calcmode="lin" valueType="num">
                                      <p:cBhvr>
                                        <p:cTn id="52" dur="1000" fill="hold"/>
                                        <p:tgtEl>
                                          <p:spTgt spid="4"/>
                                        </p:tgtEl>
                                        <p:attrNameLst>
                                          <p:attrName>ppt_h</p:attrName>
                                        </p:attrNameLst>
                                      </p:cBhvr>
                                      <p:tavLst>
                                        <p:tav tm="0">
                                          <p:val>
                                            <p:strVal val="#ppt_h"/>
                                          </p:val>
                                        </p:tav>
                                        <p:tav tm="100000">
                                          <p:val>
                                            <p:strVal val="#ppt_h"/>
                                          </p:val>
                                        </p:tav>
                                      </p:tavLst>
                                    </p:anim>
                                    <p:animEffect transition="in" filter="fade">
                                      <p:cBhvr>
                                        <p:cTn id="5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94" grpId="0"/>
      <p:bldP spid="118" grpId="0" bldLvl="0" animBg="1"/>
      <p:bldP spid="4"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不同坐标系之间的转换：例</a:t>
            </a:r>
            <a:r>
              <a:rPr lang="en-US" altLang="zh-CN">
                <a:sym typeface="+mn-ea"/>
              </a:rPr>
              <a:t>5</a:t>
            </a:r>
            <a:r>
              <a:rPr lang="en-US" altLang="zh-CN">
                <a:sym typeface="+mn-ea"/>
              </a:rPr>
              <a:t> - </a:t>
            </a:r>
            <a:r>
              <a:rPr lang="zh-CN" altLang="en-US">
                <a:sym typeface="+mn-ea"/>
              </a:rPr>
              <a:t>旋转</a:t>
            </a:r>
            <a:r>
              <a:rPr lang="zh-CN" altLang="en-US">
                <a:sym typeface="+mn-ea"/>
              </a:rPr>
              <a:t>变换</a:t>
            </a:r>
            <a:endParaRPr lang="en-US"/>
          </a:p>
        </p:txBody>
      </p:sp>
      <p:sp>
        <p:nvSpPr>
          <p:cNvPr id="3" name="Content Placeholder 2"/>
          <p:cNvSpPr>
            <a:spLocks noGrp="1"/>
          </p:cNvSpPr>
          <p:nvPr>
            <p:ph idx="1"/>
          </p:nvPr>
        </p:nvSpPr>
        <p:spPr/>
        <p:txBody>
          <a:bodyPr/>
          <a:p>
            <a:r>
              <a:rPr lang="zh-CN" altLang="en-US">
                <a:sym typeface="+mn-ea"/>
              </a:rPr>
              <a:t>左图为转换前的平面直角坐标系</a:t>
            </a:r>
            <a:r>
              <a:rPr lang="en-US" altLang="zh-CN">
                <a:sym typeface="+mn-ea"/>
              </a:rPr>
              <a:t> xOy</a:t>
            </a:r>
            <a:r>
              <a:rPr lang="zh-CN" altLang="en-US">
                <a:sym typeface="+mn-ea"/>
              </a:rPr>
              <a:t>，是</a:t>
            </a:r>
            <a:r>
              <a:rPr lang="zh-CN">
                <a:sym typeface="+mn-ea"/>
              </a:rPr>
              <a:t>横平竖直的（从头摆正的屏幕观众的视角看来）。</a:t>
            </a:r>
            <a:endParaRPr lang="zh-CN">
              <a:sym typeface="+mn-ea"/>
            </a:endParaRPr>
          </a:p>
          <a:p>
            <a:r>
              <a:rPr lang="zh-CN" altLang="en-US">
                <a:sym typeface="+mn-ea"/>
              </a:rPr>
              <a:t>右图为转换后的坐标系</a:t>
            </a:r>
            <a:r>
              <a:rPr lang="en-US" altLang="zh-CN">
                <a:sym typeface="+mn-ea"/>
              </a:rPr>
              <a:t> x’Oy’</a:t>
            </a:r>
            <a:r>
              <a:rPr lang="zh-CN" altLang="en-US">
                <a:sym typeface="+mn-ea"/>
              </a:rPr>
              <a:t>，他相对原先坐标系逆时针旋转了</a:t>
            </a:r>
            <a:r>
              <a:rPr lang="en-US" altLang="zh-CN">
                <a:sym typeface="+mn-ea"/>
              </a:rPr>
              <a:t> 30 </a:t>
            </a:r>
            <a:r>
              <a:rPr lang="zh-CN" altLang="en-US">
                <a:sym typeface="+mn-ea"/>
              </a:rPr>
              <a:t>度。</a:t>
            </a:r>
            <a:endParaRPr lang="zh-CN" altLang="en-US"/>
          </a:p>
          <a:p>
            <a:endParaRPr lang="zh-CN"/>
          </a:p>
        </p:txBody>
      </p:sp>
      <p:sp>
        <p:nvSpPr>
          <p:cNvPr id="93" name="Text Box 92"/>
          <p:cNvSpPr txBox="1"/>
          <p:nvPr/>
        </p:nvSpPr>
        <p:spPr>
          <a:xfrm>
            <a:off x="4744085" y="436245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94" name="Text Box 93"/>
          <p:cNvSpPr txBox="1"/>
          <p:nvPr/>
        </p:nvSpPr>
        <p:spPr>
          <a:xfrm>
            <a:off x="3225165" y="5150485"/>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95" name="Oval 94"/>
          <p:cNvSpPr/>
          <p:nvPr/>
        </p:nvSpPr>
        <p:spPr>
          <a:xfrm>
            <a:off x="4140200" y="5074285"/>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96" name="Straight Connector 95"/>
          <p:cNvCxnSpPr>
            <a:endCxn id="95" idx="0"/>
          </p:cNvCxnSpPr>
          <p:nvPr/>
        </p:nvCxnSpPr>
        <p:spPr>
          <a:xfrm>
            <a:off x="4214495" y="4403090"/>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6"/>
          </p:cNvCxnSpPr>
          <p:nvPr/>
        </p:nvCxnSpPr>
        <p:spPr>
          <a:xfrm>
            <a:off x="4293235" y="5151120"/>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225165" y="4150360"/>
            <a:ext cx="2999740" cy="433705"/>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4561205" y="3002280"/>
            <a:ext cx="567055" cy="2766060"/>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4" name="Text Box 3"/>
          <p:cNvSpPr txBox="1"/>
          <p:nvPr/>
        </p:nvSpPr>
        <p:spPr>
          <a:xfrm>
            <a:off x="8881110" y="435483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5" name="Text Box 4"/>
          <p:cNvSpPr txBox="1"/>
          <p:nvPr/>
        </p:nvSpPr>
        <p:spPr>
          <a:xfrm>
            <a:off x="7362190" y="5142865"/>
            <a:ext cx="134175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-3.2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-1.6</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6" name="Oval 5"/>
          <p:cNvSpPr/>
          <p:nvPr/>
        </p:nvSpPr>
        <p:spPr>
          <a:xfrm>
            <a:off x="8277225" y="5066665"/>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7" name="Straight Connector 6"/>
          <p:cNvCxnSpPr/>
          <p:nvPr/>
        </p:nvCxnSpPr>
        <p:spPr>
          <a:xfrm>
            <a:off x="8133715" y="4728210"/>
            <a:ext cx="198120" cy="36068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8410575" y="4723130"/>
            <a:ext cx="668020" cy="37084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rot="20100000">
            <a:off x="7358204" y="2976680"/>
            <a:ext cx="3084830" cy="2766060"/>
            <a:chOff x="11594" y="4716"/>
            <a:chExt cx="4858" cy="4356"/>
          </a:xfrm>
        </p:grpSpPr>
        <p:grpSp>
          <p:nvGrpSpPr>
            <p:cNvPr id="9" name="Group 8"/>
            <p:cNvGrpSpPr/>
            <p:nvPr/>
          </p:nvGrpSpPr>
          <p:grpSpPr>
            <a:xfrm>
              <a:off x="11594" y="6524"/>
              <a:ext cx="4858" cy="683"/>
              <a:chOff x="13011" y="6247"/>
              <a:chExt cx="4858" cy="683"/>
            </a:xfrm>
          </p:grpSpPr>
          <p:cxnSp>
            <p:nvCxnSpPr>
              <p:cNvPr id="10" name="Straight Arrow Connector 9"/>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13011" y="6350"/>
                <a:ext cx="79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2" name="Text Box 11"/>
              <p:cNvSpPr txBox="1"/>
              <p:nvPr/>
            </p:nvSpPr>
            <p:spPr>
              <a:xfrm>
                <a:off x="17255" y="6339"/>
                <a:ext cx="614"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3" name="Text Box 12"/>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4" name="Text Box 13"/>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5" name="Text Box 14"/>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6" name="Text Box 15"/>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7" name="Text Box 16"/>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8" name="Text Box 17"/>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9" name="Group 18"/>
            <p:cNvGrpSpPr/>
            <p:nvPr/>
          </p:nvGrpSpPr>
          <p:grpSpPr>
            <a:xfrm>
              <a:off x="13698" y="4716"/>
              <a:ext cx="893" cy="4356"/>
              <a:chOff x="15115" y="4439"/>
              <a:chExt cx="893" cy="4356"/>
            </a:xfrm>
          </p:grpSpPr>
          <p:cxnSp>
            <p:nvCxnSpPr>
              <p:cNvPr id="20" name="Straight Arrow Connector 19"/>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4" name="Text Box 23"/>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5" name="Text Box 24"/>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6" name="Text Box 25"/>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7" name="Text Box 26"/>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8" name="Text Box 27"/>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sp>
        <p:nvSpPr>
          <p:cNvPr id="118" name="Oval Callout 117"/>
          <p:cNvSpPr/>
          <p:nvPr/>
        </p:nvSpPr>
        <p:spPr>
          <a:xfrm>
            <a:off x="7512050" y="398378"/>
            <a:ext cx="4053205" cy="1305728"/>
          </a:xfrm>
          <a:prstGeom prst="wedgeEllipseCallout">
            <a:avLst>
              <a:gd name="adj1" fmla="val -7841"/>
              <a:gd name="adj2" fmla="val 95196"/>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cos30° x + sin30° y</a:t>
            </a:r>
            <a:endParaRPr lang="en-US" altLang="zh-CN"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a:t>
            </a:r>
            <a:r>
              <a:rPr lang="en-US" altLang="zh-CN" sz="2000">
                <a:latin typeface="HYTangMeiRen 85W" panose="00020600040101010101" charset="-122"/>
                <a:ea typeface="HYTangMeiRen 85W" panose="00020600040101010101" charset="-122"/>
                <a:sym typeface="+mn-ea"/>
              </a:rPr>
              <a:t>cos30° </a:t>
            </a:r>
            <a:r>
              <a:rPr lang="en-US" altLang="zh-CN" sz="2000">
                <a:latin typeface="HYTangMeiRen 85W" panose="00020600040101010101" charset="-122"/>
                <a:ea typeface="HYTangMeiRen 85W" panose="00020600040101010101" charset="-122"/>
              </a:rPr>
              <a:t>y - </a:t>
            </a:r>
            <a:r>
              <a:rPr lang="en-US" altLang="zh-CN" sz="2000">
                <a:latin typeface="HYTangMeiRen 85W" panose="00020600040101010101" charset="-122"/>
                <a:ea typeface="HYTangMeiRen 85W" panose="00020600040101010101" charset="-122"/>
                <a:sym typeface="+mn-ea"/>
              </a:rPr>
              <a:t>sin30° </a:t>
            </a:r>
            <a:r>
              <a:rPr lang="en-US" altLang="zh-CN" sz="2000">
                <a:latin typeface="HYTangMeiRen 85W" panose="00020600040101010101" charset="-122"/>
                <a:ea typeface="HYTangMeiRen 85W" panose="00020600040101010101" charset="-122"/>
              </a:rPr>
              <a:t>x</a:t>
            </a:r>
            <a:endParaRPr lang="en-US" altLang="zh-CN" sz="2000">
              <a:latin typeface="HYTangMeiRen 85W" panose="00020600040101010101" charset="-122"/>
              <a:ea typeface="HYTangMeiRen 85W" panose="00020600040101010101" charset="-122"/>
            </a:endParaRPr>
          </a:p>
        </p:txBody>
      </p:sp>
      <p:pic>
        <p:nvPicPr>
          <p:cNvPr id="30" name="Picture 29" descr="Singer_1676609734"/>
          <p:cNvPicPr>
            <a:picLocks noChangeAspect="1"/>
          </p:cNvPicPr>
          <p:nvPr/>
        </p:nvPicPr>
        <p:blipFill>
          <a:blip r:embed="rId1"/>
          <a:stretch>
            <a:fillRect/>
          </a:stretch>
        </p:blipFill>
        <p:spPr>
          <a:xfrm>
            <a:off x="0" y="3932555"/>
            <a:ext cx="2925445" cy="2925445"/>
          </a:xfrm>
          <a:prstGeom prst="rect">
            <a:avLst/>
          </a:prstGeom>
        </p:spPr>
      </p:pic>
      <p:sp>
        <p:nvSpPr>
          <p:cNvPr id="31" name="Oval Callout 30"/>
          <p:cNvSpPr/>
          <p:nvPr/>
        </p:nvSpPr>
        <p:spPr>
          <a:xfrm>
            <a:off x="114300" y="2916214"/>
            <a:ext cx="3937635" cy="826182"/>
          </a:xfrm>
          <a:prstGeom prst="wedgeEllipseCallout">
            <a:avLst>
              <a:gd name="adj1" fmla="val -8216"/>
              <a:gd name="adj2" fmla="val 9422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如何统一地表示所有这些平面坐标系之间的转换？</a:t>
            </a:r>
            <a:endParaRPr lang="zh-CN" sz="1900">
              <a:latin typeface="HYTangMeiRen 85W" panose="00020600040101010101" charset="-122"/>
              <a:ea typeface="HYTangMeiRen 85W" panose="00020600040101010101" charset="-122"/>
            </a:endParaRPr>
          </a:p>
        </p:txBody>
      </p:sp>
      <p:pic>
        <p:nvPicPr>
          <p:cNvPr id="32" name="Picture 31" descr="avatararchibate-20640597"/>
          <p:cNvPicPr>
            <a:picLocks noChangeAspect="1"/>
          </p:cNvPicPr>
          <p:nvPr/>
        </p:nvPicPr>
        <p:blipFill>
          <a:blip r:embed="rId2"/>
          <a:stretch>
            <a:fillRect/>
          </a:stretch>
        </p:blipFill>
        <p:spPr>
          <a:xfrm>
            <a:off x="9925050" y="4591050"/>
            <a:ext cx="2266950" cy="2266950"/>
          </a:xfrm>
          <a:prstGeom prst="rect">
            <a:avLst/>
          </a:prstGeom>
        </p:spPr>
      </p:pic>
      <p:sp>
        <p:nvSpPr>
          <p:cNvPr id="33" name="Oval Callout 32"/>
          <p:cNvSpPr/>
          <p:nvPr/>
        </p:nvSpPr>
        <p:spPr>
          <a:xfrm>
            <a:off x="8243570" y="3433611"/>
            <a:ext cx="3763010" cy="827074"/>
          </a:xfrm>
          <a:prstGeom prst="wedgeEllipseCallout">
            <a:avLst>
              <a:gd name="adj1" fmla="val 11272"/>
              <a:gd name="adj2" fmla="val 11911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或许可以统一用上面这个“转换公式”来表示！</a:t>
            </a:r>
            <a:endParaRPr lang="zh-CN" sz="19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
                                  </p:stCondLst>
                                  <p:childTnLst>
                                    <p:set>
                                      <p:cBhvr>
                                        <p:cTn id="6" dur="1" fill="hold">
                                          <p:stCondLst>
                                            <p:cond delay="0"/>
                                          </p:stCondLst>
                                        </p:cTn>
                                        <p:tgtEl>
                                          <p:spTgt spid="118"/>
                                        </p:tgtEl>
                                        <p:attrNameLst>
                                          <p:attrName>style.visibility</p:attrName>
                                        </p:attrNameLst>
                                      </p:cBhvr>
                                      <p:to>
                                        <p:strVal val="visible"/>
                                      </p:to>
                                    </p:set>
                                    <p:anim calcmode="lin" valueType="num">
                                      <p:cBhvr>
                                        <p:cTn id="7" dur="1000" fill="hold"/>
                                        <p:tgtEl>
                                          <p:spTgt spid="118"/>
                                        </p:tgtEl>
                                        <p:attrNameLst>
                                          <p:attrName>ppt_w</p:attrName>
                                        </p:attrNameLst>
                                      </p:cBhvr>
                                      <p:tavLst>
                                        <p:tav tm="0">
                                          <p:val>
                                            <p:strVal val="#ppt_w*0.70"/>
                                          </p:val>
                                        </p:tav>
                                        <p:tav tm="100000">
                                          <p:val>
                                            <p:strVal val="#ppt_w"/>
                                          </p:val>
                                        </p:tav>
                                      </p:tavLst>
                                    </p:anim>
                                    <p:anim calcmode="lin" valueType="num">
                                      <p:cBhvr>
                                        <p:cTn id="8" dur="1000" fill="hold"/>
                                        <p:tgtEl>
                                          <p:spTgt spid="118"/>
                                        </p:tgtEl>
                                        <p:attrNameLst>
                                          <p:attrName>ppt_h</p:attrName>
                                        </p:attrNameLst>
                                      </p:cBhvr>
                                      <p:tavLst>
                                        <p:tav tm="0">
                                          <p:val>
                                            <p:strVal val="#ppt_h"/>
                                          </p:val>
                                        </p:tav>
                                        <p:tav tm="100000">
                                          <p:val>
                                            <p:strVal val="#ppt_h"/>
                                          </p:val>
                                        </p:tav>
                                      </p:tavLst>
                                    </p:anim>
                                    <p:animEffect transition="in" filter="fade">
                                      <p:cBhvr>
                                        <p:cTn id="9" dur="1000"/>
                                        <p:tgtEl>
                                          <p:spTgt spid="118"/>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dissolve">
                                      <p:cBhvr>
                                        <p:cTn id="14" dur="500"/>
                                        <p:tgtEl>
                                          <p:spTgt spid="96"/>
                                        </p:tgtEl>
                                      </p:cBhvr>
                                    </p:animEffect>
                                  </p:childTnLst>
                                </p:cTn>
                              </p:par>
                            </p:childTnLst>
                          </p:cTn>
                        </p:par>
                        <p:par>
                          <p:cTn id="15" fill="hold">
                            <p:stCondLst>
                              <p:cond delay="500"/>
                            </p:stCondLst>
                            <p:childTnLst>
                              <p:par>
                                <p:cTn id="16" presetID="9" presetClass="entr" presetSubtype="0" fill="hold" nodeType="after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dissolve">
                                      <p:cBhvr>
                                        <p:cTn id="18" dur="500"/>
                                        <p:tgtEl>
                                          <p:spTgt spid="97"/>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500" fill="hold"/>
                                        <p:tgtEl>
                                          <p:spTgt spid="94"/>
                                        </p:tgtEl>
                                        <p:attrNameLst>
                                          <p:attrName>ppt_w</p:attrName>
                                        </p:attrNameLst>
                                      </p:cBhvr>
                                      <p:tavLst>
                                        <p:tav tm="0">
                                          <p:val>
                                            <p:fltVal val="0"/>
                                          </p:val>
                                        </p:tav>
                                        <p:tav tm="100000">
                                          <p:val>
                                            <p:strVal val="#ppt_w"/>
                                          </p:val>
                                        </p:tav>
                                      </p:tavLst>
                                    </p:anim>
                                    <p:anim calcmode="lin" valueType="num">
                                      <p:cBhvr>
                                        <p:cTn id="23" dur="500" fill="hold"/>
                                        <p:tgtEl>
                                          <p:spTgt spid="94"/>
                                        </p:tgtEl>
                                        <p:attrNameLst>
                                          <p:attrName>ppt_h</p:attrName>
                                        </p:attrNameLst>
                                      </p:cBhvr>
                                      <p:tavLst>
                                        <p:tav tm="0">
                                          <p:val>
                                            <p:fltVal val="0"/>
                                          </p:val>
                                        </p:tav>
                                        <p:tav tm="100000">
                                          <p:val>
                                            <p:strVal val="#ppt_h"/>
                                          </p:val>
                                        </p:tav>
                                      </p:tavLst>
                                    </p:anim>
                                    <p:animEffect transition="in" filter="fade">
                                      <p:cBhvr>
                                        <p:cTn id="24" dur="500"/>
                                        <p:tgtEl>
                                          <p:spTgt spid="9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par>
                          <p:cTn id="30" fill="hold">
                            <p:stCondLst>
                              <p:cond delay="500"/>
                            </p:stCondLst>
                            <p:childTnLst>
                              <p:par>
                                <p:cTn id="31" presetID="9"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par>
                          <p:cTn id="34" fill="hold">
                            <p:stCondLst>
                              <p:cond delay="1000"/>
                            </p:stCondLst>
                            <p:childTnLst>
                              <p:par>
                                <p:cTn id="35" presetID="53" presetClass="entr" presetSubtype="16"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1000"/>
                                        <p:tgtEl>
                                          <p:spTgt spid="30"/>
                                        </p:tgtEl>
                                      </p:cBhvr>
                                    </p:animEffect>
                                    <p:anim calcmode="lin" valueType="num">
                                      <p:cBhvr>
                                        <p:cTn id="45" dur="1000" fill="hold"/>
                                        <p:tgtEl>
                                          <p:spTgt spid="30"/>
                                        </p:tgtEl>
                                        <p:attrNameLst>
                                          <p:attrName>ppt_x</p:attrName>
                                        </p:attrNameLst>
                                      </p:cBhvr>
                                      <p:tavLst>
                                        <p:tav tm="0">
                                          <p:val>
                                            <p:strVal val="#ppt_x"/>
                                          </p:val>
                                        </p:tav>
                                        <p:tav tm="100000">
                                          <p:val>
                                            <p:strVal val="#ppt_x"/>
                                          </p:val>
                                        </p:tav>
                                      </p:tavLst>
                                    </p:anim>
                                    <p:anim calcmode="lin" valueType="num">
                                      <p:cBhvr>
                                        <p:cTn id="46" dur="900" decel="100000" fill="hold"/>
                                        <p:tgtEl>
                                          <p:spTgt spid="30"/>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48" fill="hold">
                            <p:stCondLst>
                              <p:cond delay="1000"/>
                            </p:stCondLst>
                            <p:childTnLst>
                              <p:par>
                                <p:cTn id="49" presetID="55" presetClass="entr" presetSubtype="0" fill="hold" grpId="0" nodeType="afterEffect">
                                  <p:stCondLst>
                                    <p:cond delay="400"/>
                                  </p:stCondLst>
                                  <p:childTnLst>
                                    <p:set>
                                      <p:cBhvr>
                                        <p:cTn id="50" dur="1" fill="hold">
                                          <p:stCondLst>
                                            <p:cond delay="0"/>
                                          </p:stCondLst>
                                        </p:cTn>
                                        <p:tgtEl>
                                          <p:spTgt spid="31"/>
                                        </p:tgtEl>
                                        <p:attrNameLst>
                                          <p:attrName>style.visibility</p:attrName>
                                        </p:attrNameLst>
                                      </p:cBhvr>
                                      <p:to>
                                        <p:strVal val="visible"/>
                                      </p:to>
                                    </p:set>
                                    <p:anim calcmode="lin" valueType="num">
                                      <p:cBhvr>
                                        <p:cTn id="51" dur="1000" fill="hold"/>
                                        <p:tgtEl>
                                          <p:spTgt spid="31"/>
                                        </p:tgtEl>
                                        <p:attrNameLst>
                                          <p:attrName>ppt_w</p:attrName>
                                        </p:attrNameLst>
                                      </p:cBhvr>
                                      <p:tavLst>
                                        <p:tav tm="0">
                                          <p:val>
                                            <p:strVal val="#ppt_w*0.70"/>
                                          </p:val>
                                        </p:tav>
                                        <p:tav tm="100000">
                                          <p:val>
                                            <p:strVal val="#ppt_w"/>
                                          </p:val>
                                        </p:tav>
                                      </p:tavLst>
                                    </p:anim>
                                    <p:anim calcmode="lin" valueType="num">
                                      <p:cBhvr>
                                        <p:cTn id="52" dur="1000" fill="hold"/>
                                        <p:tgtEl>
                                          <p:spTgt spid="31"/>
                                        </p:tgtEl>
                                        <p:attrNameLst>
                                          <p:attrName>ppt_h</p:attrName>
                                        </p:attrNameLst>
                                      </p:cBhvr>
                                      <p:tavLst>
                                        <p:tav tm="0">
                                          <p:val>
                                            <p:strVal val="#ppt_h"/>
                                          </p:val>
                                        </p:tav>
                                        <p:tav tm="100000">
                                          <p:val>
                                            <p:strVal val="#ppt_h"/>
                                          </p:val>
                                        </p:tav>
                                      </p:tavLst>
                                    </p:anim>
                                    <p:animEffect transition="in" filter="fade">
                                      <p:cBhvr>
                                        <p:cTn id="53" dur="10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37"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1000"/>
                                        <p:tgtEl>
                                          <p:spTgt spid="32"/>
                                        </p:tgtEl>
                                      </p:cBhvr>
                                    </p:animEffect>
                                    <p:anim calcmode="lin" valueType="num">
                                      <p:cBhvr>
                                        <p:cTn id="59" dur="1000" fill="hold"/>
                                        <p:tgtEl>
                                          <p:spTgt spid="32"/>
                                        </p:tgtEl>
                                        <p:attrNameLst>
                                          <p:attrName>ppt_x</p:attrName>
                                        </p:attrNameLst>
                                      </p:cBhvr>
                                      <p:tavLst>
                                        <p:tav tm="0">
                                          <p:val>
                                            <p:strVal val="#ppt_x"/>
                                          </p:val>
                                        </p:tav>
                                        <p:tav tm="100000">
                                          <p:val>
                                            <p:strVal val="#ppt_x"/>
                                          </p:val>
                                        </p:tav>
                                      </p:tavLst>
                                    </p:anim>
                                    <p:anim calcmode="lin" valueType="num">
                                      <p:cBhvr>
                                        <p:cTn id="60" dur="900" decel="100000" fill="hold"/>
                                        <p:tgtEl>
                                          <p:spTgt spid="32"/>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32"/>
                                        </p:tgtEl>
                                        <p:attrNameLst>
                                          <p:attrName>ppt_y</p:attrName>
                                        </p:attrNameLst>
                                      </p:cBhvr>
                                      <p:tavLst>
                                        <p:tav tm="0">
                                          <p:val>
                                            <p:strVal val="#ppt_y-.03"/>
                                          </p:val>
                                        </p:tav>
                                        <p:tav tm="100000">
                                          <p:val>
                                            <p:strVal val="#ppt_y"/>
                                          </p:val>
                                        </p:tav>
                                      </p:tavLst>
                                    </p:anim>
                                  </p:childTnLst>
                                </p:cTn>
                              </p:par>
                            </p:childTnLst>
                          </p:cTn>
                        </p:par>
                        <p:par>
                          <p:cTn id="62" fill="hold">
                            <p:stCondLst>
                              <p:cond delay="1000"/>
                            </p:stCondLst>
                            <p:childTnLst>
                              <p:par>
                                <p:cTn id="63" presetID="55" presetClass="entr" presetSubtype="0" fill="hold" grpId="0" nodeType="afterEffect">
                                  <p:stCondLst>
                                    <p:cond delay="400"/>
                                  </p:stCondLst>
                                  <p:childTnLst>
                                    <p:set>
                                      <p:cBhvr>
                                        <p:cTn id="64" dur="1" fill="hold">
                                          <p:stCondLst>
                                            <p:cond delay="0"/>
                                          </p:stCondLst>
                                        </p:cTn>
                                        <p:tgtEl>
                                          <p:spTgt spid="33"/>
                                        </p:tgtEl>
                                        <p:attrNameLst>
                                          <p:attrName>style.visibility</p:attrName>
                                        </p:attrNameLst>
                                      </p:cBhvr>
                                      <p:to>
                                        <p:strVal val="visible"/>
                                      </p:to>
                                    </p:set>
                                    <p:anim calcmode="lin" valueType="num">
                                      <p:cBhvr>
                                        <p:cTn id="65" dur="1000" fill="hold"/>
                                        <p:tgtEl>
                                          <p:spTgt spid="33"/>
                                        </p:tgtEl>
                                        <p:attrNameLst>
                                          <p:attrName>ppt_w</p:attrName>
                                        </p:attrNameLst>
                                      </p:cBhvr>
                                      <p:tavLst>
                                        <p:tav tm="0">
                                          <p:val>
                                            <p:strVal val="#ppt_w*0.70"/>
                                          </p:val>
                                        </p:tav>
                                        <p:tav tm="100000">
                                          <p:val>
                                            <p:strVal val="#ppt_w"/>
                                          </p:val>
                                        </p:tav>
                                      </p:tavLst>
                                    </p:anim>
                                    <p:anim calcmode="lin" valueType="num">
                                      <p:cBhvr>
                                        <p:cTn id="66" dur="1000" fill="hold"/>
                                        <p:tgtEl>
                                          <p:spTgt spid="33"/>
                                        </p:tgtEl>
                                        <p:attrNameLst>
                                          <p:attrName>ppt_h</p:attrName>
                                        </p:attrNameLst>
                                      </p:cBhvr>
                                      <p:tavLst>
                                        <p:tav tm="0">
                                          <p:val>
                                            <p:strVal val="#ppt_h"/>
                                          </p:val>
                                        </p:tav>
                                        <p:tav tm="100000">
                                          <p:val>
                                            <p:strVal val="#ppt_h"/>
                                          </p:val>
                                        </p:tav>
                                      </p:tavLst>
                                    </p:anim>
                                    <p:animEffect transition="in" filter="fade">
                                      <p:cBhvr>
                                        <p:cTn id="67"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5" grpId="0"/>
      <p:bldP spid="118" grpId="0" bldLvl="0" animBg="1"/>
      <p:bldP spid="31" grpId="0" bldLvl="0" animBg="1"/>
      <p:bldP spid="33"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仔细观察这些坐标系与原生平面直角之间的转换公式</a:t>
            </a:r>
            <a:endParaRPr lang="zh-CN" altLang="en-US"/>
          </a:p>
        </p:txBody>
      </p:sp>
      <p:pic>
        <p:nvPicPr>
          <p:cNvPr id="169" name="Picture 168" descr="avatararchibate-20640597"/>
          <p:cNvPicPr>
            <a:picLocks noChangeAspect="1"/>
          </p:cNvPicPr>
          <p:nvPr/>
        </p:nvPicPr>
        <p:blipFill>
          <a:blip r:embed="rId1"/>
          <a:stretch>
            <a:fillRect/>
          </a:stretch>
        </p:blipFill>
        <p:spPr>
          <a:xfrm>
            <a:off x="9925050" y="4591050"/>
            <a:ext cx="2266950" cy="2266950"/>
          </a:xfrm>
          <a:prstGeom prst="rect">
            <a:avLst/>
          </a:prstGeom>
        </p:spPr>
      </p:pic>
      <p:grpSp>
        <p:nvGrpSpPr>
          <p:cNvPr id="29" name="Group 28"/>
          <p:cNvGrpSpPr/>
          <p:nvPr/>
        </p:nvGrpSpPr>
        <p:grpSpPr>
          <a:xfrm rot="20100000">
            <a:off x="6078044" y="3266240"/>
            <a:ext cx="3084830" cy="2766060"/>
            <a:chOff x="11594" y="4716"/>
            <a:chExt cx="4858" cy="4356"/>
          </a:xfrm>
        </p:grpSpPr>
        <p:grpSp>
          <p:nvGrpSpPr>
            <p:cNvPr id="9" name="Group 8"/>
            <p:cNvGrpSpPr/>
            <p:nvPr/>
          </p:nvGrpSpPr>
          <p:grpSpPr>
            <a:xfrm>
              <a:off x="11594" y="6524"/>
              <a:ext cx="4858" cy="683"/>
              <a:chOff x="13011" y="6247"/>
              <a:chExt cx="4858" cy="683"/>
            </a:xfrm>
          </p:grpSpPr>
          <p:cxnSp>
            <p:nvCxnSpPr>
              <p:cNvPr id="10" name="Straight Arrow Connector 9"/>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13011" y="6350"/>
                <a:ext cx="79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2" name="Text Box 11"/>
              <p:cNvSpPr txBox="1"/>
              <p:nvPr/>
            </p:nvSpPr>
            <p:spPr>
              <a:xfrm>
                <a:off x="17255" y="6339"/>
                <a:ext cx="614"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3" name="Text Box 12"/>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4" name="Text Box 13"/>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5" name="Text Box 14"/>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6" name="Text Box 15"/>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7" name="Text Box 16"/>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8" name="Text Box 17"/>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9" name="Group 18"/>
            <p:cNvGrpSpPr/>
            <p:nvPr/>
          </p:nvGrpSpPr>
          <p:grpSpPr>
            <a:xfrm>
              <a:off x="13698" y="4716"/>
              <a:ext cx="893" cy="4356"/>
              <a:chOff x="15115" y="4439"/>
              <a:chExt cx="893" cy="4356"/>
            </a:xfrm>
          </p:grpSpPr>
          <p:cxnSp>
            <p:nvCxnSpPr>
              <p:cNvPr id="20" name="Straight Arrow Connector 19"/>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4" name="Text Box 23"/>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5" name="Text Box 24"/>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6" name="Text Box 25"/>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7" name="Text Box 26"/>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8" name="Text Box 27"/>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grpSp>
        <p:nvGrpSpPr>
          <p:cNvPr id="4" name="Group 3"/>
          <p:cNvGrpSpPr/>
          <p:nvPr/>
        </p:nvGrpSpPr>
        <p:grpSpPr>
          <a:xfrm>
            <a:off x="3296285" y="3422650"/>
            <a:ext cx="3384550" cy="2766060"/>
            <a:chOff x="10337" y="4787"/>
            <a:chExt cx="5330" cy="4356"/>
          </a:xfrm>
        </p:grpSpPr>
        <p:grpSp>
          <p:nvGrpSpPr>
            <p:cNvPr id="73" name="Group 72"/>
            <p:cNvGrpSpPr/>
            <p:nvPr/>
          </p:nvGrpSpPr>
          <p:grpSpPr>
            <a:xfrm rot="19560000">
              <a:off x="10337" y="6564"/>
              <a:ext cx="5331" cy="683"/>
              <a:chOff x="13011" y="6247"/>
              <a:chExt cx="4842" cy="683"/>
            </a:xfrm>
          </p:grpSpPr>
          <p:cxnSp>
            <p:nvCxnSpPr>
              <p:cNvPr id="74" name="Straight Arrow Connector 73"/>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5" name="Text Box 74"/>
              <p:cNvSpPr txBox="1"/>
              <p:nvPr/>
            </p:nvSpPr>
            <p:spPr>
              <a:xfrm>
                <a:off x="13011" y="6350"/>
                <a:ext cx="74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6" name="Text Box 75"/>
              <p:cNvSpPr txBox="1"/>
              <p:nvPr/>
            </p:nvSpPr>
            <p:spPr>
              <a:xfrm>
                <a:off x="17255" y="6339"/>
                <a:ext cx="598"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7" name="Text Box 76"/>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8" name="Text Box 77"/>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9" name="Text Box 78"/>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0" name="Text Box 79"/>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1" name="Text Box 80"/>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2" name="Text Box 81"/>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83" name="Group 82"/>
            <p:cNvGrpSpPr/>
            <p:nvPr/>
          </p:nvGrpSpPr>
          <p:grpSpPr>
            <a:xfrm>
              <a:off x="12675" y="4787"/>
              <a:ext cx="893" cy="4356"/>
              <a:chOff x="15115" y="4439"/>
              <a:chExt cx="893" cy="4356"/>
            </a:xfrm>
          </p:grpSpPr>
          <p:cxnSp>
            <p:nvCxnSpPr>
              <p:cNvPr id="84" name="Straight Arrow Connector 83"/>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5" name="Text Box 84"/>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6" name="Text Box 85"/>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7" name="Text Box 86"/>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8" name="Text Box 87"/>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9" name="Text Box 88"/>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0" name="Text Box 89"/>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1" name="Text Box 90"/>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92" name="Text Box 91"/>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grpSp>
        <p:nvGrpSpPr>
          <p:cNvPr id="5" name="Group 4"/>
          <p:cNvGrpSpPr/>
          <p:nvPr/>
        </p:nvGrpSpPr>
        <p:grpSpPr>
          <a:xfrm>
            <a:off x="395605" y="3510280"/>
            <a:ext cx="2999740" cy="2766060"/>
            <a:chOff x="623" y="5528"/>
            <a:chExt cx="4724" cy="4356"/>
          </a:xfrm>
        </p:grpSpPr>
        <p:grpSp>
          <p:nvGrpSpPr>
            <p:cNvPr id="98" name="Group 97"/>
            <p:cNvGrpSpPr/>
            <p:nvPr/>
          </p:nvGrpSpPr>
          <p:grpSpPr>
            <a:xfrm>
              <a:off x="623" y="7336"/>
              <a:ext cx="4724" cy="683"/>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2727" y="5528"/>
              <a:ext cx="893" cy="4356"/>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sp>
        <p:nvSpPr>
          <p:cNvPr id="118" name="Oval Callout 117"/>
          <p:cNvSpPr/>
          <p:nvPr/>
        </p:nvSpPr>
        <p:spPr>
          <a:xfrm>
            <a:off x="6979285" y="1584558"/>
            <a:ext cx="4053205" cy="1305728"/>
          </a:xfrm>
          <a:prstGeom prst="wedgeEllipseCallout">
            <a:avLst>
              <a:gd name="adj1" fmla="val -7841"/>
              <a:gd name="adj2" fmla="val 95196"/>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cos30° x + sin30° y</a:t>
            </a:r>
            <a:endParaRPr lang="en-US" altLang="zh-CN"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a:t>
            </a:r>
            <a:r>
              <a:rPr lang="en-US" altLang="zh-CN" sz="2000">
                <a:latin typeface="HYTangMeiRen 85W" panose="00020600040101010101" charset="-122"/>
                <a:ea typeface="HYTangMeiRen 85W" panose="00020600040101010101" charset="-122"/>
                <a:sym typeface="+mn-ea"/>
              </a:rPr>
              <a:t>cos30° </a:t>
            </a:r>
            <a:r>
              <a:rPr lang="en-US" altLang="zh-CN" sz="2000">
                <a:latin typeface="HYTangMeiRen 85W" panose="00020600040101010101" charset="-122"/>
                <a:ea typeface="HYTangMeiRen 85W" panose="00020600040101010101" charset="-122"/>
              </a:rPr>
              <a:t>y - </a:t>
            </a:r>
            <a:r>
              <a:rPr lang="en-US" altLang="zh-CN" sz="2000">
                <a:latin typeface="HYTangMeiRen 85W" panose="00020600040101010101" charset="-122"/>
                <a:ea typeface="HYTangMeiRen 85W" panose="00020600040101010101" charset="-122"/>
                <a:sym typeface="+mn-ea"/>
              </a:rPr>
              <a:t>sin30° </a:t>
            </a:r>
            <a:r>
              <a:rPr lang="en-US" altLang="zh-CN" sz="2000">
                <a:latin typeface="HYTangMeiRen 85W" panose="00020600040101010101" charset="-122"/>
                <a:ea typeface="HYTangMeiRen 85W" panose="00020600040101010101" charset="-122"/>
              </a:rPr>
              <a:t>x</a:t>
            </a:r>
            <a:endParaRPr lang="en-US" altLang="zh-CN" sz="2000">
              <a:latin typeface="HYTangMeiRen 85W" panose="00020600040101010101" charset="-122"/>
              <a:ea typeface="HYTangMeiRen 85W" panose="00020600040101010101" charset="-122"/>
            </a:endParaRPr>
          </a:p>
        </p:txBody>
      </p:sp>
      <p:sp>
        <p:nvSpPr>
          <p:cNvPr id="6" name="Oval Callout 5"/>
          <p:cNvSpPr/>
          <p:nvPr/>
        </p:nvSpPr>
        <p:spPr>
          <a:xfrm>
            <a:off x="4803140" y="1682031"/>
            <a:ext cx="1798320" cy="1305728"/>
          </a:xfrm>
          <a:prstGeom prst="wedgeEllipseCallout">
            <a:avLst>
              <a:gd name="adj1" fmla="val -26624"/>
              <a:gd name="adj2" fmla="val 8277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x</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y - x</a:t>
            </a:r>
            <a:endParaRPr lang="en-US" altLang="zh-CN" sz="2000">
              <a:latin typeface="HYTangMeiRen 85W" panose="00020600040101010101" charset="-122"/>
              <a:ea typeface="HYTangMeiRen 85W" panose="00020600040101010101" charset="-122"/>
            </a:endParaRPr>
          </a:p>
        </p:txBody>
      </p:sp>
      <p:sp>
        <p:nvSpPr>
          <p:cNvPr id="7" name="Oval Callout 6"/>
          <p:cNvSpPr/>
          <p:nvPr/>
        </p:nvSpPr>
        <p:spPr>
          <a:xfrm>
            <a:off x="1543050" y="1742991"/>
            <a:ext cx="1798320" cy="1305728"/>
          </a:xfrm>
          <a:prstGeom prst="wedgeEllipseCallout">
            <a:avLst>
              <a:gd name="adj1" fmla="val -26624"/>
              <a:gd name="adj2" fmla="val 8277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x</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y</a:t>
            </a:r>
            <a:endParaRPr lang="en-US" altLang="zh-CN" sz="2000">
              <a:latin typeface="HYTangMeiRen 85W" panose="00020600040101010101" charset="-122"/>
              <a:ea typeface="HYTangMeiRen 85W" panose="00020600040101010101" charset="-122"/>
            </a:endParaRPr>
          </a:p>
        </p:txBody>
      </p:sp>
      <p:sp>
        <p:nvSpPr>
          <p:cNvPr id="33" name="Oval Callout 32"/>
          <p:cNvSpPr/>
          <p:nvPr/>
        </p:nvSpPr>
        <p:spPr>
          <a:xfrm>
            <a:off x="9098280" y="3422628"/>
            <a:ext cx="3093720" cy="826180"/>
          </a:xfrm>
          <a:prstGeom prst="wedgeEllipseCallout">
            <a:avLst>
              <a:gd name="adj1" fmla="val 7902"/>
              <a:gd name="adj2" fmla="val 10894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这些“转换公式”似乎都是一次函数？</a:t>
            </a:r>
            <a:endParaRPr lang="zh-CN" sz="1900">
              <a:latin typeface="HYTangMeiRen 85W" panose="00020600040101010101" charset="-122"/>
              <a:ea typeface="HYTangMeiRen 85W" panose="00020600040101010101" charset="-122"/>
            </a:endParaRPr>
          </a:p>
        </p:txBody>
      </p:sp>
      <p:sp>
        <p:nvSpPr>
          <p:cNvPr id="3" name="Oval Callout 2"/>
          <p:cNvSpPr/>
          <p:nvPr/>
        </p:nvSpPr>
        <p:spPr>
          <a:xfrm>
            <a:off x="7179945" y="4561310"/>
            <a:ext cx="2778125" cy="2175935"/>
          </a:xfrm>
          <a:prstGeom prst="wedgeEllipseCallout">
            <a:avLst>
              <a:gd name="adj1" fmla="val 72916"/>
              <a:gd name="adj2" fmla="val 296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通用转换公式：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ax + by</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cx + dy</a:t>
            </a:r>
            <a:endParaRPr lang="en-US" altLang="zh-CN" sz="2000">
              <a:latin typeface="HYTangMeiRen 85W" panose="00020600040101010101" charset="-122"/>
              <a:ea typeface="HYTangMeiRen 85W" panose="00020600040101010101" charset="-122"/>
            </a:endParaRPr>
          </a:p>
          <a:p>
            <a:pPr algn="ctr"/>
            <a:r>
              <a:rPr lang="zh-CN" altLang="en-US" sz="2000">
                <a:latin typeface="HYTangMeiRen 85W" panose="00020600040101010101" charset="-122"/>
                <a:ea typeface="HYTangMeiRen 85W" panose="00020600040101010101" charset="-122"/>
              </a:rPr>
              <a:t>其中</a:t>
            </a:r>
            <a:r>
              <a:rPr lang="en-US" altLang="zh-CN" sz="2000">
                <a:latin typeface="HYTangMeiRen 85W" panose="00020600040101010101" charset="-122"/>
                <a:ea typeface="HYTangMeiRen 85W" panose="00020600040101010101" charset="-122"/>
              </a:rPr>
              <a:t> a</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b</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c</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d </a:t>
            </a:r>
            <a:r>
              <a:rPr lang="zh-CN" altLang="en-US" sz="2000">
                <a:latin typeface="HYTangMeiRen 85W" panose="00020600040101010101" charset="-122"/>
                <a:ea typeface="HYTangMeiRen 85W" panose="00020600040101010101" charset="-122"/>
              </a:rPr>
              <a:t>为固定常数</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100"/>
                                  </p:stCondLst>
                                  <p:childTnLst>
                                    <p:set>
                                      <p:cBhvr>
                                        <p:cTn id="6" dur="1" fill="hold">
                                          <p:stCondLst>
                                            <p:cond delay="0"/>
                                          </p:stCondLst>
                                        </p:cTn>
                                        <p:tgtEl>
                                          <p:spTgt spid="118"/>
                                        </p:tgtEl>
                                        <p:attrNameLst>
                                          <p:attrName>style.visibility</p:attrName>
                                        </p:attrNameLst>
                                      </p:cBhvr>
                                      <p:to>
                                        <p:strVal val="visible"/>
                                      </p:to>
                                    </p:set>
                                    <p:anim calcmode="lin" valueType="num">
                                      <p:cBhvr>
                                        <p:cTn id="7" dur="1000" fill="hold"/>
                                        <p:tgtEl>
                                          <p:spTgt spid="118"/>
                                        </p:tgtEl>
                                        <p:attrNameLst>
                                          <p:attrName>ppt_w</p:attrName>
                                        </p:attrNameLst>
                                      </p:cBhvr>
                                      <p:tavLst>
                                        <p:tav tm="0">
                                          <p:val>
                                            <p:strVal val="#ppt_w*0.70"/>
                                          </p:val>
                                        </p:tav>
                                        <p:tav tm="100000">
                                          <p:val>
                                            <p:strVal val="#ppt_w"/>
                                          </p:val>
                                        </p:tav>
                                      </p:tavLst>
                                    </p:anim>
                                    <p:anim calcmode="lin" valueType="num">
                                      <p:cBhvr>
                                        <p:cTn id="8" dur="1000" fill="hold"/>
                                        <p:tgtEl>
                                          <p:spTgt spid="118"/>
                                        </p:tgtEl>
                                        <p:attrNameLst>
                                          <p:attrName>ppt_h</p:attrName>
                                        </p:attrNameLst>
                                      </p:cBhvr>
                                      <p:tavLst>
                                        <p:tav tm="0">
                                          <p:val>
                                            <p:strVal val="#ppt_h"/>
                                          </p:val>
                                        </p:tav>
                                        <p:tav tm="100000">
                                          <p:val>
                                            <p:strVal val="#ppt_h"/>
                                          </p:val>
                                        </p:tav>
                                      </p:tavLst>
                                    </p:anim>
                                    <p:animEffect transition="in" filter="fade">
                                      <p:cBhvr>
                                        <p:cTn id="9" dur="1000"/>
                                        <p:tgtEl>
                                          <p:spTgt spid="118"/>
                                        </p:tgtEl>
                                      </p:cBhvr>
                                    </p:animEffect>
                                  </p:childTnLst>
                                </p:cTn>
                              </p:par>
                            </p:childTnLst>
                          </p:cTn>
                        </p:par>
                        <p:par>
                          <p:cTn id="10" fill="hold">
                            <p:stCondLst>
                              <p:cond delay="1100"/>
                            </p:stCondLst>
                            <p:childTnLst>
                              <p:par>
                                <p:cTn id="11" presetID="55" presetClass="entr" presetSubtype="0" fill="hold" grpId="0" nodeType="afterEffect">
                                  <p:stCondLst>
                                    <p:cond delay="1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200"/>
                            </p:stCondLst>
                            <p:childTnLst>
                              <p:par>
                                <p:cTn id="17" presetID="55" presetClass="entr" presetSubtype="0" fill="hold" grpId="0" nodeType="afterEffect">
                                  <p:stCondLst>
                                    <p:cond delay="1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par>
                          <p:cTn id="22" fill="hold">
                            <p:stCondLst>
                              <p:cond delay="3300"/>
                            </p:stCondLst>
                            <p:childTnLst>
                              <p:par>
                                <p:cTn id="23" presetID="37" presetClass="entr" presetSubtype="0" fill="hold" nodeType="afterEffect">
                                  <p:stCondLst>
                                    <p:cond delay="400"/>
                                  </p:stCondLst>
                                  <p:childTnLst>
                                    <p:set>
                                      <p:cBhvr>
                                        <p:cTn id="24" dur="1" fill="hold">
                                          <p:stCondLst>
                                            <p:cond delay="0"/>
                                          </p:stCondLst>
                                        </p:cTn>
                                        <p:tgtEl>
                                          <p:spTgt spid="169"/>
                                        </p:tgtEl>
                                        <p:attrNameLst>
                                          <p:attrName>style.visibility</p:attrName>
                                        </p:attrNameLst>
                                      </p:cBhvr>
                                      <p:to>
                                        <p:strVal val="visible"/>
                                      </p:to>
                                    </p:set>
                                    <p:animEffect transition="in" filter="fade">
                                      <p:cBhvr>
                                        <p:cTn id="25" dur="1000"/>
                                        <p:tgtEl>
                                          <p:spTgt spid="169"/>
                                        </p:tgtEl>
                                      </p:cBhvr>
                                    </p:animEffect>
                                    <p:anim calcmode="lin" valueType="num">
                                      <p:cBhvr>
                                        <p:cTn id="26" dur="1000" fill="hold"/>
                                        <p:tgtEl>
                                          <p:spTgt spid="169"/>
                                        </p:tgtEl>
                                        <p:attrNameLst>
                                          <p:attrName>ppt_x</p:attrName>
                                        </p:attrNameLst>
                                      </p:cBhvr>
                                      <p:tavLst>
                                        <p:tav tm="0">
                                          <p:val>
                                            <p:strVal val="#ppt_x"/>
                                          </p:val>
                                        </p:tav>
                                        <p:tav tm="100000">
                                          <p:val>
                                            <p:strVal val="#ppt_x"/>
                                          </p:val>
                                        </p:tav>
                                      </p:tavLst>
                                    </p:anim>
                                    <p:anim calcmode="lin" valueType="num">
                                      <p:cBhvr>
                                        <p:cTn id="27" dur="900" decel="100000" fill="hold"/>
                                        <p:tgtEl>
                                          <p:spTgt spid="16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69"/>
                                        </p:tgtEl>
                                        <p:attrNameLst>
                                          <p:attrName>ppt_y</p:attrName>
                                        </p:attrNameLst>
                                      </p:cBhvr>
                                      <p:tavLst>
                                        <p:tav tm="0">
                                          <p:val>
                                            <p:strVal val="#ppt_y-.03"/>
                                          </p:val>
                                        </p:tav>
                                        <p:tav tm="100000">
                                          <p:val>
                                            <p:strVal val="#ppt_y"/>
                                          </p:val>
                                        </p:tav>
                                      </p:tavLst>
                                    </p:anim>
                                  </p:childTnLst>
                                </p:cTn>
                              </p:par>
                            </p:childTnLst>
                          </p:cTn>
                        </p:par>
                        <p:par>
                          <p:cTn id="29" fill="hold">
                            <p:stCondLst>
                              <p:cond delay="4700"/>
                            </p:stCondLst>
                            <p:childTnLst>
                              <p:par>
                                <p:cTn id="30" presetID="55" presetClass="entr" presetSubtype="0" fill="hold" grpId="0" nodeType="afterEffect">
                                  <p:stCondLst>
                                    <p:cond delay="400"/>
                                  </p:stCondLst>
                                  <p:childTnLst>
                                    <p:set>
                                      <p:cBhvr>
                                        <p:cTn id="31" dur="1" fill="hold">
                                          <p:stCondLst>
                                            <p:cond delay="0"/>
                                          </p:stCondLst>
                                        </p:cTn>
                                        <p:tgtEl>
                                          <p:spTgt spid="33"/>
                                        </p:tgtEl>
                                        <p:attrNameLst>
                                          <p:attrName>style.visibility</p:attrName>
                                        </p:attrNameLst>
                                      </p:cBhvr>
                                      <p:to>
                                        <p:strVal val="visible"/>
                                      </p:to>
                                    </p:set>
                                    <p:anim calcmode="lin" valueType="num">
                                      <p:cBhvr>
                                        <p:cTn id="32" dur="1000" fill="hold"/>
                                        <p:tgtEl>
                                          <p:spTgt spid="33"/>
                                        </p:tgtEl>
                                        <p:attrNameLst>
                                          <p:attrName>ppt_w</p:attrName>
                                        </p:attrNameLst>
                                      </p:cBhvr>
                                      <p:tavLst>
                                        <p:tav tm="0">
                                          <p:val>
                                            <p:strVal val="#ppt_w*0.70"/>
                                          </p:val>
                                        </p:tav>
                                        <p:tav tm="100000">
                                          <p:val>
                                            <p:strVal val="#ppt_w"/>
                                          </p:val>
                                        </p:tav>
                                      </p:tavLst>
                                    </p:anim>
                                    <p:anim calcmode="lin" valueType="num">
                                      <p:cBhvr>
                                        <p:cTn id="33" dur="1000" fill="hold"/>
                                        <p:tgtEl>
                                          <p:spTgt spid="33"/>
                                        </p:tgtEl>
                                        <p:attrNameLst>
                                          <p:attrName>ppt_h</p:attrName>
                                        </p:attrNameLst>
                                      </p:cBhvr>
                                      <p:tavLst>
                                        <p:tav tm="0">
                                          <p:val>
                                            <p:strVal val="#ppt_h"/>
                                          </p:val>
                                        </p:tav>
                                        <p:tav tm="100000">
                                          <p:val>
                                            <p:strVal val="#ppt_h"/>
                                          </p:val>
                                        </p:tav>
                                      </p:tavLst>
                                    </p:anim>
                                    <p:animEffect transition="in" filter="fade">
                                      <p:cBhvr>
                                        <p:cTn id="34" dur="10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1000" fill="hold"/>
                                        <p:tgtEl>
                                          <p:spTgt spid="3"/>
                                        </p:tgtEl>
                                        <p:attrNameLst>
                                          <p:attrName>ppt_w</p:attrName>
                                        </p:attrNameLst>
                                      </p:cBhvr>
                                      <p:tavLst>
                                        <p:tav tm="0">
                                          <p:val>
                                            <p:strVal val="#ppt_w*0.70"/>
                                          </p:val>
                                        </p:tav>
                                        <p:tav tm="100000">
                                          <p:val>
                                            <p:strVal val="#ppt_w"/>
                                          </p:val>
                                        </p:tav>
                                      </p:tavLst>
                                    </p:anim>
                                    <p:anim calcmode="lin" valueType="num">
                                      <p:cBhvr>
                                        <p:cTn id="40" dur="1000" fill="hold"/>
                                        <p:tgtEl>
                                          <p:spTgt spid="3"/>
                                        </p:tgtEl>
                                        <p:attrNameLst>
                                          <p:attrName>ppt_h</p:attrName>
                                        </p:attrNameLst>
                                      </p:cBhvr>
                                      <p:tavLst>
                                        <p:tav tm="0">
                                          <p:val>
                                            <p:strVal val="#ppt_h"/>
                                          </p:val>
                                        </p:tav>
                                        <p:tav tm="100000">
                                          <p:val>
                                            <p:strVal val="#ppt_h"/>
                                          </p:val>
                                        </p:tav>
                                      </p:tavLst>
                                    </p:anim>
                                    <p:animEffect transition="in" filter="fade">
                                      <p:cBhvr>
                                        <p:cTn id="4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bldLvl="0" animBg="1"/>
      <p:bldP spid="6" grpId="0" bldLvl="0" animBg="1"/>
      <p:bldP spid="7" grpId="0" bldLvl="0" animBg="1"/>
      <p:bldP spid="33" grpId="0" bldLvl="0" animBg="1"/>
      <p:bldP spid="3"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FLJ45KgacAEBFMJ"/>
          <p:cNvPicPr>
            <a:picLocks noChangeAspect="1"/>
          </p:cNvPicPr>
          <p:nvPr/>
        </p:nvPicPr>
        <p:blipFill>
          <a:blip r:embed="rId1"/>
          <a:stretch>
            <a:fillRect/>
          </a:stretch>
        </p:blipFill>
        <p:spPr>
          <a:xfrm>
            <a:off x="0" y="0"/>
            <a:ext cx="9713595" cy="6858000"/>
          </a:xfrm>
          <a:prstGeom prst="rect">
            <a:avLst/>
          </a:prstGeom>
        </p:spPr>
      </p:pic>
      <p:cxnSp>
        <p:nvCxnSpPr>
          <p:cNvPr id="4" name="Straight Arrow Connector 3"/>
          <p:cNvCxnSpPr/>
          <p:nvPr/>
        </p:nvCxnSpPr>
        <p:spPr>
          <a:xfrm flipV="1">
            <a:off x="6523355" y="471805"/>
            <a:ext cx="706755" cy="7512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Oval Callout 5"/>
          <p:cNvSpPr/>
          <p:nvPr/>
        </p:nvSpPr>
        <p:spPr>
          <a:xfrm>
            <a:off x="8614410" y="2091515"/>
            <a:ext cx="3577590" cy="957294"/>
          </a:xfrm>
          <a:prstGeom prst="wedgeEllipseCallout">
            <a:avLst>
              <a:gd name="adj1" fmla="val -54384"/>
              <a:gd name="adj2" fmla="val -19463"/>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鞋习完</a:t>
            </a:r>
            <a:r>
              <a:rPr lang="zh-CN" altLang="en-US" sz="2200">
                <a:latin typeface="HYTangMeiRen 85W" panose="00020600040101010101" charset="-122"/>
                <a:ea typeface="HYTangMeiRen 85W" panose="00020600040101010101" charset="-122"/>
                <a:sym typeface="+mn-ea"/>
              </a:rPr>
              <a:t>《</a:t>
            </a:r>
            <a:r>
              <a:rPr lang="zh-CN" altLang="en-US" sz="2200">
                <a:latin typeface="HYTangMeiRen 85W" panose="00020600040101010101" charset="-122"/>
                <a:ea typeface="HYTangMeiRen 85W" panose="00020600040101010101" charset="-122"/>
              </a:rPr>
              <a:t>线性代数》就奖励你次桃纸哦！</a:t>
            </a:r>
            <a:endParaRPr lang="zh-CN" altLang="en-US" sz="2200">
              <a:latin typeface="HYTangMeiRen 85W" panose="00020600040101010101" charset="-122"/>
              <a:ea typeface="HYTangMeiRen 85W" panose="00020600040101010101" charset="-122"/>
            </a:endParaRPr>
          </a:p>
        </p:txBody>
      </p:sp>
      <p:pic>
        <p:nvPicPr>
          <p:cNvPr id="3" name="Picture 2" descr="avatararchibate-20640597"/>
          <p:cNvPicPr>
            <a:picLocks noChangeAspect="1"/>
          </p:cNvPicPr>
          <p:nvPr/>
        </p:nvPicPr>
        <p:blipFill>
          <a:blip r:embed="rId2"/>
          <a:stretch>
            <a:fillRect/>
          </a:stretch>
        </p:blipFill>
        <p:spPr>
          <a:xfrm>
            <a:off x="9091295" y="3677285"/>
            <a:ext cx="3180715" cy="3180715"/>
          </a:xfrm>
          <a:prstGeom prst="rect">
            <a:avLst/>
          </a:prstGeom>
        </p:spPr>
      </p:pic>
      <p:sp>
        <p:nvSpPr>
          <p:cNvPr id="12" name="Oval Callout 11"/>
          <p:cNvSpPr/>
          <p:nvPr/>
        </p:nvSpPr>
        <p:spPr>
          <a:xfrm>
            <a:off x="6922135" y="4730762"/>
            <a:ext cx="2791460" cy="1565251"/>
          </a:xfrm>
          <a:prstGeom prst="wedgeEllipseCallout">
            <a:avLst>
              <a:gd name="adj1" fmla="val 62488"/>
              <a:gd name="adj2" fmla="val 3144"/>
            </a:avLst>
          </a:prstGeom>
        </p:spPr>
        <p:style>
          <a:lnRef idx="0">
            <a:schemeClr val="accent5"/>
          </a:lnRef>
          <a:fillRef idx="3">
            <a:schemeClr val="accent5"/>
          </a:fillRef>
          <a:effectRef idx="3">
            <a:schemeClr val="accent5"/>
          </a:effectRef>
          <a:fontRef idx="minor">
            <a:schemeClr val="lt1"/>
          </a:fontRef>
        </p:style>
        <p:txBody>
          <a:bodyPr wrap="square" rtlCol="0" anchor="ctr">
            <a:spAutoFit/>
          </a:bodyPr>
          <a:p>
            <a:pPr algn="ctr"/>
            <a:r>
              <a:rPr lang="zh-CN" altLang="en-US" sz="2200">
                <a:latin typeface="HYTangMeiRen 85W" panose="00020600040101010101" charset="-122"/>
                <a:ea typeface="HYTangMeiRen 85W" panose="00020600040101010101" charset="-122"/>
              </a:rPr>
              <a:t>小彭老师《线代</a:t>
            </a:r>
            <a:r>
              <a:rPr lang="en-US" altLang="zh-CN" sz="2200">
                <a:latin typeface="HYTangMeiRen 85W" panose="00020600040101010101" charset="-122"/>
                <a:ea typeface="HYTangMeiRen 85W" panose="00020600040101010101" charset="-122"/>
              </a:rPr>
              <a:t> OpenGL</a:t>
            </a:r>
            <a:r>
              <a:rPr lang="zh-CN" altLang="en-US" sz="2200">
                <a:latin typeface="HYTangMeiRen 85W" panose="00020600040101010101" charset="-122"/>
                <a:ea typeface="HYTangMeiRen 85W" panose="00020600040101010101" charset="-122"/>
              </a:rPr>
              <a:t>》课堂开课辣！</a:t>
            </a:r>
            <a:endParaRPr lang="zh-CN" altLang="en-US" sz="2200">
              <a:latin typeface="HYTangMeiRen 85W" panose="00020600040101010101" charset="-122"/>
              <a:ea typeface="HYTangMeiRen 85W" panose="00020600040101010101" charset="-122"/>
            </a:endParaRPr>
          </a:p>
        </p:txBody>
      </p:sp>
      <p:sp>
        <p:nvSpPr>
          <p:cNvPr id="2" name="Text Box 1"/>
          <p:cNvSpPr txBox="1"/>
          <p:nvPr/>
        </p:nvSpPr>
        <p:spPr>
          <a:xfrm>
            <a:off x="2448560" y="3075940"/>
            <a:ext cx="7294880" cy="70675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第一章：矢量在图形学中的作用</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800"/>
                            </p:stCondLst>
                            <p:childTnLst>
                              <p:par>
                                <p:cTn id="11" presetID="37" presetClass="entr" presetSubtype="0" fill="hold" nodeType="afterEffect">
                                  <p:stCondLst>
                                    <p:cond delay="10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900" decel="100000" fill="hold"/>
                                        <p:tgtEl>
                                          <p:spTgt spid="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7" fill="hold">
                            <p:stCondLst>
                              <p:cond delay="3800"/>
                            </p:stCondLst>
                            <p:childTnLst>
                              <p:par>
                                <p:cTn id="18" presetID="55"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childTnLst>
                          </p:cTn>
                        </p:par>
                        <p:par>
                          <p:cTn id="23" fill="hold">
                            <p:stCondLst>
                              <p:cond delay="4800"/>
                            </p:stCondLst>
                            <p:childTnLst>
                              <p:par>
                                <p:cTn id="24" presetID="53" presetClass="entr" presetSubtype="16" fill="hold" grpId="0" nodeType="afterEffect">
                                  <p:stCondLst>
                                    <p:cond delay="1500"/>
                                  </p:stCondLst>
                                  <p:childTnLst>
                                    <p:set>
                                      <p:cBhvr>
                                        <p:cTn id="25" dur="1000" fill="hold">
                                          <p:stCondLst>
                                            <p:cond delay="0"/>
                                          </p:stCondLst>
                                        </p:cTn>
                                        <p:tgtEl>
                                          <p:spTgt spid="2"/>
                                        </p:tgtEl>
                                        <p:attrNameLst>
                                          <p:attrName>style.visibility</p:attrName>
                                        </p:attrNameLst>
                                      </p:cBhvr>
                                      <p:to>
                                        <p:strVal val="visible"/>
                                      </p:to>
                                    </p:set>
                                    <p:anim calcmode="lin" valueType="num">
                                      <p:cBhvr>
                                        <p:cTn id="26" dur="1000" fill="hold"/>
                                        <p:tgtEl>
                                          <p:spTgt spid="2"/>
                                        </p:tgtEl>
                                        <p:attrNameLst>
                                          <p:attrName>ppt_w</p:attrName>
                                        </p:attrNameLst>
                                      </p:cBhvr>
                                      <p:tavLst>
                                        <p:tav tm="0">
                                          <p:val>
                                            <p:fltVal val="0"/>
                                          </p:val>
                                        </p:tav>
                                        <p:tav tm="100000">
                                          <p:val>
                                            <p:strVal val="#ppt_w"/>
                                          </p:val>
                                        </p:tav>
                                      </p:tavLst>
                                    </p:anim>
                                    <p:anim calcmode="lin" valueType="num">
                                      <p:cBhvr>
                                        <p:cTn id="27" dur="1000" fill="hold"/>
                                        <p:tgtEl>
                                          <p:spTgt spid="2"/>
                                        </p:tgtEl>
                                        <p:attrNameLst>
                                          <p:attrName>ppt_h</p:attrName>
                                        </p:attrNameLst>
                                      </p:cBhvr>
                                      <p:tavLst>
                                        <p:tav tm="0">
                                          <p:val>
                                            <p:fltVal val="0"/>
                                          </p:val>
                                        </p:tav>
                                        <p:tav tm="100000">
                                          <p:val>
                                            <p:strVal val="#ppt_h"/>
                                          </p:val>
                                        </p:tav>
                                      </p:tavLst>
                                    </p:anim>
                                    <p:animEffect transition="in" filter="fade">
                                      <p:cBhvr>
                                        <p:cTn id="28"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 grpId="0" bldLvl="0" animBg="1"/>
      <p:bldP spid="12"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仔细观察这些坐标系与原生平面直角之间的转换公式</a:t>
            </a:r>
            <a:endParaRPr lang="zh-CN" altLang="en-US"/>
          </a:p>
        </p:txBody>
      </p:sp>
      <p:grpSp>
        <p:nvGrpSpPr>
          <p:cNvPr id="29" name="Group 28"/>
          <p:cNvGrpSpPr/>
          <p:nvPr/>
        </p:nvGrpSpPr>
        <p:grpSpPr>
          <a:xfrm rot="20100000">
            <a:off x="6078044" y="3266240"/>
            <a:ext cx="3084830" cy="2766060"/>
            <a:chOff x="11594" y="4716"/>
            <a:chExt cx="4858" cy="4356"/>
          </a:xfrm>
        </p:grpSpPr>
        <p:grpSp>
          <p:nvGrpSpPr>
            <p:cNvPr id="9" name="Group 8"/>
            <p:cNvGrpSpPr/>
            <p:nvPr/>
          </p:nvGrpSpPr>
          <p:grpSpPr>
            <a:xfrm>
              <a:off x="11594" y="6524"/>
              <a:ext cx="4858" cy="683"/>
              <a:chOff x="13011" y="6247"/>
              <a:chExt cx="4858" cy="683"/>
            </a:xfrm>
          </p:grpSpPr>
          <p:cxnSp>
            <p:nvCxnSpPr>
              <p:cNvPr id="10" name="Straight Arrow Connector 9"/>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13011" y="6350"/>
                <a:ext cx="79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2" name="Text Box 11"/>
              <p:cNvSpPr txBox="1"/>
              <p:nvPr/>
            </p:nvSpPr>
            <p:spPr>
              <a:xfrm>
                <a:off x="17255" y="6339"/>
                <a:ext cx="614"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3" name="Text Box 12"/>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4" name="Text Box 13"/>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5" name="Text Box 14"/>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6" name="Text Box 15"/>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7" name="Text Box 16"/>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8" name="Text Box 17"/>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9" name="Group 18"/>
            <p:cNvGrpSpPr/>
            <p:nvPr/>
          </p:nvGrpSpPr>
          <p:grpSpPr>
            <a:xfrm>
              <a:off x="13698" y="4716"/>
              <a:ext cx="893" cy="4356"/>
              <a:chOff x="15115" y="4439"/>
              <a:chExt cx="893" cy="4356"/>
            </a:xfrm>
          </p:grpSpPr>
          <p:cxnSp>
            <p:nvCxnSpPr>
              <p:cNvPr id="20" name="Straight Arrow Connector 19"/>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4" name="Text Box 23"/>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5" name="Text Box 24"/>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6" name="Text Box 25"/>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7" name="Text Box 26"/>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8" name="Text Box 27"/>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grpSp>
        <p:nvGrpSpPr>
          <p:cNvPr id="4" name="Group 3"/>
          <p:cNvGrpSpPr/>
          <p:nvPr/>
        </p:nvGrpSpPr>
        <p:grpSpPr>
          <a:xfrm>
            <a:off x="3296285" y="3422650"/>
            <a:ext cx="3384550" cy="2766060"/>
            <a:chOff x="10337" y="4787"/>
            <a:chExt cx="5330" cy="4356"/>
          </a:xfrm>
        </p:grpSpPr>
        <p:grpSp>
          <p:nvGrpSpPr>
            <p:cNvPr id="73" name="Group 72"/>
            <p:cNvGrpSpPr/>
            <p:nvPr/>
          </p:nvGrpSpPr>
          <p:grpSpPr>
            <a:xfrm rot="19560000">
              <a:off x="10337" y="6564"/>
              <a:ext cx="5331" cy="683"/>
              <a:chOff x="13011" y="6247"/>
              <a:chExt cx="4842" cy="683"/>
            </a:xfrm>
          </p:grpSpPr>
          <p:cxnSp>
            <p:nvCxnSpPr>
              <p:cNvPr id="74" name="Straight Arrow Connector 73"/>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5" name="Text Box 74"/>
              <p:cNvSpPr txBox="1"/>
              <p:nvPr/>
            </p:nvSpPr>
            <p:spPr>
              <a:xfrm>
                <a:off x="13011" y="6350"/>
                <a:ext cx="74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6" name="Text Box 75"/>
              <p:cNvSpPr txBox="1"/>
              <p:nvPr/>
            </p:nvSpPr>
            <p:spPr>
              <a:xfrm>
                <a:off x="17255" y="6339"/>
                <a:ext cx="598"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7" name="Text Box 76"/>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8" name="Text Box 77"/>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9" name="Text Box 78"/>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0" name="Text Box 79"/>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1" name="Text Box 80"/>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2" name="Text Box 81"/>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83" name="Group 82"/>
            <p:cNvGrpSpPr/>
            <p:nvPr/>
          </p:nvGrpSpPr>
          <p:grpSpPr>
            <a:xfrm>
              <a:off x="12675" y="4787"/>
              <a:ext cx="893" cy="4356"/>
              <a:chOff x="15115" y="4439"/>
              <a:chExt cx="893" cy="4356"/>
            </a:xfrm>
          </p:grpSpPr>
          <p:cxnSp>
            <p:nvCxnSpPr>
              <p:cNvPr id="84" name="Straight Arrow Connector 83"/>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5" name="Text Box 84"/>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6" name="Text Box 85"/>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7" name="Text Box 86"/>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8" name="Text Box 87"/>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9" name="Text Box 88"/>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0" name="Text Box 89"/>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1" name="Text Box 90"/>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92" name="Text Box 91"/>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grpSp>
        <p:nvGrpSpPr>
          <p:cNvPr id="5" name="Group 4"/>
          <p:cNvGrpSpPr/>
          <p:nvPr/>
        </p:nvGrpSpPr>
        <p:grpSpPr>
          <a:xfrm>
            <a:off x="395605" y="3510280"/>
            <a:ext cx="2999740" cy="2766060"/>
            <a:chOff x="623" y="5528"/>
            <a:chExt cx="4724" cy="4356"/>
          </a:xfrm>
        </p:grpSpPr>
        <p:grpSp>
          <p:nvGrpSpPr>
            <p:cNvPr id="98" name="Group 97"/>
            <p:cNvGrpSpPr/>
            <p:nvPr/>
          </p:nvGrpSpPr>
          <p:grpSpPr>
            <a:xfrm>
              <a:off x="623" y="7336"/>
              <a:ext cx="4724" cy="683"/>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2727" y="5528"/>
              <a:ext cx="893" cy="4356"/>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sp>
        <p:nvSpPr>
          <p:cNvPr id="118" name="Oval Callout 117"/>
          <p:cNvSpPr/>
          <p:nvPr/>
        </p:nvSpPr>
        <p:spPr>
          <a:xfrm>
            <a:off x="6979285" y="1584558"/>
            <a:ext cx="4053205" cy="1305728"/>
          </a:xfrm>
          <a:prstGeom prst="wedgeEllipseCallout">
            <a:avLst>
              <a:gd name="adj1" fmla="val -7841"/>
              <a:gd name="adj2" fmla="val 95196"/>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cos30° x + sin30° y</a:t>
            </a:r>
            <a:endParaRPr lang="en-US" altLang="zh-CN"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a:t>
            </a:r>
            <a:r>
              <a:rPr lang="en-US" altLang="zh-CN" sz="2000">
                <a:latin typeface="HYTangMeiRen 85W" panose="00020600040101010101" charset="-122"/>
                <a:ea typeface="HYTangMeiRen 85W" panose="00020600040101010101" charset="-122"/>
                <a:sym typeface="+mn-ea"/>
              </a:rPr>
              <a:t>cos30° </a:t>
            </a:r>
            <a:r>
              <a:rPr lang="en-US" altLang="zh-CN" sz="2000">
                <a:latin typeface="HYTangMeiRen 85W" panose="00020600040101010101" charset="-122"/>
                <a:ea typeface="HYTangMeiRen 85W" panose="00020600040101010101" charset="-122"/>
              </a:rPr>
              <a:t>y - </a:t>
            </a:r>
            <a:r>
              <a:rPr lang="en-US" altLang="zh-CN" sz="2000">
                <a:latin typeface="HYTangMeiRen 85W" panose="00020600040101010101" charset="-122"/>
                <a:ea typeface="HYTangMeiRen 85W" panose="00020600040101010101" charset="-122"/>
                <a:sym typeface="+mn-ea"/>
              </a:rPr>
              <a:t>sin30° </a:t>
            </a:r>
            <a:r>
              <a:rPr lang="en-US" altLang="zh-CN" sz="2000">
                <a:latin typeface="HYTangMeiRen 85W" panose="00020600040101010101" charset="-122"/>
                <a:ea typeface="HYTangMeiRen 85W" panose="00020600040101010101" charset="-122"/>
              </a:rPr>
              <a:t>x</a:t>
            </a:r>
            <a:endParaRPr lang="en-US" altLang="zh-CN" sz="2000">
              <a:latin typeface="HYTangMeiRen 85W" panose="00020600040101010101" charset="-122"/>
              <a:ea typeface="HYTangMeiRen 85W" panose="00020600040101010101" charset="-122"/>
            </a:endParaRPr>
          </a:p>
        </p:txBody>
      </p:sp>
      <p:sp>
        <p:nvSpPr>
          <p:cNvPr id="6" name="Oval Callout 5"/>
          <p:cNvSpPr/>
          <p:nvPr/>
        </p:nvSpPr>
        <p:spPr>
          <a:xfrm>
            <a:off x="4803140" y="1682031"/>
            <a:ext cx="1798320" cy="1305728"/>
          </a:xfrm>
          <a:prstGeom prst="wedgeEllipseCallout">
            <a:avLst>
              <a:gd name="adj1" fmla="val -26624"/>
              <a:gd name="adj2" fmla="val 8277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x</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y - x</a:t>
            </a:r>
            <a:endParaRPr lang="en-US" altLang="zh-CN" sz="2000">
              <a:latin typeface="HYTangMeiRen 85W" panose="00020600040101010101" charset="-122"/>
              <a:ea typeface="HYTangMeiRen 85W" panose="00020600040101010101" charset="-122"/>
            </a:endParaRPr>
          </a:p>
        </p:txBody>
      </p:sp>
      <p:sp>
        <p:nvSpPr>
          <p:cNvPr id="7" name="Oval Callout 6"/>
          <p:cNvSpPr/>
          <p:nvPr/>
        </p:nvSpPr>
        <p:spPr>
          <a:xfrm>
            <a:off x="1543050" y="1742991"/>
            <a:ext cx="1798320" cy="1305728"/>
          </a:xfrm>
          <a:prstGeom prst="wedgeEllipseCallout">
            <a:avLst>
              <a:gd name="adj1" fmla="val -26624"/>
              <a:gd name="adj2" fmla="val 8277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x</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y</a:t>
            </a:r>
            <a:endParaRPr lang="en-US" altLang="zh-CN" sz="2000">
              <a:latin typeface="HYTangMeiRen 85W" panose="00020600040101010101" charset="-122"/>
              <a:ea typeface="HYTangMeiRen 85W" panose="00020600040101010101" charset="-122"/>
            </a:endParaRPr>
          </a:p>
        </p:txBody>
      </p:sp>
      <p:sp>
        <p:nvSpPr>
          <p:cNvPr id="32" name="Oval Callout 31"/>
          <p:cNvSpPr/>
          <p:nvPr/>
        </p:nvSpPr>
        <p:spPr>
          <a:xfrm>
            <a:off x="812800" y="1803216"/>
            <a:ext cx="3016885" cy="1327518"/>
          </a:xfrm>
          <a:prstGeom prst="wedgeEllipseCallout">
            <a:avLst>
              <a:gd name="adj1" fmla="val -10345"/>
              <a:gd name="adj2" fmla="val 7499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1x + 0y</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0x + 1y</a:t>
            </a:r>
            <a:endParaRPr lang="en-US" altLang="zh-CN" sz="2000">
              <a:latin typeface="HYTangMeiRen 85W" panose="00020600040101010101" charset="-122"/>
              <a:ea typeface="HYTangMeiRen 85W" panose="00020600040101010101" charset="-122"/>
            </a:endParaRPr>
          </a:p>
        </p:txBody>
      </p:sp>
      <p:sp>
        <p:nvSpPr>
          <p:cNvPr id="8" name="Oval Callout 7"/>
          <p:cNvSpPr/>
          <p:nvPr/>
        </p:nvSpPr>
        <p:spPr>
          <a:xfrm>
            <a:off x="3979545" y="1776981"/>
            <a:ext cx="3016885" cy="1307598"/>
          </a:xfrm>
          <a:prstGeom prst="wedgeEllipseCallout">
            <a:avLst>
              <a:gd name="adj1" fmla="val -12134"/>
              <a:gd name="adj2" fmla="val 8919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1x + 0y</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-1x + 1y</a:t>
            </a:r>
            <a:endParaRPr lang="en-US" altLang="zh-CN" sz="2000">
              <a:latin typeface="HYTangMeiRen 85W" panose="00020600040101010101" charset="-122"/>
              <a:ea typeface="HYTangMeiRen 85W" panose="00020600040101010101" charset="-122"/>
            </a:endParaRPr>
          </a:p>
        </p:txBody>
      </p:sp>
      <p:pic>
        <p:nvPicPr>
          <p:cNvPr id="30" name="Picture 29" descr="Singer_1676609734"/>
          <p:cNvPicPr>
            <a:picLocks noChangeAspect="1"/>
          </p:cNvPicPr>
          <p:nvPr/>
        </p:nvPicPr>
        <p:blipFill>
          <a:blip r:embed="rId1"/>
          <a:stretch>
            <a:fillRect/>
          </a:stretch>
        </p:blipFill>
        <p:spPr>
          <a:xfrm>
            <a:off x="9266555" y="3932555"/>
            <a:ext cx="2925445" cy="2925445"/>
          </a:xfrm>
          <a:prstGeom prst="rect">
            <a:avLst/>
          </a:prstGeom>
        </p:spPr>
      </p:pic>
      <p:sp>
        <p:nvSpPr>
          <p:cNvPr id="31" name="Oval Callout 30"/>
          <p:cNvSpPr/>
          <p:nvPr/>
        </p:nvSpPr>
        <p:spPr>
          <a:xfrm>
            <a:off x="6996430" y="3618030"/>
            <a:ext cx="4028440" cy="851300"/>
          </a:xfrm>
          <a:prstGeom prst="wedgeEllipseCallout">
            <a:avLst>
              <a:gd name="adj1" fmla="val 24637"/>
              <a:gd name="adj2" fmla="val 12338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为了简便，不妨只写</a:t>
            </a:r>
            <a:r>
              <a:rPr lang="en-US" altLang="zh-CN" sz="1900">
                <a:latin typeface="HYTangMeiRen 85W" panose="00020600040101010101" charset="-122"/>
                <a:ea typeface="HYTangMeiRen 85W" panose="00020600040101010101" charset="-122"/>
              </a:rPr>
              <a:t> a</a:t>
            </a:r>
            <a:r>
              <a:rPr lang="zh-CN" altLang="en-US" sz="1900">
                <a:latin typeface="HYTangMeiRen 85W" panose="00020600040101010101" charset="-122"/>
                <a:ea typeface="HYTangMeiRen 85W" panose="00020600040101010101" charset="-122"/>
              </a:rPr>
              <a:t>、</a:t>
            </a:r>
            <a:r>
              <a:rPr lang="en-US" altLang="zh-CN" sz="1900">
                <a:latin typeface="HYTangMeiRen 85W" panose="00020600040101010101" charset="-122"/>
                <a:ea typeface="HYTangMeiRen 85W" panose="00020600040101010101" charset="-122"/>
              </a:rPr>
              <a:t>b</a:t>
            </a:r>
            <a:r>
              <a:rPr lang="zh-CN" altLang="en-US" sz="1900">
                <a:latin typeface="HYTangMeiRen 85W" panose="00020600040101010101" charset="-122"/>
                <a:ea typeface="HYTangMeiRen 85W" panose="00020600040101010101" charset="-122"/>
              </a:rPr>
              <a:t>、</a:t>
            </a:r>
            <a:r>
              <a:rPr lang="en-US" altLang="zh-CN" sz="1900">
                <a:latin typeface="HYTangMeiRen 85W" panose="00020600040101010101" charset="-122"/>
                <a:ea typeface="HYTangMeiRen 85W" panose="00020600040101010101" charset="-122"/>
              </a:rPr>
              <a:t>c</a:t>
            </a:r>
            <a:r>
              <a:rPr lang="zh-CN" altLang="en-US" sz="1900">
                <a:latin typeface="HYTangMeiRen 85W" panose="00020600040101010101" charset="-122"/>
                <a:ea typeface="HYTangMeiRen 85W" panose="00020600040101010101" charset="-122"/>
              </a:rPr>
              <a:t>、</a:t>
            </a:r>
            <a:r>
              <a:rPr lang="en-US" altLang="zh-CN" sz="1900">
                <a:latin typeface="HYTangMeiRen 85W" panose="00020600040101010101" charset="-122"/>
                <a:ea typeface="HYTangMeiRen 85W" panose="00020600040101010101" charset="-122"/>
              </a:rPr>
              <a:t>d </a:t>
            </a:r>
            <a:r>
              <a:rPr lang="zh-CN" altLang="en-US" sz="1900">
                <a:latin typeface="HYTangMeiRen 85W" panose="00020600040101010101" charset="-122"/>
                <a:ea typeface="HYTangMeiRen 85W" panose="00020600040101010101" charset="-122"/>
              </a:rPr>
              <a:t>这四个常量系数？</a:t>
            </a:r>
            <a:endParaRPr lang="zh-CN" altLang="en-US" sz="1900">
              <a:latin typeface="HYTangMeiRen 85W" panose="00020600040101010101" charset="-122"/>
              <a:ea typeface="HYTangMeiRen 85W" panose="00020600040101010101" charset="-122"/>
            </a:endParaRPr>
          </a:p>
        </p:txBody>
      </p:sp>
      <p:sp>
        <p:nvSpPr>
          <p:cNvPr id="3" name="Oval Callout 2"/>
          <p:cNvSpPr/>
          <p:nvPr/>
        </p:nvSpPr>
        <p:spPr>
          <a:xfrm>
            <a:off x="6843395" y="1631548"/>
            <a:ext cx="4324985" cy="1305728"/>
          </a:xfrm>
          <a:prstGeom prst="wedgeEllipseCallout">
            <a:avLst>
              <a:gd name="adj1" fmla="val -12134"/>
              <a:gd name="adj2" fmla="val 8919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sym typeface="+mn-ea"/>
              </a:rPr>
              <a:t>x’ = cos30° x + sin30° y</a:t>
            </a:r>
            <a:endParaRPr lang="en-US" altLang="zh-CN"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sym typeface="+mn-ea"/>
              </a:rPr>
              <a:t>y’ = </a:t>
            </a:r>
            <a:r>
              <a:rPr lang="en-US" altLang="zh-CN" sz="2000">
                <a:latin typeface="HYTangMeiRen 85W" panose="00020600040101010101" charset="-122"/>
                <a:ea typeface="HYTangMeiRen 85W" panose="00020600040101010101" charset="-122"/>
                <a:sym typeface="+mn-ea"/>
              </a:rPr>
              <a:t>-sin30° </a:t>
            </a:r>
            <a:r>
              <a:rPr lang="en-US" altLang="zh-CN" sz="2000">
                <a:latin typeface="HYTangMeiRen 85W" panose="00020600040101010101" charset="-122"/>
                <a:ea typeface="HYTangMeiRen 85W" panose="00020600040101010101" charset="-122"/>
                <a:sym typeface="+mn-ea"/>
              </a:rPr>
              <a:t>x + cos30° </a:t>
            </a:r>
            <a:r>
              <a:rPr lang="en-US" altLang="zh-CN" sz="2000">
                <a:latin typeface="HYTangMeiRen 85W" panose="00020600040101010101" charset="-122"/>
                <a:ea typeface="HYTangMeiRen 85W" panose="00020600040101010101" charset="-122"/>
                <a:sym typeface="+mn-ea"/>
              </a:rPr>
              <a:t>y</a:t>
            </a:r>
            <a:endParaRPr lang="en-US" altLang="zh-CN" sz="2000">
              <a:latin typeface="HYTangMeiRen 85W" panose="00020600040101010101" charset="-122"/>
              <a:ea typeface="HYTangMeiRen 85W" panose="00020600040101010101" charset="-122"/>
            </a:endParaRPr>
          </a:p>
        </p:txBody>
      </p:sp>
      <p:sp>
        <p:nvSpPr>
          <p:cNvPr id="33" name="Oval Callout 32"/>
          <p:cNvSpPr/>
          <p:nvPr/>
        </p:nvSpPr>
        <p:spPr>
          <a:xfrm>
            <a:off x="812800" y="1824906"/>
            <a:ext cx="3016885" cy="1305728"/>
          </a:xfrm>
          <a:prstGeom prst="wedgeEllipseCallout">
            <a:avLst>
              <a:gd name="adj1" fmla="val -10345"/>
              <a:gd name="adj2" fmla="val 7499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转换系数：</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1, 0</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0, 1</a:t>
            </a:r>
            <a:endParaRPr lang="en-US" altLang="zh-CN" sz="2000">
              <a:latin typeface="HYTangMeiRen 85W" panose="00020600040101010101" charset="-122"/>
              <a:ea typeface="HYTangMeiRen 85W" panose="00020600040101010101" charset="-122"/>
            </a:endParaRPr>
          </a:p>
        </p:txBody>
      </p:sp>
      <p:sp>
        <p:nvSpPr>
          <p:cNvPr id="34" name="Oval Callout 33"/>
          <p:cNvSpPr/>
          <p:nvPr/>
        </p:nvSpPr>
        <p:spPr>
          <a:xfrm>
            <a:off x="3979545" y="1776646"/>
            <a:ext cx="3016885" cy="1305728"/>
          </a:xfrm>
          <a:prstGeom prst="wedgeEllipseCallout">
            <a:avLst>
              <a:gd name="adj1" fmla="val -12134"/>
              <a:gd name="adj2" fmla="val 8919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a:t>
            </a:r>
            <a:r>
              <a:rPr lang="zh-CN" altLang="en-US" sz="2000">
                <a:latin typeface="HYTangMeiRen 85W" panose="00020600040101010101" charset="-122"/>
                <a:ea typeface="HYTangMeiRen 85W" panose="00020600040101010101" charset="-122"/>
                <a:sym typeface="+mn-ea"/>
              </a:rPr>
              <a:t>系数</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1, 0</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-1, 1</a:t>
            </a:r>
            <a:endParaRPr lang="en-US" altLang="zh-CN" sz="2000">
              <a:latin typeface="HYTangMeiRen 85W" panose="00020600040101010101" charset="-122"/>
              <a:ea typeface="HYTangMeiRen 85W" panose="00020600040101010101" charset="-122"/>
            </a:endParaRPr>
          </a:p>
        </p:txBody>
      </p:sp>
      <p:sp>
        <p:nvSpPr>
          <p:cNvPr id="35" name="Oval Callout 34"/>
          <p:cNvSpPr/>
          <p:nvPr/>
        </p:nvSpPr>
        <p:spPr>
          <a:xfrm>
            <a:off x="6843395" y="1631548"/>
            <a:ext cx="4324985" cy="1305728"/>
          </a:xfrm>
          <a:prstGeom prst="wedgeEllipseCallout">
            <a:avLst>
              <a:gd name="adj1" fmla="val -12134"/>
              <a:gd name="adj2" fmla="val 8919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a:t>
            </a:r>
            <a:r>
              <a:rPr lang="zh-CN" altLang="en-US" sz="2000">
                <a:latin typeface="HYTangMeiRen 85W" panose="00020600040101010101" charset="-122"/>
                <a:ea typeface="HYTangMeiRen 85W" panose="00020600040101010101" charset="-122"/>
                <a:sym typeface="+mn-ea"/>
              </a:rPr>
              <a:t>系数</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sym typeface="+mn-ea"/>
              </a:rPr>
              <a:t>cos30°, sin30°</a:t>
            </a:r>
            <a:endParaRPr lang="en-US" altLang="zh-CN"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sym typeface="+mn-ea"/>
              </a:rPr>
              <a:t>-sin30°, cos30°</a:t>
            </a:r>
            <a:endParaRPr lang="en-US" altLang="zh-CN" sz="2000">
              <a:latin typeface="HYTangMeiRen 85W" panose="00020600040101010101" charset="-122"/>
              <a:ea typeface="HYTangMeiRen 85W" panose="00020600040101010101" charset="-122"/>
            </a:endParaRPr>
          </a:p>
        </p:txBody>
      </p:sp>
      <p:pic>
        <p:nvPicPr>
          <p:cNvPr id="169" name="Picture 168" descr="avatararchibate-20640597"/>
          <p:cNvPicPr>
            <a:picLocks noChangeAspect="1"/>
          </p:cNvPicPr>
          <p:nvPr/>
        </p:nvPicPr>
        <p:blipFill>
          <a:blip r:embed="rId2"/>
          <a:stretch>
            <a:fillRect/>
          </a:stretch>
        </p:blipFill>
        <p:spPr>
          <a:xfrm>
            <a:off x="0" y="4591050"/>
            <a:ext cx="2266950" cy="2266950"/>
          </a:xfrm>
          <a:prstGeom prst="rect">
            <a:avLst/>
          </a:prstGeom>
        </p:spPr>
      </p:pic>
      <p:sp>
        <p:nvSpPr>
          <p:cNvPr id="36" name="Oval Callout 35"/>
          <p:cNvSpPr/>
          <p:nvPr/>
        </p:nvSpPr>
        <p:spPr>
          <a:xfrm>
            <a:off x="1132205" y="4041752"/>
            <a:ext cx="3093720" cy="826182"/>
          </a:xfrm>
          <a:prstGeom prst="wedgeEllipseCallout">
            <a:avLst>
              <a:gd name="adj1" fmla="val -25779"/>
              <a:gd name="adj2" fmla="val 9311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坐标系之间的转换系数，这就是“矩阵”</a:t>
            </a:r>
            <a:endParaRPr lang="zh-CN" sz="19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par>
                                <p:cTn id="10" presetID="10" presetClass="exit" presetSubtype="0" fill="hold" grpId="0" nodeType="with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10" presetClass="exit" presetSubtype="0" fill="hold" grpId="0"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10" presetClass="exit" presetSubtype="0" fill="hold" grpId="0" nodeType="withEffect">
                                  <p:stCondLst>
                                    <p:cond delay="0"/>
                                  </p:stCondLst>
                                  <p:childTnLst>
                                    <p:animEffect transition="out" filter="fade">
                                      <p:cBhvr>
                                        <p:cTn id="31" dur="500"/>
                                        <p:tgtEl>
                                          <p:spTgt spid="118"/>
                                        </p:tgtEl>
                                      </p:cBhvr>
                                    </p:animEffect>
                                    <p:set>
                                      <p:cBhvr>
                                        <p:cTn id="32" dur="1" fill="hold">
                                          <p:stCondLst>
                                            <p:cond delay="499"/>
                                          </p:stCondLst>
                                        </p:cTn>
                                        <p:tgtEl>
                                          <p:spTgt spid="1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900" decel="100000" fill="hold"/>
                                        <p:tgtEl>
                                          <p:spTgt spid="30"/>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childTnLst>
                          </p:cTn>
                        </p:par>
                        <p:par>
                          <p:cTn id="41" fill="hold">
                            <p:stCondLst>
                              <p:cond delay="1000"/>
                            </p:stCondLst>
                            <p:childTnLst>
                              <p:par>
                                <p:cTn id="42" presetID="55" presetClass="entr" presetSubtype="0" fill="hold" grpId="0" nodeType="afterEffect">
                                  <p:stCondLst>
                                    <p:cond delay="400"/>
                                  </p:stCondLst>
                                  <p:childTnLst>
                                    <p:set>
                                      <p:cBhvr>
                                        <p:cTn id="43" dur="1" fill="hold">
                                          <p:stCondLst>
                                            <p:cond delay="0"/>
                                          </p:stCondLst>
                                        </p:cTn>
                                        <p:tgtEl>
                                          <p:spTgt spid="31"/>
                                        </p:tgtEl>
                                        <p:attrNameLst>
                                          <p:attrName>style.visibility</p:attrName>
                                        </p:attrNameLst>
                                      </p:cBhvr>
                                      <p:to>
                                        <p:strVal val="visible"/>
                                      </p:to>
                                    </p:set>
                                    <p:anim calcmode="lin" valueType="num">
                                      <p:cBhvr>
                                        <p:cTn id="44" dur="1000" fill="hold"/>
                                        <p:tgtEl>
                                          <p:spTgt spid="31"/>
                                        </p:tgtEl>
                                        <p:attrNameLst>
                                          <p:attrName>ppt_w</p:attrName>
                                        </p:attrNameLst>
                                      </p:cBhvr>
                                      <p:tavLst>
                                        <p:tav tm="0">
                                          <p:val>
                                            <p:strVal val="#ppt_w*0.70"/>
                                          </p:val>
                                        </p:tav>
                                        <p:tav tm="100000">
                                          <p:val>
                                            <p:strVal val="#ppt_w"/>
                                          </p:val>
                                        </p:tav>
                                      </p:tavLst>
                                    </p:anim>
                                    <p:anim calcmode="lin" valueType="num">
                                      <p:cBhvr>
                                        <p:cTn id="45" dur="1000" fill="hold"/>
                                        <p:tgtEl>
                                          <p:spTgt spid="31"/>
                                        </p:tgtEl>
                                        <p:attrNameLst>
                                          <p:attrName>ppt_h</p:attrName>
                                        </p:attrNameLst>
                                      </p:cBhvr>
                                      <p:tavLst>
                                        <p:tav tm="0">
                                          <p:val>
                                            <p:strVal val="#ppt_h"/>
                                          </p:val>
                                        </p:tav>
                                        <p:tav tm="100000">
                                          <p:val>
                                            <p:strVal val="#ppt_h"/>
                                          </p:val>
                                        </p:tav>
                                      </p:tavLst>
                                    </p:anim>
                                    <p:animEffect transition="in" filter="fade">
                                      <p:cBhvr>
                                        <p:cTn id="46" dur="10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Effect transition="in" filter="fade">
                                      <p:cBhvr>
                                        <p:cTn id="53" dur="500"/>
                                        <p:tgtEl>
                                          <p:spTgt spid="33"/>
                                        </p:tgtEl>
                                      </p:cBhvr>
                                    </p:animEffect>
                                  </p:childTnLst>
                                </p:cTn>
                              </p:par>
                              <p:par>
                                <p:cTn id="54" presetID="10" presetClass="exit" presetSubtype="0" fill="hold" grpId="1" nodeType="withEffect">
                                  <p:stCondLst>
                                    <p:cond delay="0"/>
                                  </p:stCondLst>
                                  <p:childTnLst>
                                    <p:animEffect transition="out" filter="fade">
                                      <p:cBhvr>
                                        <p:cTn id="55" dur="500"/>
                                        <p:tgtEl>
                                          <p:spTgt spid="32"/>
                                        </p:tgtEl>
                                      </p:cBhvr>
                                    </p:animEffect>
                                    <p:set>
                                      <p:cBhvr>
                                        <p:cTn id="56" dur="1" fill="hold">
                                          <p:stCondLst>
                                            <p:cond delay="499"/>
                                          </p:stCondLst>
                                        </p:cTn>
                                        <p:tgtEl>
                                          <p:spTgt spid="3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anim calcmode="lin" valueType="num">
                                      <p:cBhvr>
                                        <p:cTn id="71" dur="500" fill="hold"/>
                                        <p:tgtEl>
                                          <p:spTgt spid="35"/>
                                        </p:tgtEl>
                                        <p:attrNameLst>
                                          <p:attrName>ppt_w</p:attrName>
                                        </p:attrNameLst>
                                      </p:cBhvr>
                                      <p:tavLst>
                                        <p:tav tm="0">
                                          <p:val>
                                            <p:fltVal val="0"/>
                                          </p:val>
                                        </p:tav>
                                        <p:tav tm="100000">
                                          <p:val>
                                            <p:strVal val="#ppt_w"/>
                                          </p:val>
                                        </p:tav>
                                      </p:tavLst>
                                    </p:anim>
                                    <p:anim calcmode="lin" valueType="num">
                                      <p:cBhvr>
                                        <p:cTn id="72" dur="500" fill="hold"/>
                                        <p:tgtEl>
                                          <p:spTgt spid="35"/>
                                        </p:tgtEl>
                                        <p:attrNameLst>
                                          <p:attrName>ppt_h</p:attrName>
                                        </p:attrNameLst>
                                      </p:cBhvr>
                                      <p:tavLst>
                                        <p:tav tm="0">
                                          <p:val>
                                            <p:fltVal val="0"/>
                                          </p:val>
                                        </p:tav>
                                        <p:tav tm="100000">
                                          <p:val>
                                            <p:strVal val="#ppt_h"/>
                                          </p:val>
                                        </p:tav>
                                      </p:tavLst>
                                    </p:anim>
                                    <p:animEffect transition="in" filter="fade">
                                      <p:cBhvr>
                                        <p:cTn id="73" dur="500"/>
                                        <p:tgtEl>
                                          <p:spTgt spid="35"/>
                                        </p:tgtEl>
                                      </p:cBhvr>
                                    </p:animEffect>
                                  </p:childTnLst>
                                </p:cTn>
                              </p:par>
                              <p:par>
                                <p:cTn id="74" presetID="10" presetClass="exit" presetSubtype="0" fill="hold" grpId="1" nodeType="withEffect">
                                  <p:stCondLst>
                                    <p:cond delay="0"/>
                                  </p:stCondLst>
                                  <p:childTnLst>
                                    <p:animEffect transition="out" filter="fade">
                                      <p:cBhvr>
                                        <p:cTn id="75" dur="500"/>
                                        <p:tgtEl>
                                          <p:spTgt spid="3"/>
                                        </p:tgtEl>
                                      </p:cBhvr>
                                    </p:animEffect>
                                    <p:set>
                                      <p:cBhvr>
                                        <p:cTn id="76" dur="1" fill="hold">
                                          <p:stCondLst>
                                            <p:cond delay="499"/>
                                          </p:stCondLst>
                                        </p:cTn>
                                        <p:tgtEl>
                                          <p:spTgt spid="3"/>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37" presetClass="entr" presetSubtype="0" fill="hold" nodeType="clickEffect">
                                  <p:stCondLst>
                                    <p:cond delay="0"/>
                                  </p:stCondLst>
                                  <p:childTnLst>
                                    <p:set>
                                      <p:cBhvr>
                                        <p:cTn id="80" dur="1" fill="hold">
                                          <p:stCondLst>
                                            <p:cond delay="0"/>
                                          </p:stCondLst>
                                        </p:cTn>
                                        <p:tgtEl>
                                          <p:spTgt spid="169"/>
                                        </p:tgtEl>
                                        <p:attrNameLst>
                                          <p:attrName>style.visibility</p:attrName>
                                        </p:attrNameLst>
                                      </p:cBhvr>
                                      <p:to>
                                        <p:strVal val="visible"/>
                                      </p:to>
                                    </p:set>
                                    <p:animEffect transition="in" filter="fade">
                                      <p:cBhvr>
                                        <p:cTn id="81" dur="1000"/>
                                        <p:tgtEl>
                                          <p:spTgt spid="169"/>
                                        </p:tgtEl>
                                      </p:cBhvr>
                                    </p:animEffect>
                                    <p:anim calcmode="lin" valueType="num">
                                      <p:cBhvr>
                                        <p:cTn id="82" dur="1000" fill="hold"/>
                                        <p:tgtEl>
                                          <p:spTgt spid="169"/>
                                        </p:tgtEl>
                                        <p:attrNameLst>
                                          <p:attrName>ppt_x</p:attrName>
                                        </p:attrNameLst>
                                      </p:cBhvr>
                                      <p:tavLst>
                                        <p:tav tm="0">
                                          <p:val>
                                            <p:strVal val="#ppt_x"/>
                                          </p:val>
                                        </p:tav>
                                        <p:tav tm="100000">
                                          <p:val>
                                            <p:strVal val="#ppt_x"/>
                                          </p:val>
                                        </p:tav>
                                      </p:tavLst>
                                    </p:anim>
                                    <p:anim calcmode="lin" valueType="num">
                                      <p:cBhvr>
                                        <p:cTn id="83" dur="900" decel="100000" fill="hold"/>
                                        <p:tgtEl>
                                          <p:spTgt spid="169"/>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169"/>
                                        </p:tgtEl>
                                        <p:attrNameLst>
                                          <p:attrName>ppt_y</p:attrName>
                                        </p:attrNameLst>
                                      </p:cBhvr>
                                      <p:tavLst>
                                        <p:tav tm="0">
                                          <p:val>
                                            <p:strVal val="#ppt_y-.03"/>
                                          </p:val>
                                        </p:tav>
                                        <p:tav tm="100000">
                                          <p:val>
                                            <p:strVal val="#ppt_y"/>
                                          </p:val>
                                        </p:tav>
                                      </p:tavLst>
                                    </p:anim>
                                  </p:childTnLst>
                                </p:cTn>
                              </p:par>
                            </p:childTnLst>
                          </p:cTn>
                        </p:par>
                        <p:par>
                          <p:cTn id="85" fill="hold">
                            <p:stCondLst>
                              <p:cond delay="1000"/>
                            </p:stCondLst>
                            <p:childTnLst>
                              <p:par>
                                <p:cTn id="86" presetID="55" presetClass="entr" presetSubtype="0" fill="hold" grpId="0" nodeType="afterEffect">
                                  <p:stCondLst>
                                    <p:cond delay="400"/>
                                  </p:stCondLst>
                                  <p:childTnLst>
                                    <p:set>
                                      <p:cBhvr>
                                        <p:cTn id="87" dur="1" fill="hold">
                                          <p:stCondLst>
                                            <p:cond delay="0"/>
                                          </p:stCondLst>
                                        </p:cTn>
                                        <p:tgtEl>
                                          <p:spTgt spid="36"/>
                                        </p:tgtEl>
                                        <p:attrNameLst>
                                          <p:attrName>style.visibility</p:attrName>
                                        </p:attrNameLst>
                                      </p:cBhvr>
                                      <p:to>
                                        <p:strVal val="visible"/>
                                      </p:to>
                                    </p:set>
                                    <p:anim calcmode="lin" valueType="num">
                                      <p:cBhvr>
                                        <p:cTn id="88" dur="1000" fill="hold"/>
                                        <p:tgtEl>
                                          <p:spTgt spid="36"/>
                                        </p:tgtEl>
                                        <p:attrNameLst>
                                          <p:attrName>ppt_w</p:attrName>
                                        </p:attrNameLst>
                                      </p:cBhvr>
                                      <p:tavLst>
                                        <p:tav tm="0">
                                          <p:val>
                                            <p:strVal val="#ppt_w*0.70"/>
                                          </p:val>
                                        </p:tav>
                                        <p:tav tm="100000">
                                          <p:val>
                                            <p:strVal val="#ppt_w"/>
                                          </p:val>
                                        </p:tav>
                                      </p:tavLst>
                                    </p:anim>
                                    <p:anim calcmode="lin" valueType="num">
                                      <p:cBhvr>
                                        <p:cTn id="89" dur="1000" fill="hold"/>
                                        <p:tgtEl>
                                          <p:spTgt spid="36"/>
                                        </p:tgtEl>
                                        <p:attrNameLst>
                                          <p:attrName>ppt_h</p:attrName>
                                        </p:attrNameLst>
                                      </p:cBhvr>
                                      <p:tavLst>
                                        <p:tav tm="0">
                                          <p:val>
                                            <p:strVal val="#ppt_h"/>
                                          </p:val>
                                        </p:tav>
                                        <p:tav tm="100000">
                                          <p:val>
                                            <p:strVal val="#ppt_h"/>
                                          </p:val>
                                        </p:tav>
                                      </p:tavLst>
                                    </p:anim>
                                    <p:animEffect transition="in" filter="fade">
                                      <p:cBhvr>
                                        <p:cTn id="9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8" grpId="0" bldLvl="0" animBg="1"/>
      <p:bldP spid="31" grpId="0" bldLvl="0" animBg="1"/>
      <p:bldP spid="3" grpId="0" bldLvl="0" animBg="1"/>
      <p:bldP spid="7" grpId="0" animBg="1"/>
      <p:bldP spid="6" grpId="0" animBg="1"/>
      <p:bldP spid="118" grpId="0" animBg="1"/>
      <p:bldP spid="33" grpId="0" bldLvl="0" animBg="1"/>
      <p:bldP spid="34" grpId="0" bldLvl="0" animBg="1"/>
      <p:bldP spid="35" grpId="0" bldLvl="0" animBg="1"/>
      <p:bldP spid="32" grpId="1" animBg="1"/>
      <p:bldP spid="8" grpId="1" animBg="1"/>
      <p:bldP spid="3" grpId="1" animBg="1"/>
      <p:bldP spid="36"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回顾初中数学：矩阵与矢量的乘法规则</a:t>
            </a:r>
            <a:endParaRPr lang="en-US" altLang="zh-CN"/>
          </a:p>
        </p:txBody>
      </p:sp>
      <p:sp>
        <p:nvSpPr>
          <p:cNvPr id="3" name="Content Placeholder 2"/>
          <p:cNvSpPr>
            <a:spLocks noGrp="1"/>
          </p:cNvSpPr>
          <p:nvPr>
            <p:ph idx="1"/>
          </p:nvPr>
        </p:nvSpPr>
        <p:spPr/>
        <p:txBody>
          <a:bodyPr/>
          <a:p>
            <a:pPr marL="0" indent="0">
              <a:buNone/>
            </a:pPr>
            <a:r>
              <a:rPr lang="en-US"/>
              <a:t>1 2 3      x        1x+2y+3z</a:t>
            </a:r>
            <a:endParaRPr lang="en-US"/>
          </a:p>
          <a:p>
            <a:pPr marL="0" indent="0">
              <a:buNone/>
            </a:pPr>
            <a:r>
              <a:rPr lang="en-US"/>
              <a:t>4 5 6  </a:t>
            </a:r>
            <a:r>
              <a:rPr lang="en-US" altLang="zh-CN">
                <a:sym typeface="+mn-ea"/>
              </a:rPr>
              <a:t>· </a:t>
            </a:r>
            <a:r>
              <a:rPr lang="en-US"/>
              <a:t> y   =   4x+5y+6z</a:t>
            </a:r>
            <a:endParaRPr lang="en-US"/>
          </a:p>
          <a:p>
            <a:pPr marL="0" indent="0">
              <a:buNone/>
            </a:pPr>
            <a:r>
              <a:rPr lang="en-US"/>
              <a:t>7 8 9      z        7x+8y+9z</a:t>
            </a:r>
            <a:endParaRPr lang="en-US"/>
          </a:p>
        </p:txBody>
      </p:sp>
      <p:pic>
        <p:nvPicPr>
          <p:cNvPr id="169" name="Picture 168" descr="avatararchibate-20640597"/>
          <p:cNvPicPr>
            <a:picLocks noChangeAspect="1"/>
          </p:cNvPicPr>
          <p:nvPr/>
        </p:nvPicPr>
        <p:blipFill>
          <a:blip r:embed="rId1"/>
          <a:stretch>
            <a:fillRect/>
          </a:stretch>
        </p:blipFill>
        <p:spPr>
          <a:xfrm>
            <a:off x="0" y="4591050"/>
            <a:ext cx="2266950" cy="2266950"/>
          </a:xfrm>
          <a:prstGeom prst="rect">
            <a:avLst/>
          </a:prstGeom>
        </p:spPr>
      </p:pic>
      <p:sp>
        <p:nvSpPr>
          <p:cNvPr id="36" name="Oval Callout 35"/>
          <p:cNvSpPr/>
          <p:nvPr/>
        </p:nvSpPr>
        <p:spPr>
          <a:xfrm>
            <a:off x="1386840" y="3585174"/>
            <a:ext cx="3093720" cy="1678377"/>
          </a:xfrm>
          <a:prstGeom prst="wedgeEllipseCallout">
            <a:avLst>
              <a:gd name="adj1" fmla="val -39408"/>
              <a:gd name="adj2" fmla="val 60049"/>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矩阵与矢量的乘法规则，正好是坐标系“转换系数”应用于</a:t>
            </a:r>
            <a:r>
              <a:rPr lang="en-US" altLang="zh-CN" sz="1900">
                <a:latin typeface="HYTangMeiRen 85W" panose="00020600040101010101" charset="-122"/>
                <a:ea typeface="HYTangMeiRen 85W" panose="00020600040101010101" charset="-122"/>
              </a:rPr>
              <a:t> x</a:t>
            </a:r>
            <a:r>
              <a:rPr lang="zh-CN" altLang="en-US" sz="1900">
                <a:latin typeface="HYTangMeiRen 85W" panose="00020600040101010101" charset="-122"/>
                <a:ea typeface="HYTangMeiRen 85W" panose="00020600040101010101" charset="-122"/>
              </a:rPr>
              <a:t>、</a:t>
            </a:r>
            <a:r>
              <a:rPr lang="en-US" altLang="zh-CN" sz="1900">
                <a:latin typeface="HYTangMeiRen 85W" panose="00020600040101010101" charset="-122"/>
                <a:ea typeface="HYTangMeiRen 85W" panose="00020600040101010101" charset="-122"/>
              </a:rPr>
              <a:t>y</a:t>
            </a:r>
            <a:r>
              <a:rPr lang="zh-CN" altLang="en-US" sz="1900">
                <a:latin typeface="HYTangMeiRen 85W" panose="00020600040101010101" charset="-122"/>
                <a:ea typeface="HYTangMeiRen 85W" panose="00020600040101010101" charset="-122"/>
              </a:rPr>
              <a:t>、</a:t>
            </a:r>
            <a:r>
              <a:rPr lang="en-US" altLang="zh-CN" sz="1900">
                <a:latin typeface="HYTangMeiRen 85W" panose="00020600040101010101" charset="-122"/>
                <a:ea typeface="HYTangMeiRen 85W" panose="00020600040101010101" charset="-122"/>
              </a:rPr>
              <a:t>z </a:t>
            </a:r>
            <a:r>
              <a:rPr lang="zh-CN" altLang="en-US" sz="1900">
                <a:latin typeface="HYTangMeiRen 85W" panose="00020600040101010101" charset="-122"/>
                <a:ea typeface="HYTangMeiRen 85W" panose="00020600040101010101" charset="-122"/>
              </a:rPr>
              <a:t>坐标的方式</a:t>
            </a:r>
            <a:endParaRPr lang="zh-CN" altLang="en-US" sz="1900">
              <a:latin typeface="HYTangMeiRen 85W" panose="00020600040101010101" charset="-122"/>
              <a:ea typeface="HYTangMeiRen 85W" panose="00020600040101010101" charset="-122"/>
            </a:endParaRPr>
          </a:p>
        </p:txBody>
      </p:sp>
      <p:sp>
        <p:nvSpPr>
          <p:cNvPr id="4" name="Rounded Rectangle 3"/>
          <p:cNvSpPr/>
          <p:nvPr/>
        </p:nvSpPr>
        <p:spPr>
          <a:xfrm>
            <a:off x="712470" y="1825625"/>
            <a:ext cx="674370" cy="32194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ed Rectangle 4"/>
          <p:cNvSpPr/>
          <p:nvPr/>
        </p:nvSpPr>
        <p:spPr>
          <a:xfrm rot="5400000">
            <a:off x="1235075" y="2250440"/>
            <a:ext cx="1171575" cy="321945"/>
          </a:xfrm>
          <a:prstGeom prst="round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2411730" y="1825625"/>
            <a:ext cx="1263650" cy="321945"/>
          </a:xfrm>
          <a:prstGeom prst="roundRect">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Oval Callout 33"/>
          <p:cNvSpPr/>
          <p:nvPr/>
        </p:nvSpPr>
        <p:spPr>
          <a:xfrm>
            <a:off x="6979920" y="2147493"/>
            <a:ext cx="2005965" cy="1305714"/>
          </a:xfrm>
          <a:prstGeom prst="wedgeEllipseCallout">
            <a:avLst>
              <a:gd name="adj1" fmla="val -12134"/>
              <a:gd name="adj2" fmla="val 8919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a:t>
            </a:r>
            <a:r>
              <a:rPr lang="zh-CN" altLang="en-US" sz="2000">
                <a:latin typeface="HYTangMeiRen 85W" panose="00020600040101010101" charset="-122"/>
                <a:ea typeface="HYTangMeiRen 85W" panose="00020600040101010101" charset="-122"/>
                <a:sym typeface="+mn-ea"/>
              </a:rPr>
              <a:t>系数</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1, 0</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-1, 1</a:t>
            </a:r>
            <a:endParaRPr lang="en-US" altLang="zh-CN" sz="2000">
              <a:latin typeface="HYTangMeiRen 85W" panose="00020600040101010101" charset="-122"/>
              <a:ea typeface="HYTangMeiRen 85W" panose="00020600040101010101" charset="-122"/>
            </a:endParaRPr>
          </a:p>
        </p:txBody>
      </p:sp>
      <p:sp>
        <p:nvSpPr>
          <p:cNvPr id="8" name="Oval Callout 7"/>
          <p:cNvSpPr/>
          <p:nvPr/>
        </p:nvSpPr>
        <p:spPr>
          <a:xfrm>
            <a:off x="5072380" y="2197651"/>
            <a:ext cx="1798320" cy="1305728"/>
          </a:xfrm>
          <a:prstGeom prst="wedgeEllipseCallout">
            <a:avLst>
              <a:gd name="adj1" fmla="val 50953"/>
              <a:gd name="adj2" fmla="val 8632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x</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y - x</a:t>
            </a:r>
            <a:endParaRPr lang="en-US" altLang="zh-CN" sz="2000">
              <a:latin typeface="HYTangMeiRen 85W" panose="00020600040101010101" charset="-122"/>
              <a:ea typeface="HYTangMeiRen 85W" panose="00020600040101010101" charset="-122"/>
            </a:endParaRPr>
          </a:p>
        </p:txBody>
      </p:sp>
      <p:grpSp>
        <p:nvGrpSpPr>
          <p:cNvPr id="9" name="Group 8"/>
          <p:cNvGrpSpPr/>
          <p:nvPr/>
        </p:nvGrpSpPr>
        <p:grpSpPr>
          <a:xfrm>
            <a:off x="5449570" y="3938270"/>
            <a:ext cx="3384550" cy="2766060"/>
            <a:chOff x="10337" y="4787"/>
            <a:chExt cx="5330" cy="4356"/>
          </a:xfrm>
        </p:grpSpPr>
        <p:grpSp>
          <p:nvGrpSpPr>
            <p:cNvPr id="73" name="Group 72"/>
            <p:cNvGrpSpPr/>
            <p:nvPr/>
          </p:nvGrpSpPr>
          <p:grpSpPr>
            <a:xfrm rot="19560000">
              <a:off x="10337" y="6564"/>
              <a:ext cx="5331" cy="683"/>
              <a:chOff x="13011" y="6247"/>
              <a:chExt cx="4842" cy="683"/>
            </a:xfrm>
          </p:grpSpPr>
          <p:cxnSp>
            <p:nvCxnSpPr>
              <p:cNvPr id="74" name="Straight Arrow Connector 73"/>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5" name="Text Box 74"/>
              <p:cNvSpPr txBox="1"/>
              <p:nvPr/>
            </p:nvSpPr>
            <p:spPr>
              <a:xfrm>
                <a:off x="13011" y="6350"/>
                <a:ext cx="74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6" name="Text Box 75"/>
              <p:cNvSpPr txBox="1"/>
              <p:nvPr/>
            </p:nvSpPr>
            <p:spPr>
              <a:xfrm>
                <a:off x="17255" y="6339"/>
                <a:ext cx="598"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7" name="Text Box 76"/>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8" name="Text Box 77"/>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9" name="Text Box 78"/>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0" name="Text Box 79"/>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1" name="Text Box 80"/>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2" name="Text Box 81"/>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83" name="Group 82"/>
            <p:cNvGrpSpPr/>
            <p:nvPr/>
          </p:nvGrpSpPr>
          <p:grpSpPr>
            <a:xfrm>
              <a:off x="12675" y="4787"/>
              <a:ext cx="893" cy="4356"/>
              <a:chOff x="15115" y="4439"/>
              <a:chExt cx="893" cy="4356"/>
            </a:xfrm>
          </p:grpSpPr>
          <p:cxnSp>
            <p:nvCxnSpPr>
              <p:cNvPr id="84" name="Straight Arrow Connector 83"/>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5" name="Text Box 84"/>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6" name="Text Box 85"/>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7" name="Text Box 86"/>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8" name="Text Box 87"/>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9" name="Text Box 88"/>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0" name="Text Box 89"/>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1" name="Text Box 90"/>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92" name="Text Box 91"/>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pic>
        <p:nvPicPr>
          <p:cNvPr id="10" name="Picture 9" descr="Singer_1676609734"/>
          <p:cNvPicPr>
            <a:picLocks noChangeAspect="1"/>
          </p:cNvPicPr>
          <p:nvPr/>
        </p:nvPicPr>
        <p:blipFill>
          <a:blip r:embed="rId2"/>
          <a:stretch>
            <a:fillRect/>
          </a:stretch>
        </p:blipFill>
        <p:spPr>
          <a:xfrm>
            <a:off x="9317355" y="3932555"/>
            <a:ext cx="2925445" cy="2925445"/>
          </a:xfrm>
          <a:prstGeom prst="rect">
            <a:avLst/>
          </a:prstGeom>
        </p:spPr>
      </p:pic>
      <p:sp>
        <p:nvSpPr>
          <p:cNvPr id="11" name="Oval Callout 10"/>
          <p:cNvSpPr/>
          <p:nvPr/>
        </p:nvSpPr>
        <p:spPr>
          <a:xfrm>
            <a:off x="8879205" y="2692574"/>
            <a:ext cx="3261995" cy="1240443"/>
          </a:xfrm>
          <a:prstGeom prst="wedgeEllipseCallout">
            <a:avLst>
              <a:gd name="adj1" fmla="val -2986"/>
              <a:gd name="adj2" fmla="val 7278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明白惹！矩阵就是转换系数，乘法就是对矢量执行这个转换！</a:t>
            </a:r>
            <a:endParaRPr lang="zh-CN" sz="19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0591667 " pathEditMode="relative" ptsTypes="">
                                      <p:cBhvr>
                                        <p:cTn id="6" dur="2000" fill="hold"/>
                                        <p:tgtEl>
                                          <p:spTgt spid="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 0.0547222 " pathEditMode="relative" ptsTypes="">
                                      <p:cBhvr>
                                        <p:cTn id="8" dur="2000" fill="hold"/>
                                        <p:tgtEl>
                                          <p:spTgt spid="4"/>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1" nodeType="clickEffect">
                                  <p:stCondLst>
                                    <p:cond delay="0"/>
                                  </p:stCondLst>
                                  <p:childTnLst>
                                    <p:animMotion origin="layout" path="M -0.00078125 0.06 L -0.00078125 0.115926 " pathEditMode="relative" rAng="0" ptsTypes="">
                                      <p:cBhvr>
                                        <p:cTn id="12" dur="2000" fill="hold"/>
                                        <p:tgtEl>
                                          <p:spTgt spid="6"/>
                                        </p:tgtEl>
                                        <p:attrNameLst>
                                          <p:attrName>ppt_x</p:attrName>
                                          <p:attrName>ppt_y</p:attrName>
                                        </p:attrNameLst>
                                      </p:cBhvr>
                                      <p:rCtr x="0" y="26"/>
                                    </p:animMotion>
                                  </p:childTnLst>
                                </p:cTn>
                              </p:par>
                              <p:par>
                                <p:cTn id="13" presetID="0" presetClass="path" presetSubtype="0" accel="50000" decel="50000" fill="hold" grpId="1" nodeType="withEffect">
                                  <p:stCondLst>
                                    <p:cond delay="0"/>
                                  </p:stCondLst>
                                  <p:childTnLst>
                                    <p:animMotion origin="layout" path="M 0 0.0521296 L 0 0.114815 " pathEditMode="relative" rAng="0" ptsTypes="">
                                      <p:cBhvr>
                                        <p:cTn id="14" dur="2000" fill="hold"/>
                                        <p:tgtEl>
                                          <p:spTgt spid="4"/>
                                        </p:tgtEl>
                                        <p:attrNameLst>
                                          <p:attrName>ppt_x</p:attrName>
                                          <p:attrName>ppt_y</p:attrName>
                                        </p:attrNameLst>
                                      </p:cBhvr>
                                      <p:rCtr x="0" y="28"/>
                                    </p:animMotion>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nodeType="clickEffect">
                                  <p:stCondLst>
                                    <p:cond delay="0"/>
                                  </p:stCondLst>
                                  <p:childTnLst>
                                    <p:set>
                                      <p:cBhvr>
                                        <p:cTn id="18" dur="1" fill="hold">
                                          <p:stCondLst>
                                            <p:cond delay="0"/>
                                          </p:stCondLst>
                                        </p:cTn>
                                        <p:tgtEl>
                                          <p:spTgt spid="169"/>
                                        </p:tgtEl>
                                        <p:attrNameLst>
                                          <p:attrName>style.visibility</p:attrName>
                                        </p:attrNameLst>
                                      </p:cBhvr>
                                      <p:to>
                                        <p:strVal val="visible"/>
                                      </p:to>
                                    </p:set>
                                    <p:animEffect transition="in" filter="fade">
                                      <p:cBhvr>
                                        <p:cTn id="19" dur="1000"/>
                                        <p:tgtEl>
                                          <p:spTgt spid="169"/>
                                        </p:tgtEl>
                                      </p:cBhvr>
                                    </p:animEffect>
                                    <p:anim calcmode="lin" valueType="num">
                                      <p:cBhvr>
                                        <p:cTn id="20" dur="1000" fill="hold"/>
                                        <p:tgtEl>
                                          <p:spTgt spid="169"/>
                                        </p:tgtEl>
                                        <p:attrNameLst>
                                          <p:attrName>ppt_x</p:attrName>
                                        </p:attrNameLst>
                                      </p:cBhvr>
                                      <p:tavLst>
                                        <p:tav tm="0">
                                          <p:val>
                                            <p:strVal val="#ppt_x"/>
                                          </p:val>
                                        </p:tav>
                                        <p:tav tm="100000">
                                          <p:val>
                                            <p:strVal val="#ppt_x"/>
                                          </p:val>
                                        </p:tav>
                                      </p:tavLst>
                                    </p:anim>
                                    <p:anim calcmode="lin" valueType="num">
                                      <p:cBhvr>
                                        <p:cTn id="21" dur="900" decel="100000" fill="hold"/>
                                        <p:tgtEl>
                                          <p:spTgt spid="169"/>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69"/>
                                        </p:tgtEl>
                                        <p:attrNameLst>
                                          <p:attrName>ppt_y</p:attrName>
                                        </p:attrNameLst>
                                      </p:cBhvr>
                                      <p:tavLst>
                                        <p:tav tm="0">
                                          <p:val>
                                            <p:strVal val="#ppt_y-.03"/>
                                          </p:val>
                                        </p:tav>
                                        <p:tav tm="100000">
                                          <p:val>
                                            <p:strVal val="#ppt_y"/>
                                          </p:val>
                                        </p:tav>
                                      </p:tavLst>
                                    </p:anim>
                                  </p:childTnLst>
                                </p:cTn>
                              </p:par>
                            </p:childTnLst>
                          </p:cTn>
                        </p:par>
                        <p:par>
                          <p:cTn id="23" fill="hold">
                            <p:stCondLst>
                              <p:cond delay="1000"/>
                            </p:stCondLst>
                            <p:childTnLst>
                              <p:par>
                                <p:cTn id="24" presetID="55" presetClass="entr" presetSubtype="0" fill="hold" grpId="0" nodeType="afterEffect">
                                  <p:stCondLst>
                                    <p:cond delay="400"/>
                                  </p:stCondLst>
                                  <p:childTnLst>
                                    <p:set>
                                      <p:cBhvr>
                                        <p:cTn id="25" dur="1" fill="hold">
                                          <p:stCondLst>
                                            <p:cond delay="0"/>
                                          </p:stCondLst>
                                        </p:cTn>
                                        <p:tgtEl>
                                          <p:spTgt spid="36"/>
                                        </p:tgtEl>
                                        <p:attrNameLst>
                                          <p:attrName>style.visibility</p:attrName>
                                        </p:attrNameLst>
                                      </p:cBhvr>
                                      <p:to>
                                        <p:strVal val="visible"/>
                                      </p:to>
                                    </p:set>
                                    <p:anim calcmode="lin" valueType="num">
                                      <p:cBhvr>
                                        <p:cTn id="26" dur="1000" fill="hold"/>
                                        <p:tgtEl>
                                          <p:spTgt spid="36"/>
                                        </p:tgtEl>
                                        <p:attrNameLst>
                                          <p:attrName>ppt_w</p:attrName>
                                        </p:attrNameLst>
                                      </p:cBhvr>
                                      <p:tavLst>
                                        <p:tav tm="0">
                                          <p:val>
                                            <p:strVal val="#ppt_w*0.70"/>
                                          </p:val>
                                        </p:tav>
                                        <p:tav tm="100000">
                                          <p:val>
                                            <p:strVal val="#ppt_w"/>
                                          </p:val>
                                        </p:tav>
                                      </p:tavLst>
                                    </p:anim>
                                    <p:anim calcmode="lin" valueType="num">
                                      <p:cBhvr>
                                        <p:cTn id="27" dur="1000" fill="hold"/>
                                        <p:tgtEl>
                                          <p:spTgt spid="36"/>
                                        </p:tgtEl>
                                        <p:attrNameLst>
                                          <p:attrName>ppt_h</p:attrName>
                                        </p:attrNameLst>
                                      </p:cBhvr>
                                      <p:tavLst>
                                        <p:tav tm="0">
                                          <p:val>
                                            <p:strVal val="#ppt_h"/>
                                          </p:val>
                                        </p:tav>
                                        <p:tav tm="100000">
                                          <p:val>
                                            <p:strVal val="#ppt_h"/>
                                          </p:val>
                                        </p:tav>
                                      </p:tavLst>
                                    </p:anim>
                                    <p:animEffect transition="in" filter="fade">
                                      <p:cBhvr>
                                        <p:cTn id="28" dur="10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dissolve">
                                      <p:cBhvr>
                                        <p:cTn id="33" dur="500"/>
                                        <p:tgtEl>
                                          <p:spTgt spid="9"/>
                                        </p:tgtEl>
                                      </p:cBhvr>
                                    </p:animEffect>
                                  </p:childTnLst>
                                </p:cTn>
                              </p:par>
                            </p:childTnLst>
                          </p:cTn>
                        </p:par>
                        <p:par>
                          <p:cTn id="34" fill="hold">
                            <p:stCondLst>
                              <p:cond delay="500"/>
                            </p:stCondLst>
                            <p:childTnLst>
                              <p:par>
                                <p:cTn id="35" presetID="53" presetClass="entr" presetSubtype="16" fill="hold" grpId="0" nodeType="afterEffect">
                                  <p:stCondLst>
                                    <p:cond delay="5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par>
                                <p:cTn id="40" presetID="53" presetClass="entr" presetSubtype="16" fill="hold" grpId="0" nodeType="withEffect">
                                  <p:stCondLst>
                                    <p:cond delay="100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37"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900" decel="100000" fill="hold"/>
                                        <p:tgtEl>
                                          <p:spTgt spid="10"/>
                                        </p:tgtEl>
                                        <p:attrNameLst>
                                          <p:attrName>ppt_y</p:attrName>
                                        </p:attrNameLst>
                                      </p:cBhvr>
                                      <p:tavLst>
                                        <p:tav tm="0">
                                          <p:val>
                                            <p:strVal val="#ppt_y+1"/>
                                          </p:val>
                                        </p:tav>
                                        <p:tav tm="100000">
                                          <p:val>
                                            <p:strVal val="#ppt_y-.03"/>
                                          </p:val>
                                        </p:tav>
                                      </p:tavLst>
                                    </p:anim>
                                    <p:anim calcmode="lin" valueType="num">
                                      <p:cBhvr>
                                        <p:cTn id="52"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53" fill="hold">
                            <p:stCondLst>
                              <p:cond delay="1000"/>
                            </p:stCondLst>
                            <p:childTnLst>
                              <p:par>
                                <p:cTn id="54" presetID="55" presetClass="entr" presetSubtype="0" fill="hold" grpId="0" nodeType="afterEffect">
                                  <p:stCondLst>
                                    <p:cond delay="400"/>
                                  </p:stCondLst>
                                  <p:childTnLst>
                                    <p:set>
                                      <p:cBhvr>
                                        <p:cTn id="55" dur="1" fill="hold">
                                          <p:stCondLst>
                                            <p:cond delay="0"/>
                                          </p:stCondLst>
                                        </p:cTn>
                                        <p:tgtEl>
                                          <p:spTgt spid="11"/>
                                        </p:tgtEl>
                                        <p:attrNameLst>
                                          <p:attrName>style.visibility</p:attrName>
                                        </p:attrNameLst>
                                      </p:cBhvr>
                                      <p:to>
                                        <p:strVal val="visible"/>
                                      </p:to>
                                    </p:set>
                                    <p:anim calcmode="lin" valueType="num">
                                      <p:cBhvr>
                                        <p:cTn id="56" dur="1000" fill="hold"/>
                                        <p:tgtEl>
                                          <p:spTgt spid="11"/>
                                        </p:tgtEl>
                                        <p:attrNameLst>
                                          <p:attrName>ppt_w</p:attrName>
                                        </p:attrNameLst>
                                      </p:cBhvr>
                                      <p:tavLst>
                                        <p:tav tm="0">
                                          <p:val>
                                            <p:strVal val="#ppt_w*0.70"/>
                                          </p:val>
                                        </p:tav>
                                        <p:tav tm="100000">
                                          <p:val>
                                            <p:strVal val="#ppt_w"/>
                                          </p:val>
                                        </p:tav>
                                      </p:tavLst>
                                    </p:anim>
                                    <p:anim calcmode="lin" valueType="num">
                                      <p:cBhvr>
                                        <p:cTn id="57" dur="1000" fill="hold"/>
                                        <p:tgtEl>
                                          <p:spTgt spid="11"/>
                                        </p:tgtEl>
                                        <p:attrNameLst>
                                          <p:attrName>ppt_h</p:attrName>
                                        </p:attrNameLst>
                                      </p:cBhvr>
                                      <p:tavLst>
                                        <p:tav tm="0">
                                          <p:val>
                                            <p:strVal val="#ppt_h"/>
                                          </p:val>
                                        </p:tav>
                                        <p:tav tm="100000">
                                          <p:val>
                                            <p:strVal val="#ppt_h"/>
                                          </p:val>
                                        </p:tav>
                                      </p:tavLst>
                                    </p:anim>
                                    <p:animEffect transition="in" filter="fade">
                                      <p:cBhvr>
                                        <p:cTn id="58"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6" grpId="0" animBg="1"/>
      <p:bldP spid="4" grpId="0" animBg="1"/>
      <p:bldP spid="4" grpId="1" animBg="1"/>
      <p:bldP spid="6" grpId="1" animBg="1"/>
      <p:bldP spid="34" grpId="0" bldLvl="0" animBg="1"/>
      <p:bldP spid="8" grpId="0" bldLvl="0" animBg="1"/>
      <p:bldP spid="11"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为了方便，可以把很多数组成的矩阵</a:t>
            </a:r>
            <a:r>
              <a:rPr lang="zh-CN" altLang="en-US">
                <a:sym typeface="+mn-ea"/>
              </a:rPr>
              <a:t>写作一个单一的</a:t>
            </a:r>
            <a:r>
              <a:rPr lang="zh-CN" altLang="en-US"/>
              <a:t>符号</a:t>
            </a:r>
            <a:r>
              <a:rPr lang="en-US" altLang="zh-CN"/>
              <a:t> A</a:t>
            </a:r>
            <a:r>
              <a:rPr lang="zh-CN" altLang="en-US"/>
              <a:t>，矢量写作符号</a:t>
            </a:r>
            <a:r>
              <a:rPr lang="en-US" altLang="zh-CN"/>
              <a:t> v</a:t>
            </a:r>
            <a:endParaRPr lang="en-US" altLang="zh-CN"/>
          </a:p>
        </p:txBody>
      </p:sp>
      <p:sp>
        <p:nvSpPr>
          <p:cNvPr id="3" name="Content Placeholder 2"/>
          <p:cNvSpPr>
            <a:spLocks noGrp="1"/>
          </p:cNvSpPr>
          <p:nvPr>
            <p:ph idx="1"/>
          </p:nvPr>
        </p:nvSpPr>
        <p:spPr/>
        <p:txBody>
          <a:bodyPr/>
          <a:p>
            <a:pPr marL="0" indent="0">
              <a:buNone/>
            </a:pPr>
            <a:r>
              <a:rPr lang="en-US">
                <a:sym typeface="+mn-ea"/>
              </a:rPr>
              <a:t>1 2 3      x        1x+2y+3z</a:t>
            </a:r>
            <a:endParaRPr lang="en-US"/>
          </a:p>
          <a:p>
            <a:pPr marL="0" indent="0">
              <a:buNone/>
            </a:pPr>
            <a:r>
              <a:rPr lang="en-US">
                <a:sym typeface="+mn-ea"/>
              </a:rPr>
              <a:t>4 5 6  </a:t>
            </a:r>
            <a:r>
              <a:rPr lang="en-US" altLang="zh-CN">
                <a:sym typeface="+mn-ea"/>
              </a:rPr>
              <a:t>· </a:t>
            </a:r>
            <a:r>
              <a:rPr lang="en-US">
                <a:sym typeface="+mn-ea"/>
              </a:rPr>
              <a:t> y   =   4x+5y+6z</a:t>
            </a:r>
            <a:endParaRPr lang="en-US"/>
          </a:p>
          <a:p>
            <a:pPr marL="0" indent="0">
              <a:buNone/>
            </a:pPr>
            <a:r>
              <a:rPr lang="en-US">
                <a:sym typeface="+mn-ea"/>
              </a:rPr>
              <a:t>7 8 9      z        7x+8y+9z</a:t>
            </a:r>
            <a:endParaRPr lang="en-US">
              <a:sym typeface="+mn-ea"/>
            </a:endParaRPr>
          </a:p>
          <a:p>
            <a:pPr marL="0" indent="0">
              <a:buNone/>
            </a:pPr>
            <a:endParaRPr lang="en-US"/>
          </a:p>
          <a:p>
            <a:endParaRPr lang="en-US"/>
          </a:p>
        </p:txBody>
      </p:sp>
      <p:sp>
        <p:nvSpPr>
          <p:cNvPr id="12" name="Oval Callout 11"/>
          <p:cNvSpPr/>
          <p:nvPr/>
        </p:nvSpPr>
        <p:spPr>
          <a:xfrm>
            <a:off x="4085590" y="1925838"/>
            <a:ext cx="1798320" cy="870185"/>
          </a:xfrm>
          <a:prstGeom prst="wedgeEllipseCallout">
            <a:avLst>
              <a:gd name="adj1" fmla="val -58121"/>
              <a:gd name="adj2" fmla="val 1585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可简写为：</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sym typeface="+mn-ea"/>
              </a:rPr>
              <a:t>Av = v</a:t>
            </a:r>
            <a:r>
              <a:rPr lang="en-US" altLang="zh-CN" sz="2000">
                <a:latin typeface="HYTangMeiRen 85W" panose="00020600040101010101" charset="-122"/>
                <a:ea typeface="HYTangMeiRen 85W" panose="00020600040101010101" charset="-122"/>
              </a:rPr>
              <a:t>’</a:t>
            </a:r>
            <a:endParaRPr lang="en-US" altLang="zh-CN" sz="2000">
              <a:latin typeface="HYTangMeiRen 85W" panose="00020600040101010101" charset="-122"/>
              <a:ea typeface="HYTangMeiRen 85W" panose="00020600040101010101" charset="-122"/>
            </a:endParaRPr>
          </a:p>
        </p:txBody>
      </p:sp>
      <p:sp>
        <p:nvSpPr>
          <p:cNvPr id="4" name="Oval Callout 3"/>
          <p:cNvSpPr/>
          <p:nvPr/>
        </p:nvSpPr>
        <p:spPr>
          <a:xfrm>
            <a:off x="2146300" y="4523361"/>
            <a:ext cx="5826125" cy="1740658"/>
          </a:xfrm>
          <a:prstGeom prst="wedgeEllipseCallout">
            <a:avLst>
              <a:gd name="adj1" fmla="val -58121"/>
              <a:gd name="adj2" fmla="val 1585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我们课件中用</a:t>
            </a:r>
            <a:r>
              <a:rPr lang="en-US" altLang="zh-CN" sz="2000">
                <a:latin typeface="HYTangMeiRen 85W" panose="00020600040101010101" charset="-122"/>
                <a:ea typeface="HYTangMeiRen 85W" panose="00020600040101010101" charset="-122"/>
              </a:rPr>
              <a:t> v </a:t>
            </a:r>
            <a:r>
              <a:rPr lang="zh-CN" altLang="en-US" sz="2000">
                <a:latin typeface="HYTangMeiRen 85W" panose="00020600040101010101" charset="-122"/>
                <a:ea typeface="HYTangMeiRen 85W" panose="00020600040101010101" charset="-122"/>
              </a:rPr>
              <a:t>代表矢量</a:t>
            </a:r>
            <a:r>
              <a:rPr lang="en-US" altLang="zh-CN" sz="2000">
                <a:latin typeface="HYTangMeiRen 85W" panose="00020600040101010101" charset="-122"/>
                <a:ea typeface="HYTangMeiRen 85W" panose="00020600040101010101" charset="-122"/>
              </a:rPr>
              <a:t> (x, y, z)</a:t>
            </a:r>
            <a:r>
              <a:rPr lang="zh-CN" altLang="en-US" sz="2000">
                <a:latin typeface="HYTangMeiRen 85W" panose="00020600040101010101" charset="-122"/>
                <a:ea typeface="HYTangMeiRen 85W" panose="00020600040101010101" charset="-122"/>
              </a:rPr>
              <a:t>。但也有一些老师会用第一个坐标所用符号</a:t>
            </a:r>
            <a:r>
              <a:rPr lang="en-US" altLang="zh-CN" sz="2000">
                <a:latin typeface="HYTangMeiRen 85W" panose="00020600040101010101" charset="-122"/>
                <a:ea typeface="HYTangMeiRen 85W" panose="00020600040101010101" charset="-122"/>
              </a:rPr>
              <a:t> x </a:t>
            </a:r>
            <a:r>
              <a:rPr lang="zh-CN" altLang="en-US" sz="2000">
                <a:latin typeface="HYTangMeiRen 85W" panose="00020600040101010101" charset="-122"/>
                <a:ea typeface="HYTangMeiRen 85W" panose="00020600040101010101" charset="-122"/>
              </a:rPr>
              <a:t>的粗体来代表整个三维矢量：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sym typeface="+mn-ea"/>
              </a:rPr>
              <a:t>A</a:t>
            </a:r>
            <a:r>
              <a:rPr lang="en-US" altLang="zh-CN" sz="2000" b="1">
                <a:latin typeface="HYTangMeiRen 85W" panose="00020600040101010101" charset="-122"/>
                <a:ea typeface="HYTangMeiRen 85W" panose="00020600040101010101" charset="-122"/>
                <a:sym typeface="+mn-ea"/>
              </a:rPr>
              <a:t>x</a:t>
            </a:r>
            <a:r>
              <a:rPr lang="en-US" altLang="zh-CN" sz="2000">
                <a:latin typeface="HYTangMeiRen 85W" panose="00020600040101010101" charset="-122"/>
                <a:ea typeface="HYTangMeiRen 85W" panose="00020600040101010101" charset="-122"/>
                <a:sym typeface="+mn-ea"/>
              </a:rPr>
              <a:t> = </a:t>
            </a:r>
            <a:r>
              <a:rPr lang="en-US" altLang="zh-CN" sz="2000" b="1">
                <a:latin typeface="HYTangMeiRen 85W" panose="00020600040101010101" charset="-122"/>
                <a:ea typeface="HYTangMeiRen 85W" panose="00020600040101010101" charset="-122"/>
                <a:sym typeface="+mn-ea"/>
              </a:rPr>
              <a:t>x</a:t>
            </a:r>
            <a:r>
              <a:rPr lang="en-US" altLang="zh-CN" sz="2000">
                <a:latin typeface="HYTangMeiRen 85W" panose="00020600040101010101" charset="-122"/>
                <a:ea typeface="HYTangMeiRen 85W" panose="00020600040101010101" charset="-122"/>
              </a:rPr>
              <a:t>’</a:t>
            </a:r>
            <a:endParaRPr lang="en-US" altLang="zh-CN" sz="2000">
              <a:latin typeface="HYTangMeiRen 85W" panose="00020600040101010101" charset="-122"/>
              <a:ea typeface="HYTangMeiRen 85W" panose="00020600040101010101" charset="-122"/>
            </a:endParaRPr>
          </a:p>
        </p:txBody>
      </p:sp>
      <p:pic>
        <p:nvPicPr>
          <p:cNvPr id="169" name="Picture 168" descr="avatararchibate-20640597"/>
          <p:cNvPicPr>
            <a:picLocks noChangeAspect="1"/>
          </p:cNvPicPr>
          <p:nvPr/>
        </p:nvPicPr>
        <p:blipFill>
          <a:blip r:embed="rId1"/>
          <a:stretch>
            <a:fillRect/>
          </a:stretch>
        </p:blipFill>
        <p:spPr>
          <a:xfrm>
            <a:off x="0" y="4591050"/>
            <a:ext cx="2266950" cy="2266950"/>
          </a:xfrm>
          <a:prstGeom prst="rect">
            <a:avLst/>
          </a:prstGeom>
        </p:spPr>
      </p:pic>
      <p:sp>
        <p:nvSpPr>
          <p:cNvPr id="5" name="Rounded Rectangle 4"/>
          <p:cNvSpPr/>
          <p:nvPr/>
        </p:nvSpPr>
        <p:spPr>
          <a:xfrm>
            <a:off x="712470" y="1825625"/>
            <a:ext cx="674370" cy="117157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rot="5400000">
            <a:off x="1235075" y="2250440"/>
            <a:ext cx="1171575" cy="321945"/>
          </a:xfrm>
          <a:prstGeom prst="roundRect">
            <a:avLst/>
          </a:prstGeom>
          <a:noFill/>
          <a:ln>
            <a:solidFill>
              <a:schemeClr val="accent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2411730" y="1825625"/>
            <a:ext cx="1263650" cy="1171575"/>
          </a:xfrm>
          <a:prstGeom prst="roundRect">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712470" y="3049270"/>
            <a:ext cx="640080" cy="645160"/>
          </a:xfrm>
          <a:prstGeom prst="rect">
            <a:avLst/>
          </a:prstGeom>
          <a:noFill/>
        </p:spPr>
        <p:txBody>
          <a:bodyPr wrap="none" rtlCol="0">
            <a:spAutoFit/>
          </a:bodyPr>
          <a:p>
            <a:pPr algn="ctr"/>
            <a:r>
              <a:rPr lang="en-US" b="1"/>
              <a:t>A</a:t>
            </a:r>
            <a:endParaRPr lang="en-US" b="1"/>
          </a:p>
          <a:p>
            <a:pPr algn="ctr"/>
            <a:r>
              <a:rPr lang="zh-CN" altLang="en-US"/>
              <a:t>矩阵</a:t>
            </a:r>
            <a:endParaRPr lang="zh-CN" altLang="en-US"/>
          </a:p>
        </p:txBody>
      </p:sp>
      <p:sp>
        <p:nvSpPr>
          <p:cNvPr id="9" name="Text Box 8"/>
          <p:cNvSpPr txBox="1"/>
          <p:nvPr/>
        </p:nvSpPr>
        <p:spPr>
          <a:xfrm>
            <a:off x="1520825" y="3049270"/>
            <a:ext cx="640080" cy="645160"/>
          </a:xfrm>
          <a:prstGeom prst="rect">
            <a:avLst/>
          </a:prstGeom>
          <a:noFill/>
        </p:spPr>
        <p:txBody>
          <a:bodyPr wrap="none" rtlCol="0">
            <a:spAutoFit/>
          </a:bodyPr>
          <a:p>
            <a:pPr algn="ctr"/>
            <a:r>
              <a:rPr lang="en-US" b="1"/>
              <a:t>v</a:t>
            </a:r>
            <a:endParaRPr lang="en-US" b="1"/>
          </a:p>
          <a:p>
            <a:pPr algn="ctr"/>
            <a:r>
              <a:rPr lang="zh-CN" altLang="en-US"/>
              <a:t>矢量</a:t>
            </a:r>
            <a:endParaRPr lang="zh-CN" altLang="en-US"/>
          </a:p>
        </p:txBody>
      </p:sp>
      <p:sp>
        <p:nvSpPr>
          <p:cNvPr id="10" name="Text Box 9"/>
          <p:cNvSpPr txBox="1"/>
          <p:nvPr/>
        </p:nvSpPr>
        <p:spPr>
          <a:xfrm>
            <a:off x="2640330" y="3049270"/>
            <a:ext cx="868680" cy="645160"/>
          </a:xfrm>
          <a:prstGeom prst="rect">
            <a:avLst/>
          </a:prstGeom>
          <a:noFill/>
        </p:spPr>
        <p:txBody>
          <a:bodyPr wrap="none" rtlCol="0">
            <a:spAutoFit/>
          </a:bodyPr>
          <a:p>
            <a:pPr algn="ctr"/>
            <a:r>
              <a:rPr lang="en-US" b="1"/>
              <a:t>v’</a:t>
            </a:r>
            <a:endParaRPr lang="en-US"/>
          </a:p>
          <a:p>
            <a:pPr algn="ctr"/>
            <a:r>
              <a:rPr lang="zh-CN" altLang="en-US">
                <a:sym typeface="+mn-ea"/>
              </a:rPr>
              <a:t>新矢量</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dissolve">
                                      <p:cBhvr>
                                        <p:cTn id="16" dur="500"/>
                                        <p:tgtEl>
                                          <p:spTgt spid="6"/>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nodeType="clickEffect">
                                  <p:stCondLst>
                                    <p:cond delay="0"/>
                                  </p:stCondLst>
                                  <p:childTnLst>
                                    <p:set>
                                      <p:cBhvr>
                                        <p:cTn id="40" dur="1" fill="hold">
                                          <p:stCondLst>
                                            <p:cond delay="0"/>
                                          </p:stCondLst>
                                        </p:cTn>
                                        <p:tgtEl>
                                          <p:spTgt spid="169"/>
                                        </p:tgtEl>
                                        <p:attrNameLst>
                                          <p:attrName>style.visibility</p:attrName>
                                        </p:attrNameLst>
                                      </p:cBhvr>
                                      <p:to>
                                        <p:strVal val="visible"/>
                                      </p:to>
                                    </p:set>
                                    <p:animEffect transition="in" filter="fade">
                                      <p:cBhvr>
                                        <p:cTn id="41" dur="1000"/>
                                        <p:tgtEl>
                                          <p:spTgt spid="169"/>
                                        </p:tgtEl>
                                      </p:cBhvr>
                                    </p:animEffect>
                                    <p:anim calcmode="lin" valueType="num">
                                      <p:cBhvr>
                                        <p:cTn id="42" dur="1000" fill="hold"/>
                                        <p:tgtEl>
                                          <p:spTgt spid="169"/>
                                        </p:tgtEl>
                                        <p:attrNameLst>
                                          <p:attrName>ppt_x</p:attrName>
                                        </p:attrNameLst>
                                      </p:cBhvr>
                                      <p:tavLst>
                                        <p:tav tm="0">
                                          <p:val>
                                            <p:strVal val="#ppt_x"/>
                                          </p:val>
                                        </p:tav>
                                        <p:tav tm="100000">
                                          <p:val>
                                            <p:strVal val="#ppt_x"/>
                                          </p:val>
                                        </p:tav>
                                      </p:tavLst>
                                    </p:anim>
                                    <p:anim calcmode="lin" valueType="num">
                                      <p:cBhvr>
                                        <p:cTn id="43" dur="900" decel="100000" fill="hold"/>
                                        <p:tgtEl>
                                          <p:spTgt spid="169"/>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69"/>
                                        </p:tgtEl>
                                        <p:attrNameLst>
                                          <p:attrName>ppt_y</p:attrName>
                                        </p:attrNameLst>
                                      </p:cBhvr>
                                      <p:tavLst>
                                        <p:tav tm="0">
                                          <p:val>
                                            <p:strVal val="#ppt_y-.03"/>
                                          </p:val>
                                        </p:tav>
                                        <p:tav tm="100000">
                                          <p:val>
                                            <p:strVal val="#ppt_y"/>
                                          </p:val>
                                        </p:tav>
                                      </p:tavLst>
                                    </p:anim>
                                  </p:childTnLst>
                                </p:cTn>
                              </p:par>
                            </p:childTnLst>
                          </p:cTn>
                        </p:par>
                        <p:par>
                          <p:cTn id="45" fill="hold">
                            <p:stCondLst>
                              <p:cond delay="1000"/>
                            </p:stCondLst>
                            <p:childTnLst>
                              <p:par>
                                <p:cTn id="46" presetID="53" presetClass="entr" presetSubtype="16" fill="hold" grpId="0" nodeType="afterEffect">
                                  <p:stCondLst>
                                    <p:cond delay="1000"/>
                                  </p:stCondLst>
                                  <p:childTnLst>
                                    <p:set>
                                      <p:cBhvr>
                                        <p:cTn id="47" dur="1" fill="hold">
                                          <p:stCondLst>
                                            <p:cond delay="0"/>
                                          </p:stCondLst>
                                        </p:cTn>
                                        <p:tgtEl>
                                          <p:spTgt spid="4"/>
                                        </p:tgtEl>
                                        <p:attrNameLst>
                                          <p:attrName>style.visibility</p:attrName>
                                        </p:attrNameLst>
                                      </p:cBhvr>
                                      <p:to>
                                        <p:strVal val="visible"/>
                                      </p:to>
                                    </p:set>
                                    <p:anim calcmode="lin" valueType="num">
                                      <p:cBhvr>
                                        <p:cTn id="48" dur="500" fill="hold"/>
                                        <p:tgtEl>
                                          <p:spTgt spid="4"/>
                                        </p:tgtEl>
                                        <p:attrNameLst>
                                          <p:attrName>ppt_w</p:attrName>
                                        </p:attrNameLst>
                                      </p:cBhvr>
                                      <p:tavLst>
                                        <p:tav tm="0">
                                          <p:val>
                                            <p:fltVal val="0"/>
                                          </p:val>
                                        </p:tav>
                                        <p:tav tm="100000">
                                          <p:val>
                                            <p:strVal val="#ppt_w"/>
                                          </p:val>
                                        </p:tav>
                                      </p:tavLst>
                                    </p:anim>
                                    <p:anim calcmode="lin" valueType="num">
                                      <p:cBhvr>
                                        <p:cTn id="49" dur="500" fill="hold"/>
                                        <p:tgtEl>
                                          <p:spTgt spid="4"/>
                                        </p:tgtEl>
                                        <p:attrNameLst>
                                          <p:attrName>ppt_h</p:attrName>
                                        </p:attrNameLst>
                                      </p:cBhvr>
                                      <p:tavLst>
                                        <p:tav tm="0">
                                          <p:val>
                                            <p:fltVal val="0"/>
                                          </p:val>
                                        </p:tav>
                                        <p:tav tm="100000">
                                          <p:val>
                                            <p:strVal val="#ppt_h"/>
                                          </p:val>
                                        </p:tav>
                                      </p:tavLst>
                                    </p:anim>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4" grpId="0" bldLvl="0" animBg="1"/>
      <p:bldP spid="5" grpId="0" animBg="1"/>
      <p:bldP spid="8" grpId="0"/>
      <p:bldP spid="6" grpId="0" animBg="1"/>
      <p:bldP spid="9" grpId="0"/>
      <p:bldP spid="7" grpId="0" animBg="1"/>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矩阵的乘法：多个变换先后组合在一起</a:t>
            </a:r>
            <a:endParaRPr lang="en-US" altLang="zh-CN"/>
          </a:p>
        </p:txBody>
      </p:sp>
      <p:sp>
        <p:nvSpPr>
          <p:cNvPr id="3" name="Content Placeholder 2"/>
          <p:cNvSpPr>
            <a:spLocks noGrp="1"/>
          </p:cNvSpPr>
          <p:nvPr>
            <p:ph idx="1"/>
          </p:nvPr>
        </p:nvSpPr>
        <p:spPr/>
        <p:txBody>
          <a:bodyPr/>
          <a:p>
            <a:r>
              <a:rPr lang="zh-CN" altLang="en-US"/>
              <a:t>例如以下为旋转矩阵</a:t>
            </a:r>
            <a:r>
              <a:rPr lang="en-US" altLang="zh-CN"/>
              <a:t> R </a:t>
            </a:r>
            <a:r>
              <a:rPr lang="zh-CN" altLang="en-US"/>
              <a:t>与缩放矩阵</a:t>
            </a:r>
            <a:r>
              <a:rPr lang="en-US" altLang="zh-CN"/>
              <a:t> S </a:t>
            </a:r>
            <a:r>
              <a:rPr lang="zh-CN" altLang="en-US"/>
              <a:t>相乘。</a:t>
            </a:r>
            <a:endParaRPr lang="zh-CN" altLang="en-US"/>
          </a:p>
          <a:p>
            <a:r>
              <a:rPr lang="zh-CN" altLang="en-US"/>
              <a:t>矩阵乘法不满足交换律，顺序很重要，先缩放后旋转，直觉表示乘法顺序应该是</a:t>
            </a:r>
            <a:r>
              <a:rPr lang="en-US" altLang="zh-CN"/>
              <a:t> SR</a:t>
            </a:r>
            <a:r>
              <a:rPr lang="zh-CN" altLang="en-US"/>
              <a:t>？</a:t>
            </a:r>
            <a:endParaRPr lang="zh-CN" altLang="en-US"/>
          </a:p>
          <a:p>
            <a:r>
              <a:rPr lang="zh-CN" altLang="en-US"/>
              <a:t>错了！实际上应该是</a:t>
            </a:r>
            <a:r>
              <a:rPr lang="en-US" altLang="zh-CN"/>
              <a:t> R </a:t>
            </a:r>
            <a:r>
              <a:rPr lang="zh-CN" altLang="en-US"/>
              <a:t>在左，</a:t>
            </a:r>
            <a:r>
              <a:rPr lang="en-US" altLang="zh-CN"/>
              <a:t>S </a:t>
            </a:r>
            <a:r>
              <a:rPr lang="zh-CN" altLang="en-US"/>
              <a:t>在右，最终的矩阵是</a:t>
            </a:r>
            <a:r>
              <a:rPr lang="en-US" altLang="zh-CN"/>
              <a:t> A = R*S</a:t>
            </a:r>
            <a:r>
              <a:rPr lang="zh-CN" altLang="en-US"/>
              <a:t>。</a:t>
            </a:r>
            <a:endParaRPr lang="zh-CN" altLang="en-US"/>
          </a:p>
          <a:p>
            <a:r>
              <a:rPr lang="zh-CN" altLang="en-US">
                <a:sym typeface="+mn-ea"/>
              </a:rPr>
              <a:t>这是由于矢量是右边相乘，</a:t>
            </a:r>
            <a:r>
              <a:rPr lang="zh-CN" altLang="en-US">
                <a:sym typeface="+mn-ea"/>
              </a:rPr>
              <a:t>右边优先结合，当应用于矢量</a:t>
            </a:r>
            <a:r>
              <a:rPr lang="en-US" altLang="zh-CN">
                <a:sym typeface="+mn-ea"/>
              </a:rPr>
              <a:t> v</a:t>
            </a:r>
            <a:r>
              <a:rPr lang="zh-CN" altLang="en-US">
                <a:sym typeface="+mn-ea"/>
              </a:rPr>
              <a:t>，要计算</a:t>
            </a:r>
            <a:r>
              <a:rPr lang="en-US" altLang="zh-CN">
                <a:sym typeface="+mn-ea"/>
              </a:rPr>
              <a:t> A*v </a:t>
            </a:r>
            <a:r>
              <a:rPr lang="zh-CN" altLang="en-US">
                <a:sym typeface="+mn-ea"/>
              </a:rPr>
              <a:t>时，会变成</a:t>
            </a:r>
            <a:r>
              <a:rPr lang="en-US" altLang="zh-CN">
                <a:sym typeface="+mn-ea"/>
              </a:rPr>
              <a:t> R*S*v</a:t>
            </a:r>
            <a:r>
              <a:rPr lang="zh-CN" altLang="en-US">
                <a:sym typeface="+mn-ea"/>
              </a:rPr>
              <a:t>，</a:t>
            </a:r>
            <a:r>
              <a:rPr lang="en-US" altLang="zh-CN">
                <a:sym typeface="+mn-ea"/>
              </a:rPr>
              <a:t>S </a:t>
            </a:r>
            <a:r>
              <a:rPr lang="zh-CN" altLang="en-US">
                <a:sym typeface="+mn-ea"/>
              </a:rPr>
              <a:t>先和</a:t>
            </a:r>
            <a:r>
              <a:rPr lang="en-US" altLang="zh-CN">
                <a:sym typeface="+mn-ea"/>
              </a:rPr>
              <a:t> v </a:t>
            </a:r>
            <a:r>
              <a:rPr lang="zh-CN" altLang="en-US">
                <a:sym typeface="+mn-ea"/>
              </a:rPr>
              <a:t>相乘，所以</a:t>
            </a:r>
            <a:r>
              <a:rPr lang="en-US" altLang="zh-CN">
                <a:sym typeface="+mn-ea"/>
              </a:rPr>
              <a:t> S </a:t>
            </a:r>
            <a:r>
              <a:rPr lang="zh-CN" altLang="en-US">
                <a:sym typeface="+mn-ea"/>
              </a:rPr>
              <a:t>先于</a:t>
            </a:r>
            <a:r>
              <a:rPr lang="en-US" altLang="zh-CN">
                <a:sym typeface="+mn-ea"/>
              </a:rPr>
              <a:t> R </a:t>
            </a:r>
            <a:r>
              <a:rPr lang="zh-CN" altLang="en-US">
                <a:sym typeface="+mn-ea"/>
              </a:rPr>
              <a:t>应用，这就是为什么先</a:t>
            </a:r>
            <a:r>
              <a:rPr lang="en-US" altLang="zh-CN">
                <a:sym typeface="+mn-ea"/>
              </a:rPr>
              <a:t> S </a:t>
            </a:r>
            <a:r>
              <a:rPr lang="zh-CN" altLang="en-US">
                <a:sym typeface="+mn-ea"/>
              </a:rPr>
              <a:t>后</a:t>
            </a:r>
            <a:r>
              <a:rPr lang="en-US" altLang="zh-CN">
                <a:sym typeface="+mn-ea"/>
              </a:rPr>
              <a:t> R </a:t>
            </a:r>
            <a:r>
              <a:rPr lang="zh-CN" altLang="en-US">
                <a:sym typeface="+mn-ea"/>
              </a:rPr>
              <a:t>的应用顺序写作矩阵乘法时却要反过来变成</a:t>
            </a:r>
            <a:r>
              <a:rPr lang="en-US" altLang="zh-CN">
                <a:sym typeface="+mn-ea"/>
              </a:rPr>
              <a:t> R*S</a:t>
            </a:r>
            <a:r>
              <a:rPr lang="zh-CN" altLang="en-US">
                <a:sym typeface="+mn-ea"/>
              </a:rPr>
              <a:t>。</a:t>
            </a:r>
            <a:endParaRPr lang="zh-CN" altLang="en-US">
              <a:sym typeface="+mn-ea"/>
            </a:endParaRPr>
          </a:p>
        </p:txBody>
      </p:sp>
      <p:grpSp>
        <p:nvGrpSpPr>
          <p:cNvPr id="5" name="Group 4"/>
          <p:cNvGrpSpPr/>
          <p:nvPr/>
        </p:nvGrpSpPr>
        <p:grpSpPr>
          <a:xfrm>
            <a:off x="625475" y="3162300"/>
            <a:ext cx="2999740" cy="2766060"/>
            <a:chOff x="623" y="5528"/>
            <a:chExt cx="4724" cy="4356"/>
          </a:xfrm>
        </p:grpSpPr>
        <p:grpSp>
          <p:nvGrpSpPr>
            <p:cNvPr id="98" name="Group 97"/>
            <p:cNvGrpSpPr/>
            <p:nvPr/>
          </p:nvGrpSpPr>
          <p:grpSpPr>
            <a:xfrm>
              <a:off x="623" y="7336"/>
              <a:ext cx="4724" cy="683"/>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2727" y="5528"/>
              <a:ext cx="893" cy="4356"/>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grpSp>
        <p:nvGrpSpPr>
          <p:cNvPr id="47" name="Group 46"/>
          <p:cNvGrpSpPr/>
          <p:nvPr/>
        </p:nvGrpSpPr>
        <p:grpSpPr>
          <a:xfrm>
            <a:off x="3815715" y="3305810"/>
            <a:ext cx="4747630" cy="2766060"/>
            <a:chOff x="623" y="5528"/>
            <a:chExt cx="4725" cy="4356"/>
          </a:xfrm>
        </p:grpSpPr>
        <p:grpSp>
          <p:nvGrpSpPr>
            <p:cNvPr id="48" name="Group 47"/>
            <p:cNvGrpSpPr/>
            <p:nvPr/>
          </p:nvGrpSpPr>
          <p:grpSpPr>
            <a:xfrm>
              <a:off x="623" y="7336"/>
              <a:ext cx="4725" cy="683"/>
              <a:chOff x="13011" y="6247"/>
              <a:chExt cx="4725" cy="683"/>
            </a:xfrm>
          </p:grpSpPr>
          <p:cxnSp>
            <p:nvCxnSpPr>
              <p:cNvPr id="49" name="Straight Arrow Connector 4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0" name="Text Box 49"/>
              <p:cNvSpPr txBox="1"/>
              <p:nvPr/>
            </p:nvSpPr>
            <p:spPr>
              <a:xfrm>
                <a:off x="13011" y="6350"/>
                <a:ext cx="657"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51" name="Text Box 50"/>
              <p:cNvSpPr txBox="1"/>
              <p:nvPr/>
            </p:nvSpPr>
            <p:spPr>
              <a:xfrm>
                <a:off x="17255" y="6339"/>
                <a:ext cx="481"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52" name="Text Box 51"/>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53" name="Text Box 52"/>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54" name="Text Box 53"/>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55" name="Text Box 54"/>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56" name="Text Box 55"/>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57" name="Text Box 56"/>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58" name="Group 57"/>
            <p:cNvGrpSpPr/>
            <p:nvPr/>
          </p:nvGrpSpPr>
          <p:grpSpPr>
            <a:xfrm>
              <a:off x="2727" y="5528"/>
              <a:ext cx="893" cy="4356"/>
              <a:chOff x="15115" y="4439"/>
              <a:chExt cx="893" cy="4356"/>
            </a:xfrm>
          </p:grpSpPr>
          <p:cxnSp>
            <p:nvCxnSpPr>
              <p:cNvPr id="59" name="Straight Arrow Connector 5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0" name="Text Box 59"/>
              <p:cNvSpPr txBox="1"/>
              <p:nvPr/>
            </p:nvSpPr>
            <p:spPr>
              <a:xfrm>
                <a:off x="15187" y="4439"/>
                <a:ext cx="507"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61" name="Text Box 60"/>
              <p:cNvSpPr txBox="1"/>
              <p:nvPr/>
            </p:nvSpPr>
            <p:spPr>
              <a:xfrm>
                <a:off x="15115" y="8215"/>
                <a:ext cx="68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62" name="Text Box 61"/>
              <p:cNvSpPr txBox="1"/>
              <p:nvPr/>
            </p:nvSpPr>
            <p:spPr>
              <a:xfrm>
                <a:off x="15505" y="7643"/>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63" name="Text Box 62"/>
              <p:cNvSpPr txBox="1"/>
              <p:nvPr/>
            </p:nvSpPr>
            <p:spPr>
              <a:xfrm>
                <a:off x="15512" y="7257"/>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64" name="Text Box 63"/>
              <p:cNvSpPr txBox="1"/>
              <p:nvPr/>
            </p:nvSpPr>
            <p:spPr>
              <a:xfrm>
                <a:off x="15519" y="6871"/>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65" name="Text Box 64"/>
              <p:cNvSpPr txBox="1"/>
              <p:nvPr/>
            </p:nvSpPr>
            <p:spPr>
              <a:xfrm>
                <a:off x="15543" y="5945"/>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66" name="Text Box 65"/>
              <p:cNvSpPr txBox="1"/>
              <p:nvPr/>
            </p:nvSpPr>
            <p:spPr>
              <a:xfrm>
                <a:off x="15526" y="5559"/>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67" name="Text Box 66"/>
              <p:cNvSpPr txBox="1"/>
              <p:nvPr/>
            </p:nvSpPr>
            <p:spPr>
              <a:xfrm>
                <a:off x="15533" y="5173"/>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grpSp>
        <p:nvGrpSpPr>
          <p:cNvPr id="68" name="Group 67"/>
          <p:cNvGrpSpPr/>
          <p:nvPr/>
        </p:nvGrpSpPr>
        <p:grpSpPr>
          <a:xfrm rot="17700000">
            <a:off x="7621905" y="3039110"/>
            <a:ext cx="4747630" cy="2766060"/>
            <a:chOff x="623" y="5528"/>
            <a:chExt cx="4725" cy="4356"/>
          </a:xfrm>
        </p:grpSpPr>
        <p:grpSp>
          <p:nvGrpSpPr>
            <p:cNvPr id="69" name="Group 68"/>
            <p:cNvGrpSpPr/>
            <p:nvPr/>
          </p:nvGrpSpPr>
          <p:grpSpPr>
            <a:xfrm>
              <a:off x="623" y="7336"/>
              <a:ext cx="4725" cy="683"/>
              <a:chOff x="13011" y="6247"/>
              <a:chExt cx="4725" cy="683"/>
            </a:xfrm>
          </p:grpSpPr>
          <p:cxnSp>
            <p:nvCxnSpPr>
              <p:cNvPr id="70" name="Straight Arrow Connector 69"/>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1" name="Text Box 70"/>
              <p:cNvSpPr txBox="1"/>
              <p:nvPr/>
            </p:nvSpPr>
            <p:spPr>
              <a:xfrm>
                <a:off x="13011" y="6350"/>
                <a:ext cx="657"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2" name="Text Box 71"/>
              <p:cNvSpPr txBox="1"/>
              <p:nvPr/>
            </p:nvSpPr>
            <p:spPr>
              <a:xfrm>
                <a:off x="17255" y="6339"/>
                <a:ext cx="481"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3" name="Text Box 72"/>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4" name="Text Box 73"/>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5" name="Text Box 74"/>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76" name="Text Box 75"/>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7" name="Text Box 76"/>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8" name="Text Box 77"/>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79" name="Group 78"/>
            <p:cNvGrpSpPr/>
            <p:nvPr/>
          </p:nvGrpSpPr>
          <p:grpSpPr>
            <a:xfrm>
              <a:off x="2727" y="5528"/>
              <a:ext cx="893" cy="4356"/>
              <a:chOff x="15115" y="4439"/>
              <a:chExt cx="893" cy="4356"/>
            </a:xfrm>
          </p:grpSpPr>
          <p:cxnSp>
            <p:nvCxnSpPr>
              <p:cNvPr id="80" name="Straight Arrow Connector 79"/>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1" name="Text Box 80"/>
              <p:cNvSpPr txBox="1"/>
              <p:nvPr/>
            </p:nvSpPr>
            <p:spPr>
              <a:xfrm>
                <a:off x="15187" y="4439"/>
                <a:ext cx="507"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2" name="Text Box 81"/>
              <p:cNvSpPr txBox="1"/>
              <p:nvPr/>
            </p:nvSpPr>
            <p:spPr>
              <a:xfrm>
                <a:off x="15115" y="8215"/>
                <a:ext cx="68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3" name="Text Box 82"/>
              <p:cNvSpPr txBox="1"/>
              <p:nvPr/>
            </p:nvSpPr>
            <p:spPr>
              <a:xfrm>
                <a:off x="15505" y="7643"/>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4" name="Text Box 83"/>
              <p:cNvSpPr txBox="1"/>
              <p:nvPr/>
            </p:nvSpPr>
            <p:spPr>
              <a:xfrm>
                <a:off x="15512" y="7257"/>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5" name="Text Box 84"/>
              <p:cNvSpPr txBox="1"/>
              <p:nvPr/>
            </p:nvSpPr>
            <p:spPr>
              <a:xfrm>
                <a:off x="15519" y="6871"/>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6" name="Text Box 85"/>
              <p:cNvSpPr txBox="1"/>
              <p:nvPr/>
            </p:nvSpPr>
            <p:spPr>
              <a:xfrm>
                <a:off x="15543" y="5945"/>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7" name="Text Box 86"/>
              <p:cNvSpPr txBox="1"/>
              <p:nvPr/>
            </p:nvSpPr>
            <p:spPr>
              <a:xfrm>
                <a:off x="15526" y="5559"/>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8" name="Text Box 87"/>
              <p:cNvSpPr txBox="1"/>
              <p:nvPr/>
            </p:nvSpPr>
            <p:spPr>
              <a:xfrm>
                <a:off x="15533" y="5173"/>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先缩放后旋转</a:t>
            </a:r>
            <a:endParaRPr lang="zh-CN" altLang="en-US"/>
          </a:p>
        </p:txBody>
      </p:sp>
      <p:grpSp>
        <p:nvGrpSpPr>
          <p:cNvPr id="23" name="Group 22"/>
          <p:cNvGrpSpPr/>
          <p:nvPr/>
        </p:nvGrpSpPr>
        <p:grpSpPr>
          <a:xfrm>
            <a:off x="1584325" y="3524250"/>
            <a:ext cx="1096645" cy="1911985"/>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3689350" y="3604260"/>
            <a:ext cx="1739900" cy="1911985"/>
            <a:chOff x="14865" y="6201"/>
            <a:chExt cx="2126" cy="3706"/>
          </a:xfrm>
        </p:grpSpPr>
        <p:sp>
          <p:nvSpPr>
            <p:cNvPr id="5" name="Smiley Face 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ectangles 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7" name="Straight Connector 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rot="19020000">
            <a:off x="6414135" y="3529965"/>
            <a:ext cx="1739900" cy="1911985"/>
            <a:chOff x="14865" y="6201"/>
            <a:chExt cx="2126" cy="3706"/>
          </a:xfrm>
        </p:grpSpPr>
        <p:sp>
          <p:nvSpPr>
            <p:cNvPr id="12" name="Smiley Face 11"/>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4" name="Straight Connector 13"/>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3" name="Oval Callout 42"/>
          <p:cNvSpPr/>
          <p:nvPr/>
        </p:nvSpPr>
        <p:spPr>
          <a:xfrm>
            <a:off x="6475730" y="2381490"/>
            <a:ext cx="2258695" cy="870105"/>
          </a:xfrm>
          <a:prstGeom prst="wedgeEllipseCallout">
            <a:avLst>
              <a:gd name="adj1" fmla="val -10612"/>
              <a:gd name="adj2" fmla="val 79873"/>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我是个斜过来的胖纸</a:t>
            </a:r>
            <a:r>
              <a:rPr lang="en-US" altLang="zh-CN" sz="2000">
                <a:latin typeface="HYTangMeiRen 85W" panose="00020600040101010101" charset="-122"/>
                <a:ea typeface="HYTangMeiRen 85W" panose="00020600040101010101" charset="-122"/>
              </a:rPr>
              <a:t>^_^</a:t>
            </a:r>
            <a:endParaRPr lang="en-US" altLang="zh-CN" sz="2000">
              <a:latin typeface="HYTangMeiRen 85W" panose="00020600040101010101" charset="-122"/>
              <a:ea typeface="HYTangMeiRen 85W" panose="00020600040101010101" charset="-122"/>
            </a:endParaRPr>
          </a:p>
        </p:txBody>
      </p:sp>
      <p:sp>
        <p:nvSpPr>
          <p:cNvPr id="25" name="Text Box 24"/>
          <p:cNvSpPr txBox="1"/>
          <p:nvPr/>
        </p:nvSpPr>
        <p:spPr>
          <a:xfrm>
            <a:off x="541020" y="1689100"/>
            <a:ext cx="4519930" cy="368300"/>
          </a:xfrm>
          <a:prstGeom prst="rect">
            <a:avLst/>
          </a:prstGeom>
          <a:noFill/>
        </p:spPr>
        <p:txBody>
          <a:bodyPr wrap="none" rtlCol="0" anchor="t">
            <a:spAutoFit/>
          </a:bodyPr>
          <a:p>
            <a:r>
              <a:rPr lang="zh-CN" altLang="en-US">
                <a:sym typeface="+mn-ea"/>
              </a:rPr>
              <a:t>先</a:t>
            </a:r>
            <a:r>
              <a:rPr lang="en-US" altLang="zh-CN">
                <a:sym typeface="+mn-ea"/>
              </a:rPr>
              <a:t> S </a:t>
            </a:r>
            <a:r>
              <a:rPr lang="zh-CN" altLang="en-US">
                <a:sym typeface="+mn-ea"/>
              </a:rPr>
              <a:t>后</a:t>
            </a:r>
            <a:r>
              <a:rPr lang="en-US" altLang="zh-CN">
                <a:sym typeface="+mn-ea"/>
              </a:rPr>
              <a:t> R</a:t>
            </a:r>
            <a:r>
              <a:rPr lang="zh-CN" altLang="en-US">
                <a:sym typeface="+mn-ea"/>
              </a:rPr>
              <a:t>，最终矩阵</a:t>
            </a:r>
            <a:r>
              <a:rPr lang="en-US" altLang="zh-CN">
                <a:sym typeface="+mn-ea"/>
              </a:rPr>
              <a:t> A = R*S</a:t>
            </a:r>
            <a:r>
              <a:rPr lang="zh-CN" altLang="en-US">
                <a:sym typeface="+mn-ea"/>
              </a:rPr>
              <a:t>（正确做法）</a:t>
            </a: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先</a:t>
            </a:r>
            <a:r>
              <a:rPr lang="zh-CN" altLang="en-US">
                <a:sym typeface="+mn-ea"/>
              </a:rPr>
              <a:t>旋转后</a:t>
            </a:r>
            <a:r>
              <a:rPr lang="zh-CN" altLang="en-US"/>
              <a:t>缩放</a:t>
            </a:r>
            <a:endParaRPr lang="zh-CN" altLang="en-US"/>
          </a:p>
        </p:txBody>
      </p:sp>
      <p:grpSp>
        <p:nvGrpSpPr>
          <p:cNvPr id="23" name="Group 22"/>
          <p:cNvGrpSpPr/>
          <p:nvPr/>
        </p:nvGrpSpPr>
        <p:grpSpPr>
          <a:xfrm>
            <a:off x="1584325" y="3524250"/>
            <a:ext cx="1096645" cy="1911985"/>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032885" y="3495040"/>
            <a:ext cx="1096010" cy="1911350"/>
            <a:chOff x="6351" y="5504"/>
            <a:chExt cx="1726" cy="3010"/>
          </a:xfrm>
        </p:grpSpPr>
        <p:grpSp>
          <p:nvGrpSpPr>
            <p:cNvPr id="3" name="Group 2"/>
            <p:cNvGrpSpPr/>
            <p:nvPr/>
          </p:nvGrpSpPr>
          <p:grpSpPr>
            <a:xfrm rot="19680000">
              <a:off x="6351" y="5504"/>
              <a:ext cx="1727" cy="3011"/>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a:off x="7324" y="7360"/>
              <a:ext cx="97" cy="60"/>
            </a:xfrm>
            <a:prstGeom prst="line">
              <a:avLst/>
            </a:prstGeom>
            <a:ln>
              <a:noFill/>
            </a:ln>
          </p:spPr>
          <p:style>
            <a:lnRef idx="1">
              <a:schemeClr val="accent1"/>
            </a:lnRef>
            <a:fillRef idx="0">
              <a:schemeClr val="accent1"/>
            </a:fillRef>
            <a:effectRef idx="0">
              <a:schemeClr val="accent1"/>
            </a:effectRef>
            <a:fontRef idx="minor">
              <a:schemeClr val="tx1"/>
            </a:fontRef>
          </p:style>
        </p:cxnSp>
      </p:grpSp>
      <p:pic>
        <p:nvPicPr>
          <p:cNvPr id="42" name="Picture 41"/>
          <p:cNvPicPr>
            <a:picLocks noChangeAspect="1"/>
          </p:cNvPicPr>
          <p:nvPr/>
        </p:nvPicPr>
        <p:blipFill>
          <a:blip r:embed="rId1"/>
          <a:stretch>
            <a:fillRect/>
          </a:stretch>
        </p:blipFill>
        <p:spPr>
          <a:xfrm>
            <a:off x="5692140" y="3325495"/>
            <a:ext cx="3322320" cy="2217420"/>
          </a:xfrm>
          <a:prstGeom prst="rect">
            <a:avLst/>
          </a:prstGeom>
        </p:spPr>
      </p:pic>
      <p:sp>
        <p:nvSpPr>
          <p:cNvPr id="43" name="Oval Callout 42"/>
          <p:cNvSpPr/>
          <p:nvPr/>
        </p:nvSpPr>
        <p:spPr>
          <a:xfrm>
            <a:off x="6475730" y="2336222"/>
            <a:ext cx="2258695" cy="960641"/>
          </a:xfrm>
          <a:prstGeom prst="wedgeEllipseCallout">
            <a:avLst>
              <a:gd name="adj1" fmla="val -10612"/>
              <a:gd name="adj2" fmla="val 79873"/>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我肿么变成平行四边形了！</a:t>
            </a:r>
            <a:endParaRPr lang="zh-CN" sz="2000">
              <a:latin typeface="HYTangMeiRen 85W" panose="00020600040101010101" charset="-122"/>
              <a:ea typeface="HYTangMeiRen 85W" panose="00020600040101010101" charset="-122"/>
            </a:endParaRPr>
          </a:p>
        </p:txBody>
      </p:sp>
      <p:sp>
        <p:nvSpPr>
          <p:cNvPr id="44" name="Text Box 43"/>
          <p:cNvSpPr txBox="1"/>
          <p:nvPr/>
        </p:nvSpPr>
        <p:spPr>
          <a:xfrm>
            <a:off x="541020" y="1689100"/>
            <a:ext cx="4519930" cy="368300"/>
          </a:xfrm>
          <a:prstGeom prst="rect">
            <a:avLst/>
          </a:prstGeom>
          <a:noFill/>
        </p:spPr>
        <p:txBody>
          <a:bodyPr wrap="none" rtlCol="0" anchor="t">
            <a:spAutoFit/>
          </a:bodyPr>
          <a:p>
            <a:r>
              <a:rPr lang="zh-CN" altLang="en-US">
                <a:sym typeface="+mn-ea"/>
              </a:rPr>
              <a:t>先</a:t>
            </a:r>
            <a:r>
              <a:rPr lang="en-US" altLang="zh-CN">
                <a:sym typeface="+mn-ea"/>
              </a:rPr>
              <a:t> R </a:t>
            </a:r>
            <a:r>
              <a:rPr lang="zh-CN" altLang="en-US">
                <a:sym typeface="+mn-ea"/>
              </a:rPr>
              <a:t>后</a:t>
            </a:r>
            <a:r>
              <a:rPr lang="en-US" altLang="zh-CN">
                <a:sym typeface="+mn-ea"/>
              </a:rPr>
              <a:t> S</a:t>
            </a:r>
            <a:r>
              <a:rPr lang="zh-CN" altLang="en-US">
                <a:sym typeface="+mn-ea"/>
              </a:rPr>
              <a:t>，最终矩阵</a:t>
            </a:r>
            <a:r>
              <a:rPr lang="en-US" altLang="zh-CN">
                <a:sym typeface="+mn-ea"/>
              </a:rPr>
              <a:t> A = S*R</a:t>
            </a:r>
            <a:r>
              <a:rPr lang="zh-CN" altLang="en-US">
                <a:sym typeface="+mn-ea"/>
              </a:rPr>
              <a:t>（错误示范）</a:t>
            </a:r>
            <a:endParaRPr lang="zh-CN" altLang="en-U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animEffect transition="in" filter="fade">
                                      <p:cBhvr>
                                        <p:cTn id="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转换不规范，蓝人两行泪</a:t>
            </a:r>
            <a:endParaRPr lang="zh-CN" altLang="en-US"/>
          </a:p>
        </p:txBody>
      </p:sp>
      <p:sp>
        <p:nvSpPr>
          <p:cNvPr id="3" name="Content Placeholder 2"/>
          <p:cNvSpPr>
            <a:spLocks noGrp="1"/>
          </p:cNvSpPr>
          <p:nvPr>
            <p:ph idx="1"/>
          </p:nvPr>
        </p:nvSpPr>
        <p:spPr/>
        <p:txBody>
          <a:bodyPr/>
          <a:p>
            <a:pPr marL="0" indent="0">
              <a:buNone/>
            </a:pPr>
            <a:r>
              <a:rPr lang="en-US"/>
              <a:t>                         </a:t>
            </a:r>
            <a:r>
              <a:rPr lang="zh-CN" altLang="en-US"/>
              <a:t>正确</a:t>
            </a:r>
            <a:r>
              <a:rPr lang="en-US" altLang="zh-CN"/>
              <a:t>                                                     </a:t>
            </a:r>
            <a:r>
              <a:rPr lang="zh-CN" altLang="en-US"/>
              <a:t>错误</a:t>
            </a:r>
            <a:endParaRPr lang="zh-CN" altLang="en-US"/>
          </a:p>
        </p:txBody>
      </p:sp>
      <p:grpSp>
        <p:nvGrpSpPr>
          <p:cNvPr id="11" name="Group 10"/>
          <p:cNvGrpSpPr/>
          <p:nvPr/>
        </p:nvGrpSpPr>
        <p:grpSpPr>
          <a:xfrm rot="19020000">
            <a:off x="2191385" y="2346325"/>
            <a:ext cx="1739900" cy="1911985"/>
            <a:chOff x="14865" y="6201"/>
            <a:chExt cx="2126" cy="3706"/>
          </a:xfrm>
        </p:grpSpPr>
        <p:sp>
          <p:nvSpPr>
            <p:cNvPr id="12" name="Smiley Face 11"/>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Rectangles 12"/>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4" name="Straight Connector 13"/>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42" name="Picture 41"/>
          <p:cNvPicPr>
            <a:picLocks noChangeAspect="1"/>
          </p:cNvPicPr>
          <p:nvPr/>
        </p:nvPicPr>
        <p:blipFill>
          <a:blip r:embed="rId1"/>
          <a:stretch>
            <a:fillRect/>
          </a:stretch>
        </p:blipFill>
        <p:spPr>
          <a:xfrm>
            <a:off x="6188710" y="2216150"/>
            <a:ext cx="3322320" cy="2217420"/>
          </a:xfrm>
          <a:prstGeom prst="rect">
            <a:avLst/>
          </a:prstGeom>
        </p:spPr>
      </p:pic>
      <p:sp>
        <p:nvSpPr>
          <p:cNvPr id="43" name="Oval Callout 42"/>
          <p:cNvSpPr/>
          <p:nvPr/>
        </p:nvSpPr>
        <p:spPr>
          <a:xfrm>
            <a:off x="5426075" y="3698968"/>
            <a:ext cx="2258695" cy="442410"/>
          </a:xfrm>
          <a:prstGeom prst="wedgeEllipseCallout">
            <a:avLst>
              <a:gd name="adj1" fmla="val 8729"/>
              <a:gd name="adj2" fmla="val -14272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我眼泪掉下来</a:t>
            </a:r>
            <a:endParaRPr lang="zh-CN" sz="2000">
              <a:latin typeface="HYTangMeiRen 85W" panose="00020600040101010101" charset="-122"/>
              <a:ea typeface="HYTangMeiRen 85W" panose="00020600040101010101" charset="-122"/>
            </a:endParaRPr>
          </a:p>
        </p:txBody>
      </p:sp>
      <p:sp>
        <p:nvSpPr>
          <p:cNvPr id="5" name="Oval Callout 4"/>
          <p:cNvSpPr/>
          <p:nvPr/>
        </p:nvSpPr>
        <p:spPr>
          <a:xfrm>
            <a:off x="1561465" y="4250856"/>
            <a:ext cx="2258695" cy="434644"/>
          </a:xfrm>
          <a:prstGeom prst="wedgeEllipseCallout">
            <a:avLst>
              <a:gd name="adj1" fmla="val 8729"/>
              <a:gd name="adj2" fmla="val -14272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我成功增肥！</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800"/>
                            </p:stCondLst>
                            <p:childTnLst>
                              <p:par>
                                <p:cTn id="11" presetID="53" presetClass="entr" presetSubtype="16" fill="hold" grpId="0" nodeType="afterEffect">
                                  <p:stCondLst>
                                    <p:cond delay="400"/>
                                  </p:stCondLst>
                                  <p:childTnLst>
                                    <p:set>
                                      <p:cBhvr>
                                        <p:cTn id="12" dur="1" fill="hold">
                                          <p:stCondLst>
                                            <p:cond delay="0"/>
                                          </p:stCondLst>
                                        </p:cTn>
                                        <p:tgtEl>
                                          <p:spTgt spid="43"/>
                                        </p:tgtEl>
                                        <p:attrNameLst>
                                          <p:attrName>style.visibility</p:attrName>
                                        </p:attrNameLst>
                                      </p:cBhvr>
                                      <p:to>
                                        <p:strVal val="visible"/>
                                      </p:to>
                                    </p:set>
                                    <p:anim calcmode="lin" valueType="num">
                                      <p:cBhvr>
                                        <p:cTn id="13" dur="500" fill="hold"/>
                                        <p:tgtEl>
                                          <p:spTgt spid="43"/>
                                        </p:tgtEl>
                                        <p:attrNameLst>
                                          <p:attrName>ppt_w</p:attrName>
                                        </p:attrNameLst>
                                      </p:cBhvr>
                                      <p:tavLst>
                                        <p:tav tm="0">
                                          <p:val>
                                            <p:fltVal val="0"/>
                                          </p:val>
                                        </p:tav>
                                        <p:tav tm="100000">
                                          <p:val>
                                            <p:strVal val="#ppt_w"/>
                                          </p:val>
                                        </p:tav>
                                      </p:tavLst>
                                    </p:anim>
                                    <p:anim calcmode="lin" valueType="num">
                                      <p:cBhvr>
                                        <p:cTn id="14" dur="500" fill="hold"/>
                                        <p:tgtEl>
                                          <p:spTgt spid="43"/>
                                        </p:tgtEl>
                                        <p:attrNameLst>
                                          <p:attrName>ppt_h</p:attrName>
                                        </p:attrNameLst>
                                      </p:cBhvr>
                                      <p:tavLst>
                                        <p:tav tm="0">
                                          <p:val>
                                            <p:fltVal val="0"/>
                                          </p:val>
                                        </p:tav>
                                        <p:tav tm="100000">
                                          <p:val>
                                            <p:strVal val="#ppt_h"/>
                                          </p:val>
                                        </p:tav>
                                      </p:tavLst>
                                    </p:anim>
                                    <p:animEffect transition="in" filter="fade">
                                      <p:cBhvr>
                                        <p:cTn id="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5"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转换过去，又重新转换回来：反向转换也是一次函数，也有系数矩阵</a:t>
            </a:r>
            <a:endParaRPr lang="zh-CN" altLang="en-US"/>
          </a:p>
        </p:txBody>
      </p:sp>
      <p:sp>
        <p:nvSpPr>
          <p:cNvPr id="3" name="Content Placeholder 2"/>
          <p:cNvSpPr>
            <a:spLocks noGrp="1"/>
          </p:cNvSpPr>
          <p:nvPr>
            <p:ph idx="1"/>
          </p:nvPr>
        </p:nvSpPr>
        <p:spPr/>
        <p:txBody>
          <a:bodyPr/>
          <a:p>
            <a:r>
              <a:rPr lang="zh-CN" altLang="en-US">
                <a:sym typeface="+mn-ea"/>
              </a:rPr>
              <a:t>转换系数的矩阵，由转换公式的</a:t>
            </a:r>
            <a:r>
              <a:rPr lang="en-US" altLang="zh-CN">
                <a:sym typeface="+mn-ea"/>
              </a:rPr>
              <a:t> 4 </a:t>
            </a:r>
            <a:r>
              <a:rPr lang="zh-CN" altLang="en-US">
                <a:sym typeface="+mn-ea"/>
              </a:rPr>
              <a:t>个系数构成，用于从</a:t>
            </a:r>
            <a:r>
              <a:rPr lang="en-US" altLang="zh-CN">
                <a:sym typeface="+mn-ea"/>
              </a:rPr>
              <a:t> xOy </a:t>
            </a:r>
            <a:r>
              <a:rPr lang="zh-CN" altLang="en-US">
                <a:sym typeface="+mn-ea"/>
              </a:rPr>
              <a:t>坐标变换到</a:t>
            </a:r>
            <a:r>
              <a:rPr lang="en-US" altLang="zh-CN">
                <a:sym typeface="+mn-ea"/>
              </a:rPr>
              <a:t> x’Oy’ </a:t>
            </a:r>
            <a:r>
              <a:rPr lang="zh-CN" altLang="en-US">
                <a:sym typeface="+mn-ea"/>
              </a:rPr>
              <a:t>坐标。</a:t>
            </a:r>
            <a:endParaRPr lang="zh-CN" altLang="en-US">
              <a:sym typeface="+mn-ea"/>
            </a:endParaRPr>
          </a:p>
          <a:p>
            <a:r>
              <a:rPr lang="zh-CN" altLang="en-US">
                <a:sym typeface="+mn-ea"/>
              </a:rPr>
              <a:t>他的逆运算，从</a:t>
            </a:r>
            <a:r>
              <a:rPr lang="en-US" altLang="zh-CN">
                <a:sym typeface="+mn-ea"/>
              </a:rPr>
              <a:t> x’Oy’ </a:t>
            </a:r>
            <a:r>
              <a:rPr lang="zh-CN" altLang="en-US">
                <a:sym typeface="+mn-ea"/>
              </a:rPr>
              <a:t>坐标转换回</a:t>
            </a:r>
            <a:r>
              <a:rPr lang="en-US" altLang="zh-CN">
                <a:sym typeface="+mn-ea"/>
              </a:rPr>
              <a:t> xOy </a:t>
            </a:r>
            <a:r>
              <a:rPr lang="zh-CN" altLang="en-US">
                <a:sym typeface="+mn-ea"/>
              </a:rPr>
              <a:t>中的坐标，相应也有一个转换公式，这个公式同样会是一次函数，他的系数我暂且称之为反向转换系数</a:t>
            </a:r>
            <a:r>
              <a:rPr lang="zh-CN" altLang="en-US">
                <a:sym typeface="+mn-ea"/>
              </a:rPr>
              <a:t>矩阵</a:t>
            </a:r>
            <a:r>
              <a:rPr lang="zh-CN" altLang="en-US">
                <a:sym typeface="+mn-ea"/>
              </a:rPr>
              <a:t>。</a:t>
            </a:r>
            <a:endParaRPr lang="zh-CN" altLang="en-US">
              <a:sym typeface="+mn-ea"/>
            </a:endParaRPr>
          </a:p>
        </p:txBody>
      </p:sp>
      <p:grpSp>
        <p:nvGrpSpPr>
          <p:cNvPr id="9" name="Group 8"/>
          <p:cNvGrpSpPr/>
          <p:nvPr/>
        </p:nvGrpSpPr>
        <p:grpSpPr>
          <a:xfrm>
            <a:off x="4244340" y="3715385"/>
            <a:ext cx="3384550" cy="2766060"/>
            <a:chOff x="10337" y="4787"/>
            <a:chExt cx="5330" cy="4356"/>
          </a:xfrm>
        </p:grpSpPr>
        <p:grpSp>
          <p:nvGrpSpPr>
            <p:cNvPr id="73" name="Group 72"/>
            <p:cNvGrpSpPr/>
            <p:nvPr/>
          </p:nvGrpSpPr>
          <p:grpSpPr>
            <a:xfrm rot="19560000">
              <a:off x="10337" y="6564"/>
              <a:ext cx="5331" cy="683"/>
              <a:chOff x="13011" y="6247"/>
              <a:chExt cx="4842" cy="683"/>
            </a:xfrm>
          </p:grpSpPr>
          <p:cxnSp>
            <p:nvCxnSpPr>
              <p:cNvPr id="74" name="Straight Arrow Connector 73"/>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5" name="Text Box 74"/>
              <p:cNvSpPr txBox="1"/>
              <p:nvPr/>
            </p:nvSpPr>
            <p:spPr>
              <a:xfrm>
                <a:off x="13011" y="6350"/>
                <a:ext cx="74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6" name="Text Box 75"/>
              <p:cNvSpPr txBox="1"/>
              <p:nvPr/>
            </p:nvSpPr>
            <p:spPr>
              <a:xfrm>
                <a:off x="17255" y="6339"/>
                <a:ext cx="598"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7" name="Text Box 76"/>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8" name="Text Box 77"/>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9" name="Text Box 78"/>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0" name="Text Box 79"/>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1" name="Text Box 80"/>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2" name="Text Box 81"/>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83" name="Group 82"/>
            <p:cNvGrpSpPr/>
            <p:nvPr/>
          </p:nvGrpSpPr>
          <p:grpSpPr>
            <a:xfrm>
              <a:off x="12675" y="4787"/>
              <a:ext cx="893" cy="4356"/>
              <a:chOff x="15115" y="4439"/>
              <a:chExt cx="893" cy="4356"/>
            </a:xfrm>
          </p:grpSpPr>
          <p:cxnSp>
            <p:nvCxnSpPr>
              <p:cNvPr id="84" name="Straight Arrow Connector 83"/>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5" name="Text Box 84"/>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6" name="Text Box 85"/>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7" name="Text Box 86"/>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8" name="Text Box 87"/>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9" name="Text Box 88"/>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0" name="Text Box 89"/>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1" name="Text Box 90"/>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92" name="Text Box 91"/>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sp>
        <p:nvSpPr>
          <p:cNvPr id="8" name="Oval Callout 7"/>
          <p:cNvSpPr/>
          <p:nvPr/>
        </p:nvSpPr>
        <p:spPr>
          <a:xfrm>
            <a:off x="7005955" y="5546184"/>
            <a:ext cx="2556510" cy="1306642"/>
          </a:xfrm>
          <a:prstGeom prst="wedgeEllipseCallout">
            <a:avLst>
              <a:gd name="adj1" fmla="val -11525"/>
              <a:gd name="adj2" fmla="val -7219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sym typeface="+mn-ea"/>
              </a:rPr>
              <a:t>反向</a:t>
            </a: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x</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y + x</a:t>
            </a:r>
            <a:endParaRPr lang="en-US" altLang="zh-CN" sz="2000">
              <a:latin typeface="HYTangMeiRen 85W" panose="00020600040101010101" charset="-122"/>
              <a:ea typeface="HYTangMeiRen 85W" panose="00020600040101010101" charset="-122"/>
            </a:endParaRPr>
          </a:p>
        </p:txBody>
      </p:sp>
      <p:sp>
        <p:nvSpPr>
          <p:cNvPr id="34" name="Oval Callout 33"/>
          <p:cNvSpPr/>
          <p:nvPr/>
        </p:nvSpPr>
        <p:spPr>
          <a:xfrm>
            <a:off x="7181215" y="3082649"/>
            <a:ext cx="2381250" cy="1308652"/>
          </a:xfrm>
          <a:prstGeom prst="wedgeEllipseCallout">
            <a:avLst>
              <a:gd name="adj1" fmla="val -17813"/>
              <a:gd name="adj2" fmla="val 85811"/>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反向转换</a:t>
            </a:r>
            <a:r>
              <a:rPr lang="zh-CN" altLang="en-US" sz="2000">
                <a:latin typeface="HYTangMeiRen 85W" panose="00020600040101010101" charset="-122"/>
                <a:ea typeface="HYTangMeiRen 85W" panose="00020600040101010101" charset="-122"/>
                <a:sym typeface="+mn-ea"/>
              </a:rPr>
              <a:t>系数</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1, 0</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1, 1</a:t>
            </a:r>
            <a:endParaRPr lang="en-US" altLang="zh-CN" sz="2000">
              <a:latin typeface="HYTangMeiRen 85W" panose="00020600040101010101" charset="-122"/>
              <a:ea typeface="HYTangMeiRen 85W" panose="00020600040101010101" charset="-122"/>
            </a:endParaRPr>
          </a:p>
        </p:txBody>
      </p:sp>
      <p:sp>
        <p:nvSpPr>
          <p:cNvPr id="4" name="Oval Callout 3"/>
          <p:cNvSpPr/>
          <p:nvPr/>
        </p:nvSpPr>
        <p:spPr>
          <a:xfrm>
            <a:off x="2591435" y="5480601"/>
            <a:ext cx="1798320" cy="1305728"/>
          </a:xfrm>
          <a:prstGeom prst="wedgeEllipseCallout">
            <a:avLst>
              <a:gd name="adj1" fmla="val 26235"/>
              <a:gd name="adj2" fmla="val -7742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转换公式：</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x’ = x</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y’ = y - x</a:t>
            </a:r>
            <a:endParaRPr lang="en-US" altLang="zh-CN" sz="2000">
              <a:latin typeface="HYTangMeiRen 85W" panose="00020600040101010101" charset="-122"/>
              <a:ea typeface="HYTangMeiRen 85W" panose="00020600040101010101" charset="-122"/>
            </a:endParaRPr>
          </a:p>
        </p:txBody>
      </p:sp>
      <p:sp>
        <p:nvSpPr>
          <p:cNvPr id="5" name="Oval Callout 4"/>
          <p:cNvSpPr/>
          <p:nvPr/>
        </p:nvSpPr>
        <p:spPr>
          <a:xfrm>
            <a:off x="2816225" y="2885356"/>
            <a:ext cx="2005965" cy="1305728"/>
          </a:xfrm>
          <a:prstGeom prst="wedgeEllipseCallout">
            <a:avLst>
              <a:gd name="adj1" fmla="val 7359"/>
              <a:gd name="adj2" fmla="val 90941"/>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a:t>
            </a:r>
            <a:r>
              <a:rPr lang="zh-CN" altLang="en-US" sz="2000">
                <a:latin typeface="HYTangMeiRen 85W" panose="00020600040101010101" charset="-122"/>
                <a:ea typeface="HYTangMeiRen 85W" panose="00020600040101010101" charset="-122"/>
                <a:sym typeface="+mn-ea"/>
              </a:rPr>
              <a:t>系数</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1, 0</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-1, 1</a:t>
            </a:r>
            <a:endParaRPr lang="en-US" altLang="zh-CN" sz="2000">
              <a:latin typeface="HYTangMeiRen 85W" panose="00020600040101010101" charset="-122"/>
              <a:ea typeface="HYTangMeiRen 85W" panose="00020600040101010101" charset="-122"/>
            </a:endParaRPr>
          </a:p>
        </p:txBody>
      </p:sp>
      <p:grpSp>
        <p:nvGrpSpPr>
          <p:cNvPr id="6" name="Group 5"/>
          <p:cNvGrpSpPr/>
          <p:nvPr/>
        </p:nvGrpSpPr>
        <p:grpSpPr>
          <a:xfrm>
            <a:off x="395605" y="3510280"/>
            <a:ext cx="2999740" cy="2766060"/>
            <a:chOff x="623" y="5528"/>
            <a:chExt cx="4724" cy="4356"/>
          </a:xfrm>
        </p:grpSpPr>
        <p:grpSp>
          <p:nvGrpSpPr>
            <p:cNvPr id="98" name="Group 97"/>
            <p:cNvGrpSpPr/>
            <p:nvPr/>
          </p:nvGrpSpPr>
          <p:grpSpPr>
            <a:xfrm>
              <a:off x="623" y="7336"/>
              <a:ext cx="4724" cy="683"/>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2727" y="5528"/>
              <a:ext cx="893" cy="4356"/>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grpSp>
        <p:nvGrpSpPr>
          <p:cNvPr id="7" name="Group 6"/>
          <p:cNvGrpSpPr/>
          <p:nvPr/>
        </p:nvGrpSpPr>
        <p:grpSpPr>
          <a:xfrm>
            <a:off x="8944610" y="3691255"/>
            <a:ext cx="2999740" cy="2766060"/>
            <a:chOff x="623" y="5528"/>
            <a:chExt cx="4724" cy="4356"/>
          </a:xfrm>
        </p:grpSpPr>
        <p:grpSp>
          <p:nvGrpSpPr>
            <p:cNvPr id="10" name="Group 9"/>
            <p:cNvGrpSpPr/>
            <p:nvPr/>
          </p:nvGrpSpPr>
          <p:grpSpPr>
            <a:xfrm>
              <a:off x="623" y="7336"/>
              <a:ext cx="4724" cy="683"/>
              <a:chOff x="13011" y="6247"/>
              <a:chExt cx="4724" cy="683"/>
            </a:xfrm>
          </p:grpSpPr>
          <p:cxnSp>
            <p:nvCxnSpPr>
              <p:cNvPr id="11" name="Straight Arrow Connector 10"/>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3" name="Text Box 12"/>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4" name="Text Box 13"/>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5" name="Text Box 14"/>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6" name="Text Box 15"/>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7" name="Text Box 16"/>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8" name="Text Box 17"/>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9" name="Text Box 18"/>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20" name="Group 19"/>
            <p:cNvGrpSpPr/>
            <p:nvPr/>
          </p:nvGrpSpPr>
          <p:grpSpPr>
            <a:xfrm>
              <a:off x="2727" y="5528"/>
              <a:ext cx="893" cy="4356"/>
              <a:chOff x="15115" y="4439"/>
              <a:chExt cx="893" cy="4356"/>
            </a:xfrm>
          </p:grpSpPr>
          <p:cxnSp>
            <p:nvCxnSpPr>
              <p:cNvPr id="21" name="Straight Arrow Connector 20"/>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4" name="Text Box 23"/>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5" name="Text Box 24"/>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6" name="Text Box 25"/>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7" name="Text Box 26"/>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8" name="Text Box 27"/>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9" name="Text Box 28"/>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sp>
        <p:nvSpPr>
          <p:cNvPr id="30" name="Right Arrow 29"/>
          <p:cNvSpPr/>
          <p:nvPr/>
        </p:nvSpPr>
        <p:spPr>
          <a:xfrm>
            <a:off x="3585210" y="4726305"/>
            <a:ext cx="881380" cy="37528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31" name="Right Arrow 30"/>
          <p:cNvSpPr/>
          <p:nvPr/>
        </p:nvSpPr>
        <p:spPr>
          <a:xfrm>
            <a:off x="7651750" y="4855845"/>
            <a:ext cx="881380" cy="37528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1500"/>
                            </p:stCondLst>
                            <p:childTnLst>
                              <p:par>
                                <p:cTn id="11" presetID="53" presetClass="entr" presetSubtype="16"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2500"/>
                            </p:stCondLst>
                            <p:childTnLst>
                              <p:par>
                                <p:cTn id="17" presetID="53" presetClass="entr" presetSubtype="16" fill="hold" grpId="0" nodeType="afterEffect">
                                  <p:stCondLst>
                                    <p:cond delay="10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4000"/>
                            </p:stCondLst>
                            <p:childTnLst>
                              <p:par>
                                <p:cTn id="23" presetID="53" presetClass="entr" presetSubtype="16" fill="hold" grpId="0" nodeType="afterEffect">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4" grpId="0" bldLvl="0" animBg="1"/>
      <p:bldP spid="4" grpId="0" bldLvl="0" animBg="1"/>
      <p:bldP spid="5"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矩阵的逆</a:t>
            </a:r>
            <a:endParaRPr lang="zh-CN" altLang="en-US"/>
          </a:p>
        </p:txBody>
      </p:sp>
      <p:sp>
        <p:nvSpPr>
          <p:cNvPr id="3" name="Content Placeholder 2"/>
          <p:cNvSpPr>
            <a:spLocks noGrp="1"/>
          </p:cNvSpPr>
          <p:nvPr>
            <p:ph idx="1"/>
          </p:nvPr>
        </p:nvSpPr>
        <p:spPr/>
        <p:txBody>
          <a:bodyPr/>
          <a:p>
            <a:r>
              <a:rPr lang="zh-CN" altLang="en-US"/>
              <a:t>转换系数矩阵和</a:t>
            </a:r>
            <a:r>
              <a:rPr lang="zh-CN" altLang="en-US">
                <a:sym typeface="+mn-ea"/>
              </a:rPr>
              <a:t>反向转换系数矩阵是</a:t>
            </a:r>
            <a:r>
              <a:rPr lang="zh-CN" altLang="en-US"/>
              <a:t>两个互逆的转换，这两个系数矩阵乘在一起会抵销变成恒等矩阵，这种情况我们就说他们互为对方的逆。</a:t>
            </a:r>
            <a:endParaRPr lang="zh-CN" altLang="en-US"/>
          </a:p>
          <a:p>
            <a:r>
              <a:rPr lang="zh-CN" altLang="en-US"/>
              <a:t>矩阵</a:t>
            </a:r>
            <a:r>
              <a:rPr lang="en-US" altLang="zh-CN"/>
              <a:t> A </a:t>
            </a:r>
            <a:r>
              <a:rPr lang="zh-CN" altLang="en-US"/>
              <a:t>的逆写作</a:t>
            </a:r>
            <a:r>
              <a:rPr lang="en-US" altLang="zh-CN"/>
              <a:t> A</a:t>
            </a:r>
            <a:r>
              <a:rPr lang="en-US" altLang="zh-CN" baseline="30000"/>
              <a:t>-1</a:t>
            </a:r>
            <a:r>
              <a:rPr lang="zh-CN" altLang="en-US"/>
              <a:t>，作用是得到一个转换矩阵的反向操作</a:t>
            </a:r>
            <a:r>
              <a:rPr lang="zh-CN" altLang="en-US">
                <a:sym typeface="+mn-ea"/>
              </a:rPr>
              <a:t>。</a:t>
            </a:r>
            <a:endParaRPr lang="zh-CN" altLang="en-US"/>
          </a:p>
          <a:p>
            <a:r>
              <a:rPr lang="zh-CN" altLang="en-US"/>
              <a:t>矩阵和他的逆相乘，会得到恒等矩阵：</a:t>
            </a:r>
            <a:r>
              <a:rPr lang="en-US" altLang="zh-CN"/>
              <a:t>AA</a:t>
            </a:r>
            <a:r>
              <a:rPr lang="en-US" altLang="zh-CN" baseline="30000"/>
              <a:t>-1</a:t>
            </a:r>
            <a:r>
              <a:rPr lang="en-US" altLang="zh-CN"/>
              <a:t> = I</a:t>
            </a:r>
            <a:r>
              <a:rPr lang="zh-CN" altLang="en-US"/>
              <a:t>。</a:t>
            </a:r>
            <a:endParaRPr lang="zh-CN" altLang="en-US"/>
          </a:p>
          <a:p>
            <a:r>
              <a:rPr lang="zh-CN" altLang="en-US">
                <a:sym typeface="+mn-ea"/>
              </a:rPr>
              <a:t>恒等矩阵</a:t>
            </a:r>
            <a:r>
              <a:rPr lang="en-US" altLang="zh-CN">
                <a:sym typeface="+mn-ea"/>
              </a:rPr>
              <a:t> I </a:t>
            </a:r>
            <a:r>
              <a:rPr lang="zh-CN" altLang="en-US">
                <a:sym typeface="+mn-ea"/>
              </a:rPr>
              <a:t>和任何矢量相乘都不改变矢量：</a:t>
            </a:r>
            <a:r>
              <a:rPr lang="en-US" altLang="zh-CN">
                <a:sym typeface="+mn-ea"/>
              </a:rPr>
              <a:t>Iv = v</a:t>
            </a:r>
            <a:r>
              <a:rPr lang="zh-CN" altLang="en-US">
                <a:sym typeface="+mn-ea"/>
              </a:rPr>
              <a:t>。</a:t>
            </a:r>
            <a:endParaRPr lang="zh-CN" altLang="en-US">
              <a:sym typeface="+mn-ea"/>
            </a:endParaRPr>
          </a:p>
        </p:txBody>
      </p:sp>
      <p:pic>
        <p:nvPicPr>
          <p:cNvPr id="4" name="Picture 3"/>
          <p:cNvPicPr>
            <a:picLocks noChangeAspect="1"/>
          </p:cNvPicPr>
          <p:nvPr/>
        </p:nvPicPr>
        <p:blipFill>
          <a:blip r:embed="rId1"/>
          <a:stretch>
            <a:fillRect/>
          </a:stretch>
        </p:blipFill>
        <p:spPr>
          <a:xfrm>
            <a:off x="3661410" y="3970020"/>
            <a:ext cx="4831080" cy="1554480"/>
          </a:xfrm>
          <a:prstGeom prst="rect">
            <a:avLst/>
          </a:prstGeom>
        </p:spPr>
      </p:pic>
      <p:pic>
        <p:nvPicPr>
          <p:cNvPr id="5" name="Picture 4"/>
          <p:cNvPicPr>
            <a:picLocks noChangeAspect="1"/>
          </p:cNvPicPr>
          <p:nvPr/>
        </p:nvPicPr>
        <p:blipFill>
          <a:blip r:embed="rId2"/>
          <a:stretch>
            <a:fillRect/>
          </a:stretch>
        </p:blipFill>
        <p:spPr>
          <a:xfrm>
            <a:off x="3661410" y="3970020"/>
            <a:ext cx="4869180" cy="27355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恒等矩阵</a:t>
            </a:r>
            <a:endParaRPr lang="en-US"/>
          </a:p>
        </p:txBody>
      </p:sp>
      <p:sp>
        <p:nvSpPr>
          <p:cNvPr id="3" name="Content Placeholder 2"/>
          <p:cNvSpPr>
            <a:spLocks noGrp="1"/>
          </p:cNvSpPr>
          <p:nvPr>
            <p:ph idx="1"/>
          </p:nvPr>
        </p:nvSpPr>
        <p:spPr/>
        <p:txBody>
          <a:bodyPr/>
          <a:p>
            <a:r>
              <a:rPr lang="zh-CN" altLang="en-US">
                <a:sym typeface="+mn-ea"/>
              </a:rPr>
              <a:t>恒等矩阵（</a:t>
            </a:r>
            <a:r>
              <a:rPr lang="en-US" altLang="zh-CN">
                <a:sym typeface="+mn-ea"/>
              </a:rPr>
              <a:t>identity matrix</a:t>
            </a:r>
            <a:r>
              <a:rPr lang="zh-CN" altLang="en-US">
                <a:sym typeface="+mn-ea"/>
              </a:rPr>
              <a:t>）或称单位矩阵，他的对角线均为</a:t>
            </a:r>
            <a:r>
              <a:rPr lang="en-US" altLang="zh-CN">
                <a:sym typeface="+mn-ea"/>
              </a:rPr>
              <a:t> 1</a:t>
            </a:r>
            <a:r>
              <a:rPr lang="zh-CN" altLang="en-US">
                <a:sym typeface="+mn-ea"/>
              </a:rPr>
              <a:t>，其余元素均为</a:t>
            </a:r>
            <a:r>
              <a:rPr lang="en-US" altLang="zh-CN">
                <a:sym typeface="+mn-ea"/>
              </a:rPr>
              <a:t> 0</a:t>
            </a:r>
            <a:r>
              <a:rPr lang="zh-CN" altLang="en-US">
                <a:sym typeface="+mn-ea"/>
              </a:rPr>
              <a:t>。例如三维的恒等矩阵是：</a:t>
            </a:r>
            <a:endParaRPr lang="zh-CN" altLang="en-US">
              <a:sym typeface="+mn-ea"/>
            </a:endParaRPr>
          </a:p>
          <a:p>
            <a:r>
              <a:rPr lang="en-US" altLang="zh-CN">
                <a:sym typeface="+mn-ea"/>
              </a:rPr>
              <a:t>1, 0, 0</a:t>
            </a:r>
            <a:endParaRPr lang="en-US" altLang="zh-CN">
              <a:sym typeface="+mn-ea"/>
            </a:endParaRPr>
          </a:p>
          <a:p>
            <a:r>
              <a:rPr lang="en-US" altLang="zh-CN">
                <a:sym typeface="+mn-ea"/>
              </a:rPr>
              <a:t>0, 1, 0</a:t>
            </a:r>
            <a:endParaRPr lang="en-US" altLang="zh-CN">
              <a:sym typeface="+mn-ea"/>
            </a:endParaRPr>
          </a:p>
          <a:p>
            <a:r>
              <a:rPr lang="en-US" altLang="zh-CN">
                <a:sym typeface="+mn-ea"/>
              </a:rPr>
              <a:t>0, 0, 1</a:t>
            </a:r>
            <a:endParaRPr lang="en-US" altLang="zh-CN">
              <a:sym typeface="+mn-ea"/>
            </a:endParaRPr>
          </a:p>
          <a:p>
            <a:r>
              <a:rPr lang="zh-CN" altLang="en-US">
                <a:sym typeface="+mn-ea"/>
              </a:rPr>
              <a:t>符号上记作</a:t>
            </a:r>
            <a:r>
              <a:rPr lang="en-US" altLang="zh-CN">
                <a:sym typeface="+mn-ea"/>
              </a:rPr>
              <a:t> I</a:t>
            </a:r>
            <a:r>
              <a:rPr lang="zh-CN" altLang="en-US">
                <a:sym typeface="+mn-ea"/>
              </a:rPr>
              <a:t>。特性有：</a:t>
            </a:r>
            <a:endParaRPr lang="zh-CN" altLang="en-US">
              <a:sym typeface="+mn-ea"/>
            </a:endParaRPr>
          </a:p>
          <a:p>
            <a:r>
              <a:rPr lang="zh-CN" altLang="en-US">
                <a:sym typeface="+mn-ea"/>
              </a:rPr>
              <a:t>恒等矩阵乘以任何矩阵都得那个矩阵本身：</a:t>
            </a:r>
            <a:r>
              <a:rPr lang="en-US" altLang="zh-CN">
                <a:sym typeface="+mn-ea"/>
              </a:rPr>
              <a:t>IA = A</a:t>
            </a:r>
            <a:r>
              <a:rPr lang="zh-CN" altLang="en-US">
                <a:sym typeface="+mn-ea"/>
              </a:rPr>
              <a:t>，</a:t>
            </a:r>
            <a:r>
              <a:rPr lang="en-US" altLang="zh-CN">
                <a:sym typeface="+mn-ea"/>
              </a:rPr>
              <a:t>AI = A</a:t>
            </a:r>
            <a:endParaRPr lang="en-US" altLang="zh-CN">
              <a:sym typeface="+mn-ea"/>
            </a:endParaRPr>
          </a:p>
          <a:p>
            <a:r>
              <a:rPr lang="zh-CN" altLang="en-US">
                <a:sym typeface="+mn-ea"/>
              </a:rPr>
              <a:t>恒等矩阵乘以任何矢量都得那个矢量本身：</a:t>
            </a:r>
            <a:r>
              <a:rPr lang="en-US" altLang="zh-CN">
                <a:sym typeface="+mn-ea"/>
              </a:rPr>
              <a:t>Iv = v</a:t>
            </a:r>
            <a:r>
              <a:rPr lang="zh-CN" altLang="en-US">
                <a:sym typeface="+mn-ea"/>
              </a:rPr>
              <a:t>，</a:t>
            </a:r>
            <a:r>
              <a:rPr lang="en-US" altLang="zh-CN">
                <a:sym typeface="+mn-ea"/>
              </a:rPr>
              <a:t>v</a:t>
            </a:r>
            <a:r>
              <a:rPr lang="en-US" altLang="zh-CN" baseline="30000">
                <a:sym typeface="+mn-ea"/>
              </a:rPr>
              <a:t>T</a:t>
            </a:r>
            <a:r>
              <a:rPr lang="en-US" altLang="zh-CN">
                <a:sym typeface="+mn-ea"/>
              </a:rPr>
              <a:t>I = v</a:t>
            </a:r>
            <a:r>
              <a:rPr lang="en-US" altLang="zh-CN" baseline="30000">
                <a:sym typeface="+mn-ea"/>
              </a:rPr>
              <a:t>T</a:t>
            </a:r>
            <a:endParaRPr lang="zh-CN" altLang="en-US">
              <a:sym typeface="+mn-ea"/>
            </a:endParaRPr>
          </a:p>
          <a:p>
            <a:r>
              <a:rPr lang="zh-CN" altLang="en-US">
                <a:sym typeface="+mn-ea"/>
              </a:rPr>
              <a:t>恒等矩阵的逆是他自己：</a:t>
            </a:r>
            <a:r>
              <a:rPr lang="en-US" altLang="zh-CN">
                <a:sym typeface="+mn-ea"/>
              </a:rPr>
              <a:t>I</a:t>
            </a:r>
            <a:r>
              <a:rPr lang="en-US" altLang="zh-CN" baseline="30000">
                <a:sym typeface="+mn-ea"/>
              </a:rPr>
              <a:t>-1</a:t>
            </a:r>
            <a:r>
              <a:rPr lang="en-US" altLang="zh-CN">
                <a:sym typeface="+mn-ea"/>
              </a:rPr>
              <a:t> = I</a:t>
            </a:r>
            <a:endParaRPr lang="en-US" altLang="zh-CN">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矢量</a:t>
            </a:r>
            <a:endParaRPr lang="en-US"/>
          </a:p>
        </p:txBody>
      </p:sp>
      <p:sp>
        <p:nvSpPr>
          <p:cNvPr id="3" name="Content Placeholder 2"/>
          <p:cNvSpPr>
            <a:spLocks noGrp="1"/>
          </p:cNvSpPr>
          <p:nvPr>
            <p:ph idx="1"/>
          </p:nvPr>
        </p:nvSpPr>
        <p:spPr/>
        <p:txBody>
          <a:bodyPr/>
          <a:p>
            <a:r>
              <a:rPr lang="zh-CN" altLang="en-US" b="1"/>
              <a:t>矢量</a:t>
            </a:r>
            <a:r>
              <a:rPr lang="zh-CN" altLang="en-US"/>
              <a:t>（</a:t>
            </a:r>
            <a:r>
              <a:rPr lang="en-US" altLang="zh-CN"/>
              <a:t>vector</a:t>
            </a:r>
            <a:r>
              <a:rPr lang="zh-CN" altLang="en-US"/>
              <a:t>），又称向量。是数学、物理学和工程科学等多个自然科学中的基本概念。指一个同时具有</a:t>
            </a:r>
            <a:r>
              <a:rPr lang="zh-CN" altLang="en-US" b="1"/>
              <a:t>大小</a:t>
            </a:r>
            <a:r>
              <a:rPr lang="zh-CN" altLang="en-US"/>
              <a:t>和</a:t>
            </a:r>
            <a:r>
              <a:rPr lang="zh-CN" altLang="en-US" b="1"/>
              <a:t>方向</a:t>
            </a:r>
            <a:r>
              <a:rPr lang="zh-CN" altLang="en-US"/>
              <a:t>，且满足</a:t>
            </a:r>
            <a:r>
              <a:rPr lang="zh-CN" altLang="en-US" b="1"/>
              <a:t>平行四边形法则</a:t>
            </a:r>
            <a:r>
              <a:rPr lang="zh-CN" altLang="en-US"/>
              <a:t>的几何对象。</a:t>
            </a:r>
            <a:r>
              <a:rPr lang="zh-CN" altLang="en-US">
                <a:sym typeface="+mn-ea"/>
              </a:rPr>
              <a:t>矢量</a:t>
            </a:r>
            <a:r>
              <a:rPr lang="zh-CN" altLang="en-US"/>
              <a:t>常常在以符号加箭头或写作粗体标示以区别于其它量。与</a:t>
            </a:r>
            <a:r>
              <a:rPr lang="zh-CN" altLang="en-US">
                <a:sym typeface="+mn-ea"/>
              </a:rPr>
              <a:t>矢量</a:t>
            </a:r>
            <a:r>
              <a:rPr lang="zh-CN" altLang="en-US"/>
              <a:t>相对的概念称</a:t>
            </a:r>
            <a:r>
              <a:rPr lang="zh-CN" altLang="en-US" b="1"/>
              <a:t>标量</a:t>
            </a:r>
            <a:r>
              <a:rPr lang="zh-CN" altLang="en-US"/>
              <a:t>（</a:t>
            </a:r>
            <a:r>
              <a:rPr lang="en-US" altLang="zh-CN"/>
              <a:t>scalar</a:t>
            </a:r>
            <a:r>
              <a:rPr lang="zh-CN" altLang="en-US"/>
              <a:t>）、又称纯量、数量，即</a:t>
            </a:r>
            <a:r>
              <a:rPr lang="zh-CN" altLang="en-US" b="1"/>
              <a:t>只有大小</a:t>
            </a:r>
            <a:r>
              <a:rPr lang="zh-CN" altLang="en-US"/>
              <a:t>、</a:t>
            </a:r>
            <a:r>
              <a:rPr lang="zh-CN" altLang="en-US" b="1"/>
              <a:t>没有方向</a:t>
            </a:r>
            <a:r>
              <a:rPr lang="zh-CN" altLang="en-US"/>
              <a:t>的量。 </a:t>
            </a:r>
            <a:endParaRPr lang="zh-CN" altLang="en-US"/>
          </a:p>
        </p:txBody>
      </p:sp>
      <p:sp>
        <p:nvSpPr>
          <p:cNvPr id="4" name="Text Box 3"/>
          <p:cNvSpPr txBox="1"/>
          <p:nvPr/>
        </p:nvSpPr>
        <p:spPr>
          <a:xfrm>
            <a:off x="5938520" y="6489700"/>
            <a:ext cx="6253480" cy="368300"/>
          </a:xfrm>
          <a:prstGeom prst="rect">
            <a:avLst/>
          </a:prstGeom>
          <a:noFill/>
        </p:spPr>
        <p:txBody>
          <a:bodyPr wrap="none" rtlCol="0" anchor="t">
            <a:spAutoFit/>
          </a:bodyPr>
          <a:p>
            <a:pPr algn="l"/>
            <a:r>
              <a:rPr lang="en-US"/>
              <a:t>https://zh.wikipedia.org/zh-hans/%E5%90%91%E9%87%8F</a:t>
            </a:r>
            <a:endParaRPr lang="en-US"/>
          </a:p>
        </p:txBody>
      </p:sp>
      <p:cxnSp>
        <p:nvCxnSpPr>
          <p:cNvPr id="5" name="Straight Arrow Connector 4"/>
          <p:cNvCxnSpPr/>
          <p:nvPr/>
        </p:nvCxnSpPr>
        <p:spPr>
          <a:xfrm flipV="1">
            <a:off x="4028440" y="4002405"/>
            <a:ext cx="706755" cy="75120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Oval Callout 13"/>
          <p:cNvSpPr/>
          <p:nvPr/>
        </p:nvSpPr>
        <p:spPr>
          <a:xfrm>
            <a:off x="5044440" y="3849466"/>
            <a:ext cx="2625090" cy="904049"/>
          </a:xfrm>
          <a:prstGeom prst="wedgeEllipseCallout">
            <a:avLst>
              <a:gd name="adj1" fmla="val -58085"/>
              <a:gd name="adj2" fmla="val -496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捂系小矢量，系蓝人就来砍</a:t>
            </a:r>
            <a:r>
              <a:rPr lang="zh-CN" altLang="en-US" sz="2000">
                <a:latin typeface="HYTangMeiRen 85W" panose="00020600040101010101" charset="-122"/>
                <a:ea typeface="HYTangMeiRen 85W" panose="00020600040101010101" charset="-122"/>
                <a:sym typeface="+mn-ea"/>
              </a:rPr>
              <a:t>捂</a:t>
            </a:r>
            <a:endParaRPr lang="en-US" altLang="zh-CN" sz="2000">
              <a:latin typeface="HYTangMeiRen 85W" panose="00020600040101010101" charset="-122"/>
              <a:ea typeface="HYTangMeiRen 85W" panose="00020600040101010101" charset="-122"/>
            </a:endParaRPr>
          </a:p>
        </p:txBody>
      </p:sp>
      <p:grpSp>
        <p:nvGrpSpPr>
          <p:cNvPr id="23" name="Group 22"/>
          <p:cNvGrpSpPr/>
          <p:nvPr/>
        </p:nvGrpSpPr>
        <p:grpSpPr>
          <a:xfrm>
            <a:off x="2693035" y="344043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7" name="Oval Callout 6"/>
          <p:cNvSpPr/>
          <p:nvPr/>
        </p:nvSpPr>
        <p:spPr>
          <a:xfrm>
            <a:off x="0" y="5026081"/>
            <a:ext cx="2878455" cy="1307988"/>
          </a:xfrm>
          <a:prstGeom prst="wedgeEllipseCallout">
            <a:avLst>
              <a:gd name="adj1" fmla="val 57478"/>
              <a:gd name="adj2" fmla="val -48297"/>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童鞋你好，我是《蓝人》，小彭老师的小助教一枚</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80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par>
                          <p:cTn id="11" fill="hold">
                            <p:stCondLst>
                              <p:cond delay="1800"/>
                            </p:stCondLst>
                            <p:childTnLst>
                              <p:par>
                                <p:cTn id="12" presetID="55" presetClass="entr" presetSubtype="0" fill="hold" grpId="0" nodeType="afterEffect">
                                  <p:stCondLst>
                                    <p:cond delay="2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0.70"/>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7" presetClass="entr" presetSubtype="1" fill="hold" nodeType="clickEffect">
                                  <p:stCondLst>
                                    <p:cond delay="0"/>
                                  </p:stCondLst>
                                  <p:childTnLst>
                                    <p:set>
                                      <p:cBhvr>
                                        <p:cTn id="20" dur="600" fill="hold">
                                          <p:stCondLst>
                                            <p:cond delay="0"/>
                                          </p:stCondLst>
                                        </p:cTn>
                                        <p:tgtEl>
                                          <p:spTgt spid="23"/>
                                        </p:tgtEl>
                                        <p:attrNameLst>
                                          <p:attrName>style.visibility</p:attrName>
                                        </p:attrNameLst>
                                      </p:cBhvr>
                                      <p:to>
                                        <p:strVal val="visible"/>
                                      </p:to>
                                    </p:set>
                                    <p:anim calcmode="lin" valueType="num">
                                      <p:cBhvr additive="base">
                                        <p:cTn id="21" dur="600" fill="hold"/>
                                        <p:tgtEl>
                                          <p:spTgt spid="23"/>
                                        </p:tgtEl>
                                        <p:attrNameLst>
                                          <p:attrName>ppt_x</p:attrName>
                                        </p:attrNameLst>
                                      </p:cBhvr>
                                      <p:tavLst>
                                        <p:tav tm="0" fmla="">
                                          <p:val>
                                            <p:strVal val="#ppt_x"/>
                                          </p:val>
                                        </p:tav>
                                        <p:tav tm="100000" fmla="">
                                          <p:val>
                                            <p:strVal val="#ppt_x"/>
                                          </p:val>
                                        </p:tav>
                                      </p:tavLst>
                                    </p:anim>
                                    <p:anim calcmode="lin" valueType="num">
                                      <p:cBhvr additive="base">
                                        <p:cTn id="22" dur="600" fill="hold"/>
                                        <p:tgtEl>
                                          <p:spTgt spid="23"/>
                                        </p:tgtEl>
                                        <p:attrNameLst>
                                          <p:attrName>ppt_y</p:attrName>
                                        </p:attrNameLst>
                                      </p:cBhvr>
                                      <p:tavLst>
                                        <p:tav tm="0" fmla="">
                                          <p:val>
                                            <p:strVal val="0-#ppt_h/2"/>
                                          </p:val>
                                        </p:tav>
                                        <p:tav tm="100000" fmla="">
                                          <p:val>
                                            <p:strVal val="#ppt_y"/>
                                          </p:val>
                                        </p:tav>
                                      </p:tavLst>
                                    </p:anim>
                                  </p:childTnLst>
                                </p:cTn>
                              </p:par>
                              <p:par>
                                <p:cTn id="23" presetID="8" presetClass="emph" presetSubtype="0" fill="hold" nodeType="withEffect">
                                  <p:stCondLst>
                                    <p:cond delay="500"/>
                                  </p:stCondLst>
                                  <p:childTnLst>
                                    <p:animRot by="-43200000">
                                      <p:cBhvr>
                                        <p:cTn id="24" dur="1000" fill="hold"/>
                                        <p:tgtEl>
                                          <p:spTgt spid="5"/>
                                        </p:tgtEl>
                                        <p:attrNameLst>
                                          <p:attrName>r</p:attrName>
                                        </p:attrNameLst>
                                      </p:cBhvr>
                                    </p:animRot>
                                  </p:childTnLst>
                                </p:cTn>
                              </p:par>
                            </p:childTnLst>
                          </p:cTn>
                        </p:par>
                        <p:par>
                          <p:cTn id="25" fill="hold">
                            <p:stCondLst>
                              <p:cond delay="1000"/>
                            </p:stCondLst>
                            <p:childTnLst>
                              <p:par>
                                <p:cTn id="26" presetID="55" presetClass="entr" presetSubtype="0" fill="hold" grpId="0" nodeType="afterEffect">
                                  <p:stCondLst>
                                    <p:cond delay="20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strVal val="#ppt_w*0.70"/>
                                          </p:val>
                                        </p:tav>
                                        <p:tav tm="100000">
                                          <p:val>
                                            <p:strVal val="#ppt_w"/>
                                          </p:val>
                                        </p:tav>
                                      </p:tavLst>
                                    </p:anim>
                                    <p:anim calcmode="lin" valueType="num">
                                      <p:cBhvr>
                                        <p:cTn id="29" dur="1000" fill="hold"/>
                                        <p:tgtEl>
                                          <p:spTgt spid="7"/>
                                        </p:tgtEl>
                                        <p:attrNameLst>
                                          <p:attrName>ppt_h</p:attrName>
                                        </p:attrNameLst>
                                      </p:cBhvr>
                                      <p:tavLst>
                                        <p:tav tm="0">
                                          <p:val>
                                            <p:strVal val="#ppt_h"/>
                                          </p:val>
                                        </p:tav>
                                        <p:tav tm="100000">
                                          <p:val>
                                            <p:strVal val="#ppt_h"/>
                                          </p:val>
                                        </p:tav>
                                      </p:tavLst>
                                    </p:anim>
                                    <p:animEffect transition="in" filter="fade">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7"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中的矩阵类</a:t>
            </a:r>
            <a:endParaRPr lang="en-US" altLang="zh-CN"/>
          </a:p>
        </p:txBody>
      </p:sp>
      <p:sp>
        <p:nvSpPr>
          <p:cNvPr id="3" name="Content Placeholder 2"/>
          <p:cNvSpPr>
            <a:spLocks noGrp="1"/>
          </p:cNvSpPr>
          <p:nvPr>
            <p:ph idx="1"/>
          </p:nvPr>
        </p:nvSpPr>
        <p:spPr>
          <a:xfrm>
            <a:off x="647700" y="1581785"/>
            <a:ext cx="10515600" cy="4839970"/>
          </a:xfrm>
        </p:spPr>
        <p:txBody>
          <a:bodyPr/>
          <a:p>
            <a:r>
              <a:rPr lang="zh-CN" altLang="en-US">
                <a:sym typeface="+mn-ea"/>
              </a:rPr>
              <a:t>在我们的</a:t>
            </a:r>
            <a:r>
              <a:rPr lang="en-US" altLang="zh-CN">
                <a:sym typeface="+mn-ea"/>
              </a:rPr>
              <a:t> glm </a:t>
            </a:r>
            <a:r>
              <a:rPr lang="zh-CN" altLang="en-US">
                <a:sym typeface="+mn-ea"/>
              </a:rPr>
              <a:t>库里，可以用</a:t>
            </a:r>
            <a:r>
              <a:rPr lang="en-US" altLang="zh-CN">
                <a:sym typeface="+mn-ea"/>
              </a:rPr>
              <a:t> glm::mat3x3 </a:t>
            </a:r>
            <a:r>
              <a:rPr lang="zh-CN" altLang="en-US">
                <a:sym typeface="+mn-ea"/>
              </a:rPr>
              <a:t>创建一个</a:t>
            </a:r>
            <a:r>
              <a:rPr lang="en-US" altLang="zh-CN">
                <a:sym typeface="+mn-ea"/>
              </a:rPr>
              <a:t> 3 </a:t>
            </a:r>
            <a:r>
              <a:rPr lang="zh-CN" altLang="en-US">
                <a:sym typeface="+mn-ea"/>
              </a:rPr>
              <a:t>行</a:t>
            </a:r>
            <a:r>
              <a:rPr lang="en-US" altLang="zh-CN">
                <a:sym typeface="+mn-ea"/>
              </a:rPr>
              <a:t> 3 </a:t>
            </a:r>
            <a:r>
              <a:rPr lang="zh-CN" altLang="en-US">
                <a:sym typeface="+mn-ea"/>
              </a:rPr>
              <a:t>列的</a:t>
            </a:r>
            <a:r>
              <a:rPr lang="en-US" altLang="zh-CN">
                <a:sym typeface="+mn-ea"/>
              </a:rPr>
              <a:t> float </a:t>
            </a:r>
            <a:r>
              <a:rPr lang="zh-CN" altLang="en-US">
                <a:sym typeface="+mn-ea"/>
              </a:rPr>
              <a:t>矩阵。</a:t>
            </a:r>
            <a:endParaRPr lang="zh-CN" altLang="en-US">
              <a:sym typeface="+mn-ea"/>
            </a:endParaRPr>
          </a:p>
          <a:p>
            <a:r>
              <a:rPr lang="zh-CN" altLang="en-US">
                <a:sym typeface="+mn-ea"/>
              </a:rPr>
              <a:t>他的构造函数接受</a:t>
            </a:r>
            <a:r>
              <a:rPr lang="en-US" altLang="zh-CN">
                <a:sym typeface="+mn-ea"/>
              </a:rPr>
              <a:t> 9 </a:t>
            </a:r>
            <a:r>
              <a:rPr lang="zh-CN" altLang="en-US">
                <a:sym typeface="+mn-ea"/>
              </a:rPr>
              <a:t>个</a:t>
            </a:r>
            <a:r>
              <a:rPr lang="en-US" altLang="zh-CN">
                <a:sym typeface="+mn-ea"/>
              </a:rPr>
              <a:t> float </a:t>
            </a:r>
            <a:r>
              <a:rPr lang="zh-CN" altLang="en-US">
                <a:sym typeface="+mn-ea"/>
              </a:rPr>
              <a:t>参数，例如</a:t>
            </a:r>
            <a:r>
              <a:rPr lang="en-US" altLang="zh-CN">
                <a:sym typeface="+mn-ea"/>
              </a:rPr>
              <a:t> glm::mat3x3(a, b, c, d, e, f, g, h, i) </a:t>
            </a:r>
            <a:r>
              <a:rPr lang="zh-CN" altLang="en-US">
                <a:sym typeface="+mn-ea"/>
              </a:rPr>
              <a:t>就代表</a:t>
            </a:r>
            <a:endParaRPr lang="zh-CN" altLang="en-US">
              <a:sym typeface="+mn-ea"/>
            </a:endParaRPr>
          </a:p>
          <a:p>
            <a:r>
              <a:rPr lang="en-US" altLang="zh-CN">
                <a:sym typeface="+mn-ea"/>
              </a:rPr>
              <a:t>a, b, c</a:t>
            </a:r>
            <a:endParaRPr lang="en-US" altLang="zh-CN">
              <a:sym typeface="+mn-ea"/>
            </a:endParaRPr>
          </a:p>
          <a:p>
            <a:r>
              <a:rPr lang="en-US" altLang="zh-CN">
                <a:sym typeface="+mn-ea"/>
              </a:rPr>
              <a:t>d, e, f</a:t>
            </a:r>
            <a:endParaRPr lang="en-US" altLang="zh-CN">
              <a:sym typeface="+mn-ea"/>
            </a:endParaRPr>
          </a:p>
          <a:p>
            <a:r>
              <a:rPr lang="en-US" altLang="zh-CN">
                <a:sym typeface="+mn-ea"/>
              </a:rPr>
              <a:t>g, h, i</a:t>
            </a:r>
            <a:endParaRPr lang="en-US" altLang="zh-CN">
              <a:sym typeface="+mn-ea"/>
            </a:endParaRPr>
          </a:p>
          <a:p>
            <a:r>
              <a:rPr lang="zh-CN" altLang="en-US">
                <a:sym typeface="+mn-ea"/>
              </a:rPr>
              <a:t>这样一个矩阵。</a:t>
            </a:r>
            <a:endParaRPr lang="zh-CN" altLang="en-US">
              <a:sym typeface="+mn-ea"/>
            </a:endParaRPr>
          </a:p>
          <a:p>
            <a:r>
              <a:rPr lang="zh-CN" altLang="en-US">
                <a:sym typeface="+mn-ea"/>
              </a:rPr>
              <a:t>还有创建纯对角矩阵的另一个构造函数，只接受</a:t>
            </a:r>
            <a:r>
              <a:rPr lang="en-US" altLang="zh-CN">
                <a:sym typeface="+mn-ea"/>
              </a:rPr>
              <a:t> 1 </a:t>
            </a:r>
            <a:r>
              <a:rPr lang="zh-CN" altLang="en-US">
                <a:sym typeface="+mn-ea"/>
              </a:rPr>
              <a:t>个</a:t>
            </a:r>
            <a:r>
              <a:rPr lang="en-US" altLang="zh-CN">
                <a:sym typeface="+mn-ea"/>
              </a:rPr>
              <a:t> float </a:t>
            </a:r>
            <a:r>
              <a:rPr lang="zh-CN" altLang="en-US">
                <a:sym typeface="+mn-ea"/>
              </a:rPr>
              <a:t>参数例如</a:t>
            </a:r>
            <a:r>
              <a:rPr lang="en-US" altLang="zh-CN">
                <a:sym typeface="+mn-ea"/>
              </a:rPr>
              <a:t> glm::mat3x3(1) </a:t>
            </a:r>
            <a:r>
              <a:rPr lang="zh-CN" altLang="en-US">
                <a:sym typeface="+mn-ea"/>
              </a:rPr>
              <a:t>代表</a:t>
            </a:r>
            <a:endParaRPr lang="zh-CN" altLang="en-US">
              <a:sym typeface="+mn-ea"/>
            </a:endParaRPr>
          </a:p>
          <a:p>
            <a:r>
              <a:rPr lang="en-US" altLang="zh-CN">
                <a:sym typeface="+mn-ea"/>
              </a:rPr>
              <a:t>1, 0, 0</a:t>
            </a:r>
            <a:endParaRPr lang="en-US" altLang="zh-CN">
              <a:sym typeface="+mn-ea"/>
            </a:endParaRPr>
          </a:p>
          <a:p>
            <a:r>
              <a:rPr lang="en-US" altLang="zh-CN">
                <a:sym typeface="+mn-ea"/>
              </a:rPr>
              <a:t>0, 1, 0</a:t>
            </a:r>
            <a:endParaRPr lang="en-US" altLang="zh-CN">
              <a:sym typeface="+mn-ea"/>
            </a:endParaRPr>
          </a:p>
          <a:p>
            <a:r>
              <a:rPr lang="en-US" altLang="zh-CN">
                <a:sym typeface="+mn-ea"/>
              </a:rPr>
              <a:t>0, 0, 1</a:t>
            </a:r>
            <a:endParaRPr lang="en-US" altLang="zh-CN">
              <a:sym typeface="+mn-ea"/>
            </a:endParaRPr>
          </a:p>
          <a:p>
            <a:r>
              <a:rPr lang="zh-CN" altLang="en-US">
                <a:sym typeface="+mn-ea"/>
              </a:rPr>
              <a:t>这就是创建了一个恒等矩阵。</a:t>
            </a:r>
            <a:endParaRPr lang="zh-CN" altLang="en-US">
              <a:sym typeface="+mn-ea"/>
            </a:endParaRPr>
          </a:p>
          <a:p>
            <a:r>
              <a:rPr lang="zh-CN" altLang="en-US">
                <a:sym typeface="+mn-ea"/>
              </a:rPr>
              <a:t>还有一系列全局函数，例如</a:t>
            </a:r>
            <a:r>
              <a:rPr lang="en-US" altLang="zh-CN">
                <a:sym typeface="+mn-ea"/>
              </a:rPr>
              <a:t> glm::inverse(A) </a:t>
            </a:r>
            <a:r>
              <a:rPr lang="zh-CN" altLang="en-US">
                <a:sym typeface="+mn-ea"/>
              </a:rPr>
              <a:t>函数可以求矩阵</a:t>
            </a:r>
            <a:r>
              <a:rPr lang="en-US" altLang="zh-CN">
                <a:sym typeface="+mn-ea"/>
              </a:rPr>
              <a:t> A </a:t>
            </a:r>
            <a:r>
              <a:rPr lang="zh-CN" altLang="en-US">
                <a:sym typeface="+mn-ea"/>
              </a:rPr>
              <a:t>的逆（稍后会代码演示）。</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Picture 15" descr="Singer_1676609734"/>
          <p:cNvPicPr>
            <a:picLocks noChangeAspect="1"/>
          </p:cNvPicPr>
          <p:nvPr/>
        </p:nvPicPr>
        <p:blipFill>
          <a:blip r:embed="rId1"/>
          <a:stretch>
            <a:fillRect/>
          </a:stretch>
        </p:blipFill>
        <p:spPr>
          <a:xfrm>
            <a:off x="4972050" y="4992370"/>
            <a:ext cx="1866265" cy="1866265"/>
          </a:xfrm>
          <a:prstGeom prst="rect">
            <a:avLst/>
          </a:prstGeom>
        </p:spPr>
      </p:pic>
      <p:pic>
        <p:nvPicPr>
          <p:cNvPr id="4" name="Picture 3"/>
          <p:cNvPicPr>
            <a:picLocks noChangeAspect="1"/>
          </p:cNvPicPr>
          <p:nvPr/>
        </p:nvPicPr>
        <p:blipFill>
          <a:blip r:embed="rId2"/>
          <a:stretch>
            <a:fillRect/>
          </a:stretch>
        </p:blipFill>
        <p:spPr>
          <a:xfrm>
            <a:off x="8298815" y="2366645"/>
            <a:ext cx="3810000" cy="4183380"/>
          </a:xfrm>
          <a:prstGeom prst="rect">
            <a:avLst/>
          </a:prstGeom>
        </p:spPr>
      </p:pic>
      <p:sp>
        <p:nvSpPr>
          <p:cNvPr id="2" name="Title 1"/>
          <p:cNvSpPr>
            <a:spLocks noGrp="1"/>
          </p:cNvSpPr>
          <p:nvPr>
            <p:ph type="title"/>
          </p:nvPr>
        </p:nvSpPr>
        <p:spPr/>
        <p:txBody>
          <a:bodyPr/>
          <a:p>
            <a:r>
              <a:rPr lang="zh-CN" altLang="en-US"/>
              <a:t>概念辨析：逆变与协变</a:t>
            </a:r>
            <a:endParaRPr lang="en-US" altLang="zh-CN"/>
          </a:p>
        </p:txBody>
      </p:sp>
      <p:sp>
        <p:nvSpPr>
          <p:cNvPr id="3" name="Content Placeholder 2"/>
          <p:cNvSpPr>
            <a:spLocks noGrp="1"/>
          </p:cNvSpPr>
          <p:nvPr>
            <p:ph idx="1"/>
          </p:nvPr>
        </p:nvSpPr>
        <p:spPr>
          <a:xfrm>
            <a:off x="-635" y="1825625"/>
            <a:ext cx="8912225" cy="4351655"/>
          </a:xfrm>
        </p:spPr>
        <p:txBody>
          <a:bodyPr/>
          <a:p>
            <a:r>
              <a:rPr lang="zh-CN" altLang="en-US"/>
              <a:t>随着某一个量的变化，随之一致变化的即为协变，随之相反变化的即为逆变。</a:t>
            </a:r>
            <a:endParaRPr lang="zh-CN" altLang="en-US"/>
          </a:p>
          <a:p>
            <a:r>
              <a:rPr lang="zh-CN" altLang="en-US"/>
              <a:t>在斜角坐标系中，设有基向量gi(下标，i=1,2,3……)，有一</a:t>
            </a:r>
            <a:r>
              <a:rPr lang="zh-CN" altLang="en-US">
                <a:sym typeface="+mn-ea"/>
              </a:rPr>
              <a:t>矢量</a:t>
            </a:r>
            <a:r>
              <a:rPr lang="en-US" altLang="zh-CN">
                <a:sym typeface="+mn-ea"/>
              </a:rPr>
              <a:t> </a:t>
            </a:r>
            <a:r>
              <a:rPr lang="zh-CN" altLang="en-US"/>
              <a:t>P</a:t>
            </a:r>
            <a:r>
              <a:rPr lang="en-US" altLang="zh-CN"/>
              <a:t>:</a:t>
            </a:r>
            <a:endParaRPr lang="zh-CN" altLang="en-US"/>
          </a:p>
          <a:p>
            <a:pPr marL="457200" indent="-457200">
              <a:buAutoNum type="arabicPeriod"/>
            </a:pPr>
            <a:r>
              <a:rPr lang="zh-CN" altLang="en-US"/>
              <a:t>逆变量为</a:t>
            </a:r>
            <a:r>
              <a:rPr lang="en-US" altLang="zh-CN">
                <a:sym typeface="+mn-ea"/>
              </a:rPr>
              <a:t> </a:t>
            </a:r>
            <a:r>
              <a:rPr lang="zh-CN" altLang="en-US"/>
              <a:t>P</a:t>
            </a:r>
            <a:r>
              <a:rPr lang="en-US" altLang="zh-CN"/>
              <a:t> </a:t>
            </a:r>
            <a:r>
              <a:rPr lang="zh-CN" altLang="en-US"/>
              <a:t>在这组基下的坐标</a:t>
            </a:r>
            <a:endParaRPr lang="zh-CN" altLang="en-US"/>
          </a:p>
          <a:p>
            <a:pPr marL="457200" indent="-457200">
              <a:buAutoNum type="arabicPeriod"/>
            </a:pPr>
            <a:r>
              <a:rPr lang="zh-CN" altLang="en-US"/>
              <a:t>协变量为</a:t>
            </a:r>
            <a:r>
              <a:rPr lang="en-US" altLang="zh-CN"/>
              <a:t> </a:t>
            </a:r>
            <a:r>
              <a:rPr lang="zh-CN" altLang="en-US"/>
              <a:t>P</a:t>
            </a:r>
            <a:r>
              <a:rPr lang="en-US" altLang="zh-CN"/>
              <a:t> </a:t>
            </a:r>
            <a:r>
              <a:rPr lang="zh-CN" altLang="en-US"/>
              <a:t>与这组基的点积</a:t>
            </a:r>
            <a:endParaRPr lang="zh-CN" altLang="en-US"/>
          </a:p>
          <a:p>
            <a:r>
              <a:rPr lang="zh-CN" altLang="en-US"/>
              <a:t>容易证明，当基向量的模值增大的时候，P在这组基下的坐标是减小的，所以坐标是逆变量；而P与这组基的点积是增大的，所以是协变量。</a:t>
            </a:r>
            <a:endParaRPr lang="zh-CN" altLang="en-US"/>
          </a:p>
        </p:txBody>
      </p:sp>
      <p:sp>
        <p:nvSpPr>
          <p:cNvPr id="5" name="Text Box 4"/>
          <p:cNvSpPr txBox="1"/>
          <p:nvPr/>
        </p:nvSpPr>
        <p:spPr>
          <a:xfrm>
            <a:off x="6954520" y="6489700"/>
            <a:ext cx="5237480" cy="368300"/>
          </a:xfrm>
          <a:prstGeom prst="rect">
            <a:avLst/>
          </a:prstGeom>
          <a:noFill/>
        </p:spPr>
        <p:txBody>
          <a:bodyPr wrap="square" rtlCol="0" anchor="t">
            <a:spAutoFit/>
          </a:bodyPr>
          <a:p>
            <a:r>
              <a:rPr lang="en-US"/>
              <a:t>https://zhuanlan.zhihu.com/p/81400046</a:t>
            </a:r>
            <a:endParaRPr lang="en-US"/>
          </a:p>
        </p:txBody>
      </p:sp>
      <p:sp>
        <p:nvSpPr>
          <p:cNvPr id="14" name="Oval Callout 13"/>
          <p:cNvSpPr/>
          <p:nvPr/>
        </p:nvSpPr>
        <p:spPr>
          <a:xfrm>
            <a:off x="5052695" y="3945532"/>
            <a:ext cx="2633980" cy="904321"/>
          </a:xfrm>
          <a:prstGeom prst="wedgeEllipseCallout">
            <a:avLst>
              <a:gd name="adj1" fmla="val -12134"/>
              <a:gd name="adj2" fmla="val 8919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sym typeface="+mn-ea"/>
              </a:rPr>
              <a:t>太拦辣！根本记不住怎么办</a:t>
            </a:r>
            <a:r>
              <a:rPr lang="en-US" altLang="zh-CN" sz="2000">
                <a:latin typeface="HYTangMeiRen 85W" panose="00020600040101010101" charset="-122"/>
                <a:ea typeface="HYTangMeiRen 85W" panose="00020600040101010101" charset="-122"/>
                <a:sym typeface="+mn-ea"/>
              </a:rPr>
              <a:t>...</a:t>
            </a:r>
            <a:endParaRPr lang="en-US" altLang="zh-CN" sz="2000">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900" decel="100000" fill="hold"/>
                                        <p:tgtEl>
                                          <p:spTgt spid="1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5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1000" fill="hold"/>
                                        <p:tgtEl>
                                          <p:spTgt spid="14"/>
                                        </p:tgtEl>
                                        <p:attrNameLst>
                                          <p:attrName>ppt_w</p:attrName>
                                        </p:attrNameLst>
                                      </p:cBhvr>
                                      <p:tavLst>
                                        <p:tav tm="0">
                                          <p:val>
                                            <p:strVal val="#ppt_w*0.70"/>
                                          </p:val>
                                        </p:tav>
                                        <p:tav tm="100000">
                                          <p:val>
                                            <p:strVal val="#ppt_w"/>
                                          </p:val>
                                        </p:tav>
                                      </p:tavLst>
                                    </p:anim>
                                    <p:anim calcmode="lin" valueType="num">
                                      <p:cBhvr>
                                        <p:cTn id="15" dur="1000" fill="hold"/>
                                        <p:tgtEl>
                                          <p:spTgt spid="14"/>
                                        </p:tgtEl>
                                        <p:attrNameLst>
                                          <p:attrName>ppt_h</p:attrName>
                                        </p:attrNameLst>
                                      </p:cBhvr>
                                      <p:tavLst>
                                        <p:tav tm="0">
                                          <p:val>
                                            <p:strVal val="#ppt_h"/>
                                          </p:val>
                                        </p:tav>
                                        <p:tav tm="100000">
                                          <p:val>
                                            <p:strVal val="#ppt_h"/>
                                          </p:val>
                                        </p:tav>
                                      </p:tavLst>
                                    </p:anim>
                                    <p:animEffect transition="in" filter="fade">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9493885" y="1825625"/>
            <a:ext cx="2563495" cy="5037455"/>
          </a:xfrm>
          <a:prstGeom prst="rect">
            <a:avLst/>
          </a:prstGeom>
        </p:spPr>
      </p:pic>
      <p:sp>
        <p:nvSpPr>
          <p:cNvPr id="2" name="Title 1"/>
          <p:cNvSpPr>
            <a:spLocks noGrp="1"/>
          </p:cNvSpPr>
          <p:nvPr>
            <p:ph type="title"/>
          </p:nvPr>
        </p:nvSpPr>
        <p:spPr/>
        <p:txBody>
          <a:bodyPr/>
          <a:p>
            <a:r>
              <a:rPr lang="zh-CN" altLang="en-US"/>
              <a:t>关于高楼的寓言故事</a:t>
            </a:r>
            <a:endParaRPr lang="zh-CN" altLang="en-US"/>
          </a:p>
        </p:txBody>
      </p:sp>
      <p:sp>
        <p:nvSpPr>
          <p:cNvPr id="3" name="Content Placeholder 2"/>
          <p:cNvSpPr>
            <a:spLocks noGrp="1"/>
          </p:cNvSpPr>
          <p:nvPr>
            <p:ph idx="1"/>
          </p:nvPr>
        </p:nvSpPr>
        <p:spPr>
          <a:xfrm>
            <a:off x="-48895" y="1296670"/>
            <a:ext cx="9871075" cy="5332095"/>
          </a:xfrm>
        </p:spPr>
        <p:txBody>
          <a:bodyPr/>
          <a:p>
            <a:r>
              <a:rPr lang="zh-CN" altLang="en-US"/>
              <a:t>小彭老师和他的学生来到一栋</a:t>
            </a:r>
            <a:r>
              <a:rPr lang="en-US" altLang="zh-CN"/>
              <a:t> 100 </a:t>
            </a:r>
            <a:r>
              <a:rPr lang="zh-CN" altLang="en-US"/>
              <a:t>米高的大楼前，他的学生坐着电梯进入了顶楼。小彭老师位于底部，看着他站在顶楼朝自己招手示意。</a:t>
            </a:r>
            <a:endParaRPr lang="zh-CN" altLang="en-US"/>
          </a:p>
          <a:p>
            <a:r>
              <a:rPr lang="zh-CN" altLang="en-US">
                <a:sym typeface="+mn-ea"/>
              </a:rPr>
              <a:t>学生：小彭老师你居然在地下</a:t>
            </a:r>
            <a:r>
              <a:rPr lang="en-US" altLang="zh-CN">
                <a:sym typeface="+mn-ea"/>
              </a:rPr>
              <a:t> -100 </a:t>
            </a:r>
            <a:r>
              <a:rPr lang="zh-CN" altLang="en-US">
                <a:sym typeface="+mn-ea"/>
              </a:rPr>
              <a:t>米的地方诶？好怪哦？</a:t>
            </a:r>
            <a:endParaRPr lang="zh-CN" altLang="en-US">
              <a:sym typeface="+mn-ea"/>
            </a:endParaRPr>
          </a:p>
          <a:p>
            <a:r>
              <a:rPr lang="zh-CN" altLang="en-US">
                <a:sym typeface="+mn-ea"/>
              </a:rPr>
              <a:t>老师：你才奇怪呢！站在离地面</a:t>
            </a:r>
            <a:r>
              <a:rPr lang="en-US" altLang="zh-CN">
                <a:sym typeface="+mn-ea"/>
              </a:rPr>
              <a:t> 100 </a:t>
            </a:r>
            <a:r>
              <a:rPr lang="zh-CN" altLang="en-US">
                <a:sym typeface="+mn-ea"/>
              </a:rPr>
              <a:t>米高的地方看我。</a:t>
            </a:r>
            <a:endParaRPr lang="zh-CN" altLang="en-US">
              <a:sym typeface="+mn-ea"/>
            </a:endParaRPr>
          </a:p>
          <a:p>
            <a:r>
              <a:rPr lang="zh-CN" altLang="en-US">
                <a:sym typeface="+mn-ea"/>
              </a:rPr>
              <a:t>学生：疑？我明明站在地面上鸭？说起来小彭老师我好急，撤所在哪里鸭？</a:t>
            </a:r>
            <a:endParaRPr lang="zh-CN" altLang="en-US">
              <a:sym typeface="+mn-ea"/>
            </a:endParaRPr>
          </a:p>
          <a:p>
            <a:r>
              <a:rPr lang="zh-CN" altLang="en-US">
                <a:sym typeface="+mn-ea"/>
              </a:rPr>
              <a:t>老师：我看到了，</a:t>
            </a:r>
            <a:r>
              <a:rPr lang="zh-CN" altLang="en-US">
                <a:sym typeface="+mn-ea"/>
              </a:rPr>
              <a:t>撤所在离地面</a:t>
            </a:r>
            <a:r>
              <a:rPr lang="en-US" altLang="zh-CN">
                <a:sym typeface="+mn-ea"/>
              </a:rPr>
              <a:t> 60 </a:t>
            </a:r>
            <a:r>
              <a:rPr lang="zh-CN" altLang="en-US">
                <a:sym typeface="+mn-ea"/>
              </a:rPr>
              <a:t>米高的地方。</a:t>
            </a:r>
            <a:endParaRPr lang="zh-CN" altLang="en-US">
              <a:sym typeface="+mn-ea"/>
            </a:endParaRPr>
          </a:p>
          <a:p>
            <a:r>
              <a:rPr lang="zh-CN" altLang="en-US">
                <a:sym typeface="+mn-ea"/>
              </a:rPr>
              <a:t>学生：我向上看了</a:t>
            </a:r>
            <a:r>
              <a:rPr lang="en-US" altLang="zh-CN">
                <a:sym typeface="+mn-ea"/>
              </a:rPr>
              <a:t> 60 </a:t>
            </a:r>
            <a:r>
              <a:rPr lang="zh-CN" altLang="en-US">
                <a:sym typeface="+mn-ea"/>
              </a:rPr>
              <a:t>米，没有发现</a:t>
            </a:r>
            <a:r>
              <a:rPr lang="zh-CN" altLang="en-US">
                <a:sym typeface="+mn-ea"/>
              </a:rPr>
              <a:t>撤所</a:t>
            </a:r>
            <a:r>
              <a:rPr lang="zh-CN" altLang="en-US">
                <a:sym typeface="+mn-ea"/>
              </a:rPr>
              <a:t>鸭？</a:t>
            </a:r>
            <a:endParaRPr lang="zh-CN" altLang="en-US">
              <a:sym typeface="+mn-ea"/>
            </a:endParaRPr>
          </a:p>
          <a:p>
            <a:r>
              <a:rPr lang="zh-CN" altLang="en-US">
                <a:sym typeface="+mn-ea"/>
              </a:rPr>
              <a:t>老师：哦，我必须用你的坐标系，</a:t>
            </a:r>
            <a:r>
              <a:rPr lang="zh-CN" altLang="en-US">
                <a:sym typeface="+mn-ea"/>
              </a:rPr>
              <a:t>撤所是在你下方</a:t>
            </a:r>
            <a:r>
              <a:rPr lang="en-US" altLang="zh-CN">
                <a:sym typeface="+mn-ea"/>
              </a:rPr>
              <a:t> -40 </a:t>
            </a:r>
            <a:r>
              <a:rPr lang="zh-CN" altLang="en-US">
                <a:sym typeface="+mn-ea"/>
              </a:rPr>
              <a:t>米的地方。</a:t>
            </a:r>
            <a:endParaRPr lang="zh-CN" altLang="en-US">
              <a:sym typeface="+mn-ea"/>
            </a:endParaRPr>
          </a:p>
          <a:p>
            <a:r>
              <a:rPr lang="zh-CN" altLang="en-US">
                <a:sym typeface="+mn-ea"/>
              </a:rPr>
              <a:t>学生：找到咯！（噼里啪啦）谢谢老师的指点！（刺啦刺啦）</a:t>
            </a:r>
            <a:r>
              <a:rPr lang="en-US" altLang="zh-CN">
                <a:sym typeface="+mn-ea"/>
              </a:rPr>
              <a:t>...</a:t>
            </a:r>
            <a:r>
              <a:rPr lang="zh-CN" altLang="en-US">
                <a:sym typeface="+mn-ea"/>
              </a:rPr>
              <a:t>一舒服！</a:t>
            </a:r>
            <a:endParaRPr lang="zh-CN" altLang="en-US">
              <a:sym typeface="+mn-ea"/>
            </a:endParaRPr>
          </a:p>
          <a:p>
            <a:r>
              <a:rPr lang="zh-CN" altLang="en-US">
                <a:sym typeface="+mn-ea"/>
              </a:rPr>
              <a:t>同一个高度数值对应的实际点，从老师到学生视角，是向上加一个高楼的高度。</a:t>
            </a:r>
            <a:endParaRPr lang="zh-CN" altLang="en-US">
              <a:sym typeface="+mn-ea"/>
            </a:endParaRPr>
          </a:p>
          <a:p>
            <a:r>
              <a:rPr lang="zh-CN" altLang="en-US">
                <a:sym typeface="+mn-ea"/>
              </a:rPr>
              <a:t>同一个点（撤所）的高度测得数值，从老师到学生视角，是向下减去一个高楼的高度。</a:t>
            </a:r>
            <a:endParaRPr lang="zh-CN" altLang="en-US">
              <a:sym typeface="+mn-ea"/>
            </a:endParaRPr>
          </a:p>
          <a:p>
            <a:r>
              <a:rPr lang="zh-CN" altLang="en-US">
                <a:sym typeface="+mn-ea"/>
              </a:rPr>
              <a:t>这就是</a:t>
            </a:r>
            <a:r>
              <a:rPr lang="zh-CN" altLang="en-US">
                <a:sym typeface="+mn-ea"/>
              </a:rPr>
              <a:t>协变与</a:t>
            </a:r>
            <a:r>
              <a:rPr lang="zh-CN" altLang="en-US">
                <a:sym typeface="+mn-ea"/>
              </a:rPr>
              <a:t>逆变的不同：同坐标对应的不同物理点，是协变的（转换时加上坐标系）；同物理点在不同坐标系下的坐标数值，是逆变的（</a:t>
            </a:r>
            <a:r>
              <a:rPr lang="zh-CN" altLang="en-US">
                <a:sym typeface="+mn-ea"/>
              </a:rPr>
              <a:t>转换时反而</a:t>
            </a:r>
            <a:r>
              <a:rPr lang="zh-CN" altLang="en-US">
                <a:sym typeface="+mn-ea"/>
              </a:rPr>
              <a:t>减去坐标系）。</a:t>
            </a:r>
            <a:endParaRPr lang="zh-CN" altLang="en-US">
              <a:sym typeface="+mn-ea"/>
            </a:endParaRPr>
          </a:p>
        </p:txBody>
      </p:sp>
      <p:pic>
        <p:nvPicPr>
          <p:cNvPr id="16" name="Picture 15" descr="Singer_1676609734"/>
          <p:cNvPicPr>
            <a:picLocks noChangeAspect="1"/>
          </p:cNvPicPr>
          <p:nvPr/>
        </p:nvPicPr>
        <p:blipFill>
          <a:blip r:embed="rId2"/>
          <a:stretch>
            <a:fillRect/>
          </a:stretch>
        </p:blipFill>
        <p:spPr>
          <a:xfrm>
            <a:off x="10151745" y="1715135"/>
            <a:ext cx="1428750" cy="1428750"/>
          </a:xfrm>
          <a:prstGeom prst="rect">
            <a:avLst/>
          </a:prstGeom>
        </p:spPr>
      </p:pic>
      <p:pic>
        <p:nvPicPr>
          <p:cNvPr id="169" name="Picture 168" descr="avatararchibate-20640597"/>
          <p:cNvPicPr>
            <a:picLocks noChangeAspect="1"/>
          </p:cNvPicPr>
          <p:nvPr/>
        </p:nvPicPr>
        <p:blipFill>
          <a:blip r:embed="rId3"/>
          <a:stretch>
            <a:fillRect/>
          </a:stretch>
        </p:blipFill>
        <p:spPr>
          <a:xfrm>
            <a:off x="10151745" y="5428615"/>
            <a:ext cx="1429385" cy="1429385"/>
          </a:xfrm>
          <a:prstGeom prst="rect">
            <a:avLst/>
          </a:prstGeom>
        </p:spPr>
      </p:pic>
      <p:pic>
        <p:nvPicPr>
          <p:cNvPr id="4" name="Picture 3"/>
          <p:cNvPicPr>
            <a:picLocks noChangeAspect="1"/>
          </p:cNvPicPr>
          <p:nvPr/>
        </p:nvPicPr>
        <p:blipFill>
          <a:blip r:embed="rId4"/>
          <a:stretch>
            <a:fillRect/>
          </a:stretch>
        </p:blipFill>
        <p:spPr>
          <a:xfrm>
            <a:off x="10521950" y="3554095"/>
            <a:ext cx="688975" cy="619760"/>
          </a:xfrm>
          <a:prstGeom prst="rect">
            <a:avLst/>
          </a:prstGeom>
        </p:spPr>
      </p:pic>
      <p:sp>
        <p:nvSpPr>
          <p:cNvPr id="7" name="Text Box 6"/>
          <p:cNvSpPr txBox="1"/>
          <p:nvPr/>
        </p:nvSpPr>
        <p:spPr>
          <a:xfrm>
            <a:off x="10610850" y="0"/>
            <a:ext cx="328930" cy="583565"/>
          </a:xfrm>
          <a:prstGeom prst="rect">
            <a:avLst/>
          </a:prstGeom>
          <a:noFill/>
        </p:spPr>
        <p:txBody>
          <a:bodyPr wrap="square" rtlCol="0">
            <a:spAutoFit/>
          </a:bodyPr>
          <a:p>
            <a:r>
              <a:rPr lang="zh-CN" altLang="en-US" sz="3200">
                <a:solidFill>
                  <a:schemeClr val="bg2"/>
                </a:solidFill>
                <a:effectLst>
                  <a:innerShdw blurRad="63500" dist="50800" dir="13500000">
                    <a:srgbClr val="000000">
                      <a:alpha val="50000"/>
                    </a:srgbClr>
                  </a:innerShdw>
                </a:effectLst>
                <a:latin typeface="HYXuanSong 75S" panose="00020600040101010101" charset="-122"/>
                <a:ea typeface="HYXuanSong 75S" panose="00020600040101010101" charset="-122"/>
              </a:rPr>
              <a:t>？</a:t>
            </a:r>
            <a:endParaRPr lang="zh-CN" altLang="en-US" sz="3200">
              <a:solidFill>
                <a:schemeClr val="bg2"/>
              </a:solidFill>
              <a:effectLst>
                <a:innerShdw blurRad="63500" dist="50800" dir="13500000">
                  <a:srgbClr val="000000">
                    <a:alpha val="50000"/>
                  </a:srgbClr>
                </a:innerShdw>
              </a:effectLst>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逆变</a:t>
            </a:r>
            <a:endParaRPr lang="zh-CN" altLang="en-US"/>
          </a:p>
        </p:txBody>
      </p:sp>
      <p:sp>
        <p:nvSpPr>
          <p:cNvPr id="3" name="Content Placeholder 2"/>
          <p:cNvSpPr>
            <a:spLocks noGrp="1"/>
          </p:cNvSpPr>
          <p:nvPr>
            <p:ph idx="1"/>
          </p:nvPr>
        </p:nvSpPr>
        <p:spPr/>
        <p:txBody>
          <a:bodyPr/>
          <a:p>
            <a:r>
              <a:rPr lang="zh-CN" altLang="en-US">
                <a:sym typeface="+mn-ea"/>
              </a:rPr>
              <a:t>逆变矩阵：把同一个点</a:t>
            </a:r>
            <a:r>
              <a:rPr lang="en-US" altLang="zh-CN">
                <a:sym typeface="+mn-ea"/>
              </a:rPr>
              <a:t> P </a:t>
            </a:r>
            <a:r>
              <a:rPr lang="zh-CN" altLang="en-US">
                <a:sym typeface="+mn-ea"/>
              </a:rPr>
              <a:t>在</a:t>
            </a:r>
            <a:r>
              <a:rPr lang="en-US" altLang="zh-CN">
                <a:sym typeface="+mn-ea"/>
              </a:rPr>
              <a:t> xOy </a:t>
            </a:r>
            <a:r>
              <a:rPr lang="zh-CN" altLang="en-US">
                <a:sym typeface="+mn-ea"/>
              </a:rPr>
              <a:t>下的</a:t>
            </a:r>
            <a:r>
              <a:rPr lang="zh-CN" altLang="en-US">
                <a:sym typeface="+mn-ea"/>
              </a:rPr>
              <a:t>坐标，映射到在</a:t>
            </a:r>
            <a:r>
              <a:rPr lang="en-US" altLang="zh-CN">
                <a:sym typeface="+mn-ea"/>
              </a:rPr>
              <a:t> x’Oy’ </a:t>
            </a:r>
            <a:r>
              <a:rPr lang="zh-CN" altLang="en-US">
                <a:sym typeface="+mn-ea"/>
              </a:rPr>
              <a:t>的坐标。</a:t>
            </a:r>
            <a:endParaRPr lang="zh-CN" altLang="en-US">
              <a:sym typeface="+mn-ea"/>
            </a:endParaRPr>
          </a:p>
          <a:p>
            <a:r>
              <a:rPr lang="zh-CN" altLang="en-US">
                <a:sym typeface="+mn-ea"/>
              </a:rPr>
              <a:t>正向转换系数的矩阵，就是逆变矩阵。</a:t>
            </a:r>
            <a:endParaRPr lang="zh-CN" altLang="en-US">
              <a:sym typeface="+mn-ea"/>
            </a:endParaRPr>
          </a:p>
        </p:txBody>
      </p:sp>
      <p:sp>
        <p:nvSpPr>
          <p:cNvPr id="68" name="Text Box 67"/>
          <p:cNvSpPr txBox="1"/>
          <p:nvPr/>
        </p:nvSpPr>
        <p:spPr>
          <a:xfrm>
            <a:off x="8231505" y="4399915"/>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69" name="Text Box 68"/>
          <p:cNvSpPr txBox="1"/>
          <p:nvPr/>
        </p:nvSpPr>
        <p:spPr>
          <a:xfrm>
            <a:off x="6944360" y="5264785"/>
            <a:ext cx="97345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-1</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cxnSp>
        <p:nvCxnSpPr>
          <p:cNvPr id="71" name="Straight Connector 70"/>
          <p:cNvCxnSpPr/>
          <p:nvPr/>
        </p:nvCxnSpPr>
        <p:spPr>
          <a:xfrm flipH="1">
            <a:off x="7704455" y="4777105"/>
            <a:ext cx="5715" cy="35687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70" idx="7"/>
          </p:cNvCxnSpPr>
          <p:nvPr/>
        </p:nvCxnSpPr>
        <p:spPr>
          <a:xfrm flipV="1">
            <a:off x="7758430" y="4710430"/>
            <a:ext cx="555625" cy="423545"/>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rot="19560000">
            <a:off x="6563947" y="4167997"/>
            <a:ext cx="3385065" cy="433705"/>
            <a:chOff x="13011" y="6247"/>
            <a:chExt cx="4842" cy="683"/>
          </a:xfrm>
        </p:grpSpPr>
        <p:cxnSp>
          <p:nvCxnSpPr>
            <p:cNvPr id="74" name="Straight Arrow Connector 73"/>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5" name="Text Box 74"/>
            <p:cNvSpPr txBox="1"/>
            <p:nvPr/>
          </p:nvSpPr>
          <p:spPr>
            <a:xfrm>
              <a:off x="13011" y="6350"/>
              <a:ext cx="74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6" name="Text Box 75"/>
            <p:cNvSpPr txBox="1"/>
            <p:nvPr/>
          </p:nvSpPr>
          <p:spPr>
            <a:xfrm>
              <a:off x="17255" y="6339"/>
              <a:ext cx="598"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7" name="Text Box 76"/>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8" name="Text Box 77"/>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9" name="Text Box 78"/>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0" name="Text Box 79"/>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1" name="Text Box 80"/>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2" name="Text Box 81"/>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83" name="Group 82"/>
          <p:cNvGrpSpPr/>
          <p:nvPr/>
        </p:nvGrpSpPr>
        <p:grpSpPr>
          <a:xfrm>
            <a:off x="8048625" y="3039745"/>
            <a:ext cx="567055" cy="2766060"/>
            <a:chOff x="15115" y="4439"/>
            <a:chExt cx="893" cy="4356"/>
          </a:xfrm>
        </p:grpSpPr>
        <p:cxnSp>
          <p:nvCxnSpPr>
            <p:cNvPr id="84" name="Straight Arrow Connector 83"/>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5" name="Text Box 84"/>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6" name="Text Box 85"/>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7" name="Text Box 86"/>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8" name="Text Box 87"/>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9" name="Text Box 88"/>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0" name="Text Box 89"/>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1" name="Text Box 90"/>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92" name="Text Box 91"/>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93" name="Text Box 92"/>
          <p:cNvSpPr txBox="1"/>
          <p:nvPr/>
        </p:nvSpPr>
        <p:spPr>
          <a:xfrm>
            <a:off x="4744085" y="436245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94" name="Text Box 93"/>
          <p:cNvSpPr txBox="1"/>
          <p:nvPr/>
        </p:nvSpPr>
        <p:spPr>
          <a:xfrm>
            <a:off x="3225165" y="5150485"/>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95" name="Oval 94"/>
          <p:cNvSpPr/>
          <p:nvPr/>
        </p:nvSpPr>
        <p:spPr>
          <a:xfrm>
            <a:off x="4140200" y="5074285"/>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96" name="Straight Connector 95"/>
          <p:cNvCxnSpPr>
            <a:endCxn id="95" idx="0"/>
          </p:cNvCxnSpPr>
          <p:nvPr/>
        </p:nvCxnSpPr>
        <p:spPr>
          <a:xfrm>
            <a:off x="4214495" y="4403090"/>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6"/>
          </p:cNvCxnSpPr>
          <p:nvPr/>
        </p:nvCxnSpPr>
        <p:spPr>
          <a:xfrm>
            <a:off x="4293235" y="5151120"/>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225165" y="4150360"/>
            <a:ext cx="2999740" cy="433705"/>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4561205" y="3002280"/>
            <a:ext cx="567055" cy="2766060"/>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70" name="Oval 69"/>
          <p:cNvSpPr/>
          <p:nvPr/>
        </p:nvSpPr>
        <p:spPr>
          <a:xfrm>
            <a:off x="7627620" y="5111750"/>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dissolve">
                                      <p:cBhvr>
                                        <p:cTn id="7" dur="500"/>
                                        <p:tgtEl>
                                          <p:spTgt spid="9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dissolve">
                                      <p:cBhvr>
                                        <p:cTn id="11" dur="500"/>
                                        <p:tgtEl>
                                          <p:spTgt spid="9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94"/>
                                        </p:tgtEl>
                                        <p:attrNameLst>
                                          <p:attrName>style.visibility</p:attrName>
                                        </p:attrNameLst>
                                      </p:cBhvr>
                                      <p:to>
                                        <p:strVal val="visible"/>
                                      </p:to>
                                    </p:set>
                                    <p:anim calcmode="lin" valueType="num">
                                      <p:cBhvr>
                                        <p:cTn id="15" dur="500" fill="hold"/>
                                        <p:tgtEl>
                                          <p:spTgt spid="94"/>
                                        </p:tgtEl>
                                        <p:attrNameLst>
                                          <p:attrName>ppt_w</p:attrName>
                                        </p:attrNameLst>
                                      </p:cBhvr>
                                      <p:tavLst>
                                        <p:tav tm="0">
                                          <p:val>
                                            <p:fltVal val="0"/>
                                          </p:val>
                                        </p:tav>
                                        <p:tav tm="100000">
                                          <p:val>
                                            <p:strVal val="#ppt_w"/>
                                          </p:val>
                                        </p:tav>
                                      </p:tavLst>
                                    </p:anim>
                                    <p:anim calcmode="lin" valueType="num">
                                      <p:cBhvr>
                                        <p:cTn id="16" dur="500" fill="hold"/>
                                        <p:tgtEl>
                                          <p:spTgt spid="94"/>
                                        </p:tgtEl>
                                        <p:attrNameLst>
                                          <p:attrName>ppt_h</p:attrName>
                                        </p:attrNameLst>
                                      </p:cBhvr>
                                      <p:tavLst>
                                        <p:tav tm="0">
                                          <p:val>
                                            <p:fltVal val="0"/>
                                          </p:val>
                                        </p:tav>
                                        <p:tav tm="100000">
                                          <p:val>
                                            <p:strVal val="#ppt_h"/>
                                          </p:val>
                                        </p:tav>
                                      </p:tavLst>
                                    </p:anim>
                                    <p:animEffect transition="in" filter="fade">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dissolve">
                                      <p:cBhvr>
                                        <p:cTn id="22" dur="500"/>
                                        <p:tgtEl>
                                          <p:spTgt spid="71"/>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dissolve">
                                      <p:cBhvr>
                                        <p:cTn id="26" dur="500"/>
                                        <p:tgtEl>
                                          <p:spTgt spid="72"/>
                                        </p:tgtEl>
                                      </p:cBhvr>
                                    </p:animEffect>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p:cTn id="30" dur="500" fill="hold"/>
                                        <p:tgtEl>
                                          <p:spTgt spid="69"/>
                                        </p:tgtEl>
                                        <p:attrNameLst>
                                          <p:attrName>ppt_w</p:attrName>
                                        </p:attrNameLst>
                                      </p:cBhvr>
                                      <p:tavLst>
                                        <p:tav tm="0">
                                          <p:val>
                                            <p:fltVal val="0"/>
                                          </p:val>
                                        </p:tav>
                                        <p:tav tm="100000">
                                          <p:val>
                                            <p:strVal val="#ppt_w"/>
                                          </p:val>
                                        </p:tav>
                                      </p:tavLst>
                                    </p:anim>
                                    <p:anim calcmode="lin" valueType="num">
                                      <p:cBhvr>
                                        <p:cTn id="31" dur="500" fill="hold"/>
                                        <p:tgtEl>
                                          <p:spTgt spid="69"/>
                                        </p:tgtEl>
                                        <p:attrNameLst>
                                          <p:attrName>ppt_h</p:attrName>
                                        </p:attrNameLst>
                                      </p:cBhvr>
                                      <p:tavLst>
                                        <p:tav tm="0">
                                          <p:val>
                                            <p:fltVal val="0"/>
                                          </p:val>
                                        </p:tav>
                                        <p:tav tm="100000">
                                          <p:val>
                                            <p:strVal val="#ppt_h"/>
                                          </p:val>
                                        </p:tav>
                                      </p:tavLst>
                                    </p:anim>
                                    <p:animEffect transition="in" filter="fade">
                                      <p:cBhvr>
                                        <p:cTn id="3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9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协变</a:t>
            </a:r>
            <a:endParaRPr lang="zh-CN" altLang="en-US"/>
          </a:p>
        </p:txBody>
      </p:sp>
      <p:sp>
        <p:nvSpPr>
          <p:cNvPr id="3" name="Content Placeholder 2"/>
          <p:cNvSpPr>
            <a:spLocks noGrp="1"/>
          </p:cNvSpPr>
          <p:nvPr>
            <p:ph idx="1"/>
          </p:nvPr>
        </p:nvSpPr>
        <p:spPr/>
        <p:txBody>
          <a:bodyPr/>
          <a:p>
            <a:r>
              <a:rPr lang="zh-CN" altLang="en-US">
                <a:sym typeface="+mn-ea"/>
              </a:rPr>
              <a:t>协变</a:t>
            </a:r>
            <a:r>
              <a:rPr lang="zh-CN" altLang="en-US">
                <a:sym typeface="+mn-ea"/>
              </a:rPr>
              <a:t>矩阵：</a:t>
            </a:r>
            <a:r>
              <a:rPr lang="zh-CN" altLang="en-US">
                <a:sym typeface="+mn-ea"/>
              </a:rPr>
              <a:t>把同一个</a:t>
            </a:r>
            <a:r>
              <a:rPr lang="zh-CN">
                <a:sym typeface="+mn-ea"/>
              </a:rPr>
              <a:t>坐标</a:t>
            </a:r>
            <a:r>
              <a:rPr lang="zh-CN" altLang="en-US">
                <a:sym typeface="+mn-ea"/>
              </a:rPr>
              <a:t>在</a:t>
            </a:r>
            <a:r>
              <a:rPr lang="en-US" altLang="zh-CN">
                <a:sym typeface="+mn-ea"/>
              </a:rPr>
              <a:t> xOy </a:t>
            </a:r>
            <a:r>
              <a:rPr lang="zh-CN" altLang="en-US">
                <a:sym typeface="+mn-ea"/>
              </a:rPr>
              <a:t>下对应的点，映射到在</a:t>
            </a:r>
            <a:r>
              <a:rPr lang="en-US" altLang="zh-CN">
                <a:sym typeface="+mn-ea"/>
              </a:rPr>
              <a:t> x’Oy’ </a:t>
            </a:r>
            <a:r>
              <a:rPr lang="zh-CN" altLang="en-US">
                <a:sym typeface="+mn-ea"/>
              </a:rPr>
              <a:t>下对应的点。</a:t>
            </a:r>
            <a:endParaRPr lang="zh-CN" altLang="en-US">
              <a:sym typeface="+mn-ea"/>
            </a:endParaRPr>
          </a:p>
          <a:p>
            <a:r>
              <a:rPr lang="zh-CN" altLang="en-US">
                <a:sym typeface="+mn-ea"/>
              </a:rPr>
              <a:t>反向转换系数的矩阵，就是协变矩阵。</a:t>
            </a:r>
            <a:endParaRPr lang="en-US" altLang="zh-CN">
              <a:sym typeface="+mn-ea"/>
            </a:endParaRPr>
          </a:p>
        </p:txBody>
      </p:sp>
      <p:sp>
        <p:nvSpPr>
          <p:cNvPr id="68" name="Text Box 67"/>
          <p:cNvSpPr txBox="1"/>
          <p:nvPr/>
        </p:nvSpPr>
        <p:spPr>
          <a:xfrm>
            <a:off x="8231505" y="4399915"/>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sp>
        <p:nvSpPr>
          <p:cNvPr id="69" name="Text Box 68"/>
          <p:cNvSpPr txBox="1"/>
          <p:nvPr/>
        </p:nvSpPr>
        <p:spPr>
          <a:xfrm>
            <a:off x="6639560" y="5511165"/>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cxnSp>
        <p:nvCxnSpPr>
          <p:cNvPr id="71" name="Straight Connector 70"/>
          <p:cNvCxnSpPr/>
          <p:nvPr/>
        </p:nvCxnSpPr>
        <p:spPr>
          <a:xfrm>
            <a:off x="7701915" y="4804410"/>
            <a:ext cx="3175" cy="81280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7713980" y="5209540"/>
            <a:ext cx="555625" cy="423545"/>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rot="19560000">
            <a:off x="6563947" y="4167997"/>
            <a:ext cx="3385065" cy="433705"/>
            <a:chOff x="13011" y="6247"/>
            <a:chExt cx="4842" cy="683"/>
          </a:xfrm>
        </p:grpSpPr>
        <p:cxnSp>
          <p:nvCxnSpPr>
            <p:cNvPr id="74" name="Straight Arrow Connector 73"/>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5" name="Text Box 74"/>
            <p:cNvSpPr txBox="1"/>
            <p:nvPr/>
          </p:nvSpPr>
          <p:spPr>
            <a:xfrm>
              <a:off x="13011" y="6350"/>
              <a:ext cx="74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6" name="Text Box 75"/>
            <p:cNvSpPr txBox="1"/>
            <p:nvPr/>
          </p:nvSpPr>
          <p:spPr>
            <a:xfrm>
              <a:off x="17255" y="6339"/>
              <a:ext cx="598"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7" name="Text Box 76"/>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8" name="Text Box 77"/>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9" name="Text Box 78"/>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0" name="Text Box 79"/>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1" name="Text Box 80"/>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2" name="Text Box 81"/>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83" name="Group 82"/>
          <p:cNvGrpSpPr/>
          <p:nvPr/>
        </p:nvGrpSpPr>
        <p:grpSpPr>
          <a:xfrm>
            <a:off x="8048625" y="3039745"/>
            <a:ext cx="567055" cy="2766060"/>
            <a:chOff x="15115" y="4439"/>
            <a:chExt cx="893" cy="4356"/>
          </a:xfrm>
        </p:grpSpPr>
        <p:cxnSp>
          <p:nvCxnSpPr>
            <p:cNvPr id="84" name="Straight Arrow Connector 83"/>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5" name="Text Box 84"/>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6" name="Text Box 85"/>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7" name="Text Box 86"/>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8" name="Text Box 87"/>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9" name="Text Box 88"/>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0" name="Text Box 89"/>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1" name="Text Box 90"/>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92" name="Text Box 91"/>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93" name="Text Box 92"/>
          <p:cNvSpPr txBox="1"/>
          <p:nvPr/>
        </p:nvSpPr>
        <p:spPr>
          <a:xfrm>
            <a:off x="4744085" y="436245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cxnSp>
        <p:nvCxnSpPr>
          <p:cNvPr id="96" name="Straight Connector 95"/>
          <p:cNvCxnSpPr>
            <a:stCxn id="102" idx="2"/>
          </p:cNvCxnSpPr>
          <p:nvPr/>
        </p:nvCxnSpPr>
        <p:spPr>
          <a:xfrm flipH="1">
            <a:off x="4213225" y="4398010"/>
            <a:ext cx="1905" cy="1158240"/>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289425" y="5633085"/>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3225165" y="4150360"/>
            <a:ext cx="2999740" cy="433705"/>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4561205" y="3002280"/>
            <a:ext cx="567055" cy="2766060"/>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70" name="Oval 69"/>
          <p:cNvSpPr/>
          <p:nvPr/>
        </p:nvSpPr>
        <p:spPr>
          <a:xfrm>
            <a:off x="7628255" y="5544820"/>
            <a:ext cx="153035" cy="15303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en-US"/>
          </a:p>
        </p:txBody>
      </p:sp>
      <p:sp>
        <p:nvSpPr>
          <p:cNvPr id="4" name="Oval 3"/>
          <p:cNvSpPr/>
          <p:nvPr/>
        </p:nvSpPr>
        <p:spPr>
          <a:xfrm>
            <a:off x="4140200" y="5545455"/>
            <a:ext cx="153035" cy="15303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en-US"/>
          </a:p>
        </p:txBody>
      </p:sp>
      <p:sp>
        <p:nvSpPr>
          <p:cNvPr id="5" name="Text Box 4"/>
          <p:cNvSpPr txBox="1"/>
          <p:nvPr/>
        </p:nvSpPr>
        <p:spPr>
          <a:xfrm>
            <a:off x="3228340" y="5633085"/>
            <a:ext cx="98742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-5</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9" name="Oval 8"/>
          <p:cNvSpPr/>
          <p:nvPr/>
        </p:nvSpPr>
        <p:spPr>
          <a:xfrm>
            <a:off x="4140200" y="5074285"/>
            <a:ext cx="153035" cy="153035"/>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p>
            <a:pPr algn="ctr"/>
            <a:endParaRPr lang="en-US"/>
          </a:p>
        </p:txBody>
      </p:sp>
      <p:cxnSp>
        <p:nvCxnSpPr>
          <p:cNvPr id="10" name="Straight Connector 9"/>
          <p:cNvCxnSpPr>
            <a:endCxn id="9" idx="0"/>
          </p:cNvCxnSpPr>
          <p:nvPr/>
        </p:nvCxnSpPr>
        <p:spPr>
          <a:xfrm>
            <a:off x="4214495" y="4403090"/>
            <a:ext cx="2540" cy="671195"/>
          </a:xfrm>
          <a:prstGeom prst="line">
            <a:avLst/>
          </a:prstGeom>
          <a:ln w="1270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9" idx="6"/>
          </p:cNvCxnSpPr>
          <p:nvPr/>
        </p:nvCxnSpPr>
        <p:spPr>
          <a:xfrm>
            <a:off x="4293235" y="5151120"/>
            <a:ext cx="492760"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2" name="Text Box 11"/>
          <p:cNvSpPr txBox="1"/>
          <p:nvPr/>
        </p:nvSpPr>
        <p:spPr>
          <a:xfrm>
            <a:off x="3224530" y="5074285"/>
            <a:ext cx="98869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a:t>
            </a:r>
            <a:r>
              <a:rPr lang="en-US" altLang="zh-CN">
                <a:solidFill>
                  <a:srgbClr val="C00000"/>
                </a:solidFill>
                <a:latin typeface="HYTangMeiRen 85W" panose="00020600040101010101" charset="-122"/>
                <a:ea typeface="HYTangMeiRen 85W" panose="00020600040101010101" charset="-122"/>
              </a:rPr>
              <a:t>-2</a:t>
            </a:r>
            <a:r>
              <a:rPr lang="en-US" altLang="zh-CN">
                <a:latin typeface="HYTangMeiRen 85W" panose="00020600040101010101" charset="-122"/>
                <a:ea typeface="HYTangMeiRen 85W" panose="00020600040101010101" charset="-122"/>
              </a:rPr>
              <a:t>, </a:t>
            </a:r>
            <a:r>
              <a:rPr lang="en-US" altLang="zh-CN">
                <a:solidFill>
                  <a:srgbClr val="00B050"/>
                </a:solidFill>
                <a:latin typeface="HYTangMeiRen 85W" panose="00020600040101010101" charset="-122"/>
                <a:ea typeface="HYTangMeiRen 85W" panose="00020600040101010101" charset="-122"/>
              </a:rPr>
              <a:t>-3</a:t>
            </a:r>
            <a:r>
              <a:rPr lang="en-US" altLang="zh-CN">
                <a:latin typeface="HYTangMeiRen 85W" panose="00020600040101010101" charset="-122"/>
                <a:ea typeface="HYTangMeiRen 85W" panose="00020600040101010101" charset="-122"/>
              </a:rPr>
              <a:t>)</a:t>
            </a:r>
            <a:endParaRPr lang="en-US" altLang="zh-CN">
              <a:latin typeface="HYTangMeiRen 85W" panose="00020600040101010101" charset="-122"/>
              <a:ea typeface="HYTangMeiRen 85W" panose="00020600040101010101" charset="-122"/>
            </a:endParaRPr>
          </a:p>
        </p:txBody>
      </p:sp>
      <p:sp>
        <p:nvSpPr>
          <p:cNvPr id="13" name="Text Box 12"/>
          <p:cNvSpPr txBox="1"/>
          <p:nvPr/>
        </p:nvSpPr>
        <p:spPr>
          <a:xfrm>
            <a:off x="4570730" y="6489700"/>
            <a:ext cx="7621270" cy="368300"/>
          </a:xfrm>
          <a:prstGeom prst="rect">
            <a:avLst/>
          </a:prstGeom>
          <a:noFill/>
        </p:spPr>
        <p:txBody>
          <a:bodyPr wrap="none" rtlCol="0" anchor="t">
            <a:spAutoFit/>
          </a:bodyPr>
          <a:p>
            <a:r>
              <a:rPr lang="zh-CN" altLang="en-US">
                <a:solidFill>
                  <a:schemeClr val="bg1">
                    <a:lumMod val="50000"/>
                  </a:schemeClr>
                </a:solidFill>
                <a:latin typeface="HYXuanSong 75S" panose="00020600040101010101" charset="-122"/>
                <a:ea typeface="HYXuanSong 75S" panose="00020600040101010101" charset="-122"/>
                <a:cs typeface="HYXuanSong 75S" panose="00020600040101010101" charset="-122"/>
                <a:sym typeface="+mn-ea"/>
              </a:rPr>
              <a:t>也可以理解为：把同一个点</a:t>
            </a:r>
            <a:r>
              <a:rPr lang="en-US" altLang="zh-CN">
                <a:solidFill>
                  <a:schemeClr val="bg1">
                    <a:lumMod val="50000"/>
                  </a:schemeClr>
                </a:solidFill>
                <a:latin typeface="HYXuanSong 75S" panose="00020600040101010101" charset="-122"/>
                <a:ea typeface="HYXuanSong 75S" panose="00020600040101010101" charset="-122"/>
                <a:cs typeface="HYXuanSong 75S" panose="00020600040101010101" charset="-122"/>
                <a:sym typeface="+mn-ea"/>
              </a:rPr>
              <a:t> P </a:t>
            </a:r>
            <a:r>
              <a:rPr lang="zh-CN" altLang="en-US">
                <a:solidFill>
                  <a:schemeClr val="bg1">
                    <a:lumMod val="50000"/>
                  </a:schemeClr>
                </a:solidFill>
                <a:latin typeface="HYXuanSong 75S" panose="00020600040101010101" charset="-122"/>
                <a:ea typeface="HYXuanSong 75S" panose="00020600040101010101" charset="-122"/>
                <a:cs typeface="HYXuanSong 75S" panose="00020600040101010101" charset="-122"/>
                <a:sym typeface="+mn-ea"/>
              </a:rPr>
              <a:t>在</a:t>
            </a:r>
            <a:r>
              <a:rPr lang="en-US" altLang="zh-CN">
                <a:solidFill>
                  <a:schemeClr val="bg1">
                    <a:lumMod val="50000"/>
                  </a:schemeClr>
                </a:solidFill>
                <a:latin typeface="HYXuanSong 75S" panose="00020600040101010101" charset="-122"/>
                <a:ea typeface="HYXuanSong 75S" panose="00020600040101010101" charset="-122"/>
                <a:cs typeface="HYXuanSong 75S" panose="00020600040101010101" charset="-122"/>
                <a:sym typeface="+mn-ea"/>
              </a:rPr>
              <a:t> x’Oy’ </a:t>
            </a:r>
            <a:r>
              <a:rPr lang="zh-CN" altLang="en-US">
                <a:solidFill>
                  <a:schemeClr val="bg1">
                    <a:lumMod val="50000"/>
                  </a:schemeClr>
                </a:solidFill>
                <a:latin typeface="HYXuanSong 75S" panose="00020600040101010101" charset="-122"/>
                <a:ea typeface="HYXuanSong 75S" panose="00020600040101010101" charset="-122"/>
                <a:cs typeface="HYXuanSong 75S" panose="00020600040101010101" charset="-122"/>
                <a:sym typeface="+mn-ea"/>
              </a:rPr>
              <a:t>下的坐标，映射到在</a:t>
            </a:r>
            <a:r>
              <a:rPr lang="en-US" altLang="zh-CN">
                <a:solidFill>
                  <a:schemeClr val="bg1">
                    <a:lumMod val="50000"/>
                  </a:schemeClr>
                </a:solidFill>
                <a:latin typeface="HYXuanSong 75S" panose="00020600040101010101" charset="-122"/>
                <a:ea typeface="HYXuanSong 75S" panose="00020600040101010101" charset="-122"/>
                <a:cs typeface="HYXuanSong 75S" panose="00020600040101010101" charset="-122"/>
                <a:sym typeface="+mn-ea"/>
              </a:rPr>
              <a:t> xOy </a:t>
            </a:r>
            <a:r>
              <a:rPr lang="zh-CN" altLang="en-US">
                <a:solidFill>
                  <a:schemeClr val="bg1">
                    <a:lumMod val="50000"/>
                  </a:schemeClr>
                </a:solidFill>
                <a:latin typeface="HYXuanSong 75S" panose="00020600040101010101" charset="-122"/>
                <a:ea typeface="HYXuanSong 75S" panose="00020600040101010101" charset="-122"/>
                <a:cs typeface="HYXuanSong 75S" panose="00020600040101010101" charset="-122"/>
                <a:sym typeface="+mn-ea"/>
              </a:rPr>
              <a:t>的坐标。</a:t>
            </a:r>
            <a:endParaRPr lang="zh-CN" altLang="en-US">
              <a:solidFill>
                <a:schemeClr val="bg1">
                  <a:lumMod val="50000"/>
                </a:schemeClr>
              </a:solidFill>
              <a:latin typeface="HYXuanSong 75S" panose="00020600040101010101" charset="-122"/>
              <a:ea typeface="HYXuanSong 75S" panose="00020600040101010101" charset="-122"/>
              <a:cs typeface="HYXuanSong 75S"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dissolve">
                                      <p:cBhvr>
                                        <p:cTn id="22" dur="500"/>
                                        <p:tgtEl>
                                          <p:spTgt spid="71"/>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dissolve">
                                      <p:cBhvr>
                                        <p:cTn id="26" dur="500"/>
                                        <p:tgtEl>
                                          <p:spTgt spid="72"/>
                                        </p:tgtEl>
                                      </p:cBhvr>
                                    </p:animEffect>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 calcmode="lin" valueType="num">
                                      <p:cBhvr>
                                        <p:cTn id="30" dur="500" fill="hold"/>
                                        <p:tgtEl>
                                          <p:spTgt spid="69"/>
                                        </p:tgtEl>
                                        <p:attrNameLst>
                                          <p:attrName>ppt_w</p:attrName>
                                        </p:attrNameLst>
                                      </p:cBhvr>
                                      <p:tavLst>
                                        <p:tav tm="0">
                                          <p:val>
                                            <p:fltVal val="0"/>
                                          </p:val>
                                        </p:tav>
                                        <p:tav tm="100000">
                                          <p:val>
                                            <p:strVal val="#ppt_w"/>
                                          </p:val>
                                        </p:tav>
                                      </p:tavLst>
                                    </p:anim>
                                    <p:anim calcmode="lin" valueType="num">
                                      <p:cBhvr>
                                        <p:cTn id="31" dur="500" fill="hold"/>
                                        <p:tgtEl>
                                          <p:spTgt spid="69"/>
                                        </p:tgtEl>
                                        <p:attrNameLst>
                                          <p:attrName>ppt_h</p:attrName>
                                        </p:attrNameLst>
                                      </p:cBhvr>
                                      <p:tavLst>
                                        <p:tav tm="0">
                                          <p:val>
                                            <p:fltVal val="0"/>
                                          </p:val>
                                        </p:tav>
                                        <p:tav tm="100000">
                                          <p:val>
                                            <p:strVal val="#ppt_h"/>
                                          </p:val>
                                        </p:tav>
                                      </p:tavLst>
                                    </p:anim>
                                    <p:animEffect transition="in" filter="fade">
                                      <p:cBhvr>
                                        <p:cTn id="32" dur="500"/>
                                        <p:tgtEl>
                                          <p:spTgt spid="69"/>
                                        </p:tgtEl>
                                      </p:cBhvr>
                                    </p:animEffect>
                                  </p:childTnLst>
                                </p:cTn>
                              </p:par>
                            </p:childTnLst>
                          </p:cTn>
                        </p:par>
                        <p:par>
                          <p:cTn id="33" fill="hold">
                            <p:stCondLst>
                              <p:cond delay="1500"/>
                            </p:stCondLst>
                            <p:childTnLst>
                              <p:par>
                                <p:cTn id="34" presetID="9" presetClass="entr" presetSubtype="0" fill="hold" grpId="0" nodeType="after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dissolve">
                                      <p:cBhvr>
                                        <p:cTn id="36" dur="500"/>
                                        <p:tgtEl>
                                          <p:spTgt spid="7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96"/>
                                        </p:tgtEl>
                                        <p:attrNameLst>
                                          <p:attrName>style.visibility</p:attrName>
                                        </p:attrNameLst>
                                      </p:cBhvr>
                                      <p:to>
                                        <p:strVal val="visible"/>
                                      </p:to>
                                    </p:set>
                                    <p:animEffect transition="in" filter="dissolve">
                                      <p:cBhvr>
                                        <p:cTn id="41" dur="500"/>
                                        <p:tgtEl>
                                          <p:spTgt spid="96"/>
                                        </p:tgtEl>
                                      </p:cBhvr>
                                    </p:animEffect>
                                  </p:childTnLst>
                                </p:cTn>
                              </p:par>
                            </p:childTnLst>
                          </p:cTn>
                        </p:par>
                        <p:par>
                          <p:cTn id="42" fill="hold">
                            <p:stCondLst>
                              <p:cond delay="500"/>
                            </p:stCondLst>
                            <p:childTnLst>
                              <p:par>
                                <p:cTn id="43" presetID="9" presetClass="entr" presetSubtype="0" fill="hold" nodeType="after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dissolve">
                                      <p:cBhvr>
                                        <p:cTn id="45" dur="500"/>
                                        <p:tgtEl>
                                          <p:spTgt spid="97"/>
                                        </p:tgtEl>
                                      </p:cBhvr>
                                    </p:animEffect>
                                  </p:childTnLst>
                                </p:cTn>
                              </p:par>
                            </p:childTnLst>
                          </p:cTn>
                        </p:par>
                        <p:par>
                          <p:cTn id="46" fill="hold">
                            <p:stCondLst>
                              <p:cond delay="1000"/>
                            </p:stCondLst>
                            <p:childTnLst>
                              <p:par>
                                <p:cTn id="47" presetID="9" presetClass="entr" presetSubtype="0" fill="hold" grpId="0"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dissolve">
                                      <p:cBhvr>
                                        <p:cTn id="49" dur="500"/>
                                        <p:tgtEl>
                                          <p:spTgt spid="4"/>
                                        </p:tgtEl>
                                      </p:cBhvr>
                                    </p:animEffect>
                                  </p:childTnLst>
                                </p:cTn>
                              </p:par>
                            </p:childTnLst>
                          </p:cTn>
                        </p:par>
                        <p:par>
                          <p:cTn id="50" fill="hold">
                            <p:stCondLst>
                              <p:cond delay="1500"/>
                            </p:stCondLst>
                            <p:childTnLst>
                              <p:par>
                                <p:cTn id="51" presetID="53" presetClass="entr" presetSubtype="16"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p:cTn id="53" dur="500" fill="hold"/>
                                        <p:tgtEl>
                                          <p:spTgt spid="5"/>
                                        </p:tgtEl>
                                        <p:attrNameLst>
                                          <p:attrName>ppt_w</p:attrName>
                                        </p:attrNameLst>
                                      </p:cBhvr>
                                      <p:tavLst>
                                        <p:tav tm="0">
                                          <p:val>
                                            <p:fltVal val="0"/>
                                          </p:val>
                                        </p:tav>
                                        <p:tav tm="100000">
                                          <p:val>
                                            <p:strVal val="#ppt_w"/>
                                          </p:val>
                                        </p:tav>
                                      </p:tavLst>
                                    </p:anim>
                                    <p:anim calcmode="lin" valueType="num">
                                      <p:cBhvr>
                                        <p:cTn id="54" dur="500" fill="hold"/>
                                        <p:tgtEl>
                                          <p:spTgt spid="5"/>
                                        </p:tgtEl>
                                        <p:attrNameLst>
                                          <p:attrName>ppt_h</p:attrName>
                                        </p:attrNameLst>
                                      </p:cBhvr>
                                      <p:tavLst>
                                        <p:tav tm="0">
                                          <p:val>
                                            <p:fltVal val="0"/>
                                          </p:val>
                                        </p:tav>
                                        <p:tav tm="100000">
                                          <p:val>
                                            <p:strVal val="#ppt_h"/>
                                          </p:val>
                                        </p:tav>
                                      </p:tavLst>
                                    </p:anim>
                                    <p:animEffect transition="in" filter="fade">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dissolv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5" grpId="0"/>
      <p:bldP spid="4" grpId="0" animBg="1"/>
      <p:bldP spid="70" grpId="0" animBg="1"/>
      <p:bldP spid="12" grpId="0"/>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图形学中一般都是存储一个协变矩阵来表示坐标系</a:t>
            </a:r>
            <a:endParaRPr lang="en-US"/>
          </a:p>
        </p:txBody>
      </p:sp>
      <p:sp>
        <p:nvSpPr>
          <p:cNvPr id="3" name="Content Placeholder 2"/>
          <p:cNvSpPr>
            <a:spLocks noGrp="1"/>
          </p:cNvSpPr>
          <p:nvPr>
            <p:ph idx="1"/>
          </p:nvPr>
        </p:nvSpPr>
        <p:spPr>
          <a:xfrm>
            <a:off x="647700" y="1825625"/>
            <a:ext cx="10515600" cy="4573905"/>
          </a:xfrm>
        </p:spPr>
        <p:txBody>
          <a:bodyPr/>
          <a:p>
            <a:r>
              <a:rPr lang="zh-CN" altLang="en-US" b="1">
                <a:sym typeface="+mn-ea"/>
              </a:rPr>
              <a:t>逆变矩阵与协变矩阵互为对方的逆</a:t>
            </a:r>
            <a:r>
              <a:rPr lang="zh-CN" altLang="en-US">
                <a:sym typeface="+mn-ea"/>
              </a:rPr>
              <a:t>。</a:t>
            </a:r>
            <a:endParaRPr lang="zh-CN" altLang="en-US">
              <a:sym typeface="+mn-ea"/>
            </a:endParaRPr>
          </a:p>
          <a:p>
            <a:r>
              <a:rPr lang="zh-CN" altLang="en-US">
                <a:sym typeface="+mn-ea"/>
              </a:rPr>
              <a:t>逆变矩阵</a:t>
            </a:r>
            <a:r>
              <a:rPr lang="zh-CN" altLang="en-US">
                <a:sym typeface="+mn-ea"/>
              </a:rPr>
              <a:t>用于同一个点，不同坐标的情况；</a:t>
            </a:r>
            <a:r>
              <a:rPr lang="zh-CN" altLang="en-US">
                <a:sym typeface="+mn-ea"/>
              </a:rPr>
              <a:t>协变矩阵用于同一个坐标，不同点的情况。</a:t>
            </a:r>
            <a:endParaRPr lang="zh-CN" altLang="en-US">
              <a:sym typeface="+mn-ea"/>
            </a:endParaRPr>
          </a:p>
          <a:p>
            <a:r>
              <a:rPr lang="zh-CN" altLang="en-US">
                <a:sym typeface="+mn-ea"/>
              </a:rPr>
              <a:t>之前的案例中新坐标系</a:t>
            </a:r>
            <a:r>
              <a:rPr lang="en-US" altLang="zh-CN">
                <a:sym typeface="+mn-ea"/>
              </a:rPr>
              <a:t> x’Oy’ </a:t>
            </a:r>
            <a:r>
              <a:rPr lang="zh-CN" altLang="en-US">
                <a:sym typeface="+mn-ea"/>
              </a:rPr>
              <a:t>往往是局域坐标系，而老坐标系</a:t>
            </a:r>
            <a:r>
              <a:rPr lang="en-US" altLang="zh-CN">
                <a:sym typeface="+mn-ea"/>
              </a:rPr>
              <a:t> xOy </a:t>
            </a:r>
            <a:r>
              <a:rPr lang="zh-CN" altLang="en-US">
                <a:sym typeface="+mn-ea"/>
              </a:rPr>
              <a:t>往往是世界坐标系。</a:t>
            </a:r>
            <a:endParaRPr lang="zh-CN" altLang="en-US">
              <a:sym typeface="+mn-ea"/>
            </a:endParaRPr>
          </a:p>
          <a:p>
            <a:r>
              <a:rPr lang="zh-CN" altLang="en-US">
                <a:sym typeface="+mn-ea"/>
              </a:rPr>
              <a:t>我们计算机中存储的顶点坐标往往是局部坐标系的，局域坐标系会随着物体的平移、旋转、缩放一起变动，物体的各个顶点坐标保持不动，每次绘制时需要把顶点坐标转换到世界坐标系，因此“从新坐标系</a:t>
            </a:r>
            <a:r>
              <a:rPr lang="en-US" altLang="zh-CN">
                <a:sym typeface="+mn-ea"/>
              </a:rPr>
              <a:t> x’Oy’ </a:t>
            </a:r>
            <a:r>
              <a:rPr lang="zh-CN" altLang="en-US">
                <a:sym typeface="+mn-ea"/>
              </a:rPr>
              <a:t>转换到老坐标系</a:t>
            </a:r>
            <a:r>
              <a:rPr lang="en-US" altLang="zh-CN">
                <a:sym typeface="+mn-ea"/>
              </a:rPr>
              <a:t> xOy</a:t>
            </a:r>
            <a:r>
              <a:rPr lang="zh-CN" altLang="en-US">
                <a:sym typeface="+mn-ea"/>
              </a:rPr>
              <a:t>”的情况会比较多，且协变矩阵具有“分量就是基矢量”的直观性，</a:t>
            </a:r>
            <a:r>
              <a:rPr lang="zh-CN" altLang="en-US" b="1">
                <a:sym typeface="+mn-ea"/>
              </a:rPr>
              <a:t>一般都用协变矩阵来表示一个坐标系</a:t>
            </a:r>
            <a:r>
              <a:rPr lang="zh-CN" altLang="en-US">
                <a:sym typeface="+mn-ea"/>
              </a:rPr>
              <a:t>，该矩阵的两个纵向分量就是</a:t>
            </a:r>
            <a:r>
              <a:rPr lang="en-US" altLang="zh-CN">
                <a:sym typeface="+mn-ea"/>
              </a:rPr>
              <a:t> x</a:t>
            </a:r>
            <a:r>
              <a:rPr lang="zh-CN" altLang="en-US">
                <a:sym typeface="+mn-ea"/>
              </a:rPr>
              <a:t>、</a:t>
            </a:r>
            <a:r>
              <a:rPr lang="en-US" altLang="zh-CN">
                <a:sym typeface="+mn-ea"/>
              </a:rPr>
              <a:t>y </a:t>
            </a:r>
            <a:r>
              <a:rPr lang="zh-CN" altLang="en-US">
                <a:sym typeface="+mn-ea"/>
              </a:rPr>
              <a:t>轴基矢量在世界坐标系中的坐标。</a:t>
            </a:r>
            <a:endParaRPr lang="zh-CN" altLang="en-US">
              <a:sym typeface="+mn-ea"/>
            </a:endParaRPr>
          </a:p>
          <a:p>
            <a:r>
              <a:rPr lang="zh-CN" altLang="en-US">
                <a:sym typeface="+mn-ea"/>
              </a:rPr>
              <a:t>设协变矩阵为</a:t>
            </a:r>
            <a:r>
              <a:rPr lang="en-US" altLang="zh-CN">
                <a:sym typeface="+mn-ea"/>
              </a:rPr>
              <a:t> A</a:t>
            </a:r>
            <a:r>
              <a:rPr lang="zh-CN" altLang="en-US">
                <a:sym typeface="+mn-ea"/>
              </a:rPr>
              <a:t>，逆变矩阵为</a:t>
            </a:r>
            <a:r>
              <a:rPr lang="en-US" altLang="zh-CN">
                <a:sym typeface="+mn-ea"/>
              </a:rPr>
              <a:t> A</a:t>
            </a:r>
            <a:r>
              <a:rPr lang="en-US" altLang="zh-CN" baseline="30000">
                <a:sym typeface="+mn-ea"/>
              </a:rPr>
              <a:t>-1</a:t>
            </a:r>
            <a:r>
              <a:rPr lang="zh-CN" altLang="en-US">
                <a:sym typeface="+mn-ea"/>
              </a:rPr>
              <a:t>，则局部坐标</a:t>
            </a:r>
            <a:r>
              <a:rPr lang="en-US" altLang="zh-CN">
                <a:sym typeface="+mn-ea"/>
              </a:rPr>
              <a:t> p’ </a:t>
            </a:r>
            <a:r>
              <a:rPr lang="zh-CN" altLang="en-US">
                <a:sym typeface="+mn-ea"/>
              </a:rPr>
              <a:t>与世界坐标</a:t>
            </a:r>
            <a:r>
              <a:rPr lang="en-US" altLang="zh-CN">
                <a:sym typeface="+mn-ea"/>
              </a:rPr>
              <a:t> p </a:t>
            </a:r>
            <a:r>
              <a:rPr lang="zh-CN" altLang="en-US">
                <a:sym typeface="+mn-ea"/>
              </a:rPr>
              <a:t>之间的转换关系为：</a:t>
            </a:r>
            <a:endParaRPr lang="zh-CN" altLang="en-US">
              <a:sym typeface="+mn-ea"/>
            </a:endParaRPr>
          </a:p>
          <a:p>
            <a:r>
              <a:rPr lang="en-US" altLang="zh-CN">
                <a:sym typeface="+mn-ea"/>
              </a:rPr>
              <a:t>p’ = A</a:t>
            </a:r>
            <a:r>
              <a:rPr lang="en-US" altLang="zh-CN" baseline="30000">
                <a:sym typeface="+mn-ea"/>
              </a:rPr>
              <a:t>-1</a:t>
            </a:r>
            <a:r>
              <a:rPr lang="en-US" altLang="zh-CN">
                <a:sym typeface="+mn-ea"/>
              </a:rPr>
              <a:t>p</a:t>
            </a:r>
            <a:endParaRPr lang="en-US" altLang="zh-CN">
              <a:sym typeface="+mn-ea"/>
            </a:endParaRPr>
          </a:p>
          <a:p>
            <a:r>
              <a:rPr lang="en-US" altLang="zh-CN">
                <a:sym typeface="+mn-ea"/>
              </a:rPr>
              <a:t>p = Ap’</a:t>
            </a:r>
            <a:endParaRPr lang="en-US"/>
          </a:p>
        </p:txBody>
      </p:sp>
      <p:pic>
        <p:nvPicPr>
          <p:cNvPr id="169" name="Picture 168" descr="avatararchibate-20640597"/>
          <p:cNvPicPr>
            <a:picLocks noChangeAspect="1"/>
          </p:cNvPicPr>
          <p:nvPr/>
        </p:nvPicPr>
        <p:blipFill>
          <a:blip r:embed="rId1"/>
          <a:stretch>
            <a:fillRect/>
          </a:stretch>
        </p:blipFill>
        <p:spPr>
          <a:xfrm>
            <a:off x="9925050" y="4591050"/>
            <a:ext cx="2266950" cy="2266950"/>
          </a:xfrm>
          <a:prstGeom prst="rect">
            <a:avLst/>
          </a:prstGeom>
        </p:spPr>
      </p:pic>
      <p:sp>
        <p:nvSpPr>
          <p:cNvPr id="36" name="Oval Callout 35"/>
          <p:cNvSpPr/>
          <p:nvPr/>
        </p:nvSpPr>
        <p:spPr>
          <a:xfrm>
            <a:off x="6981190" y="4690584"/>
            <a:ext cx="3093720" cy="2067248"/>
          </a:xfrm>
          <a:prstGeom prst="wedgeEllipseCallout">
            <a:avLst>
              <a:gd name="adj1" fmla="val 74548"/>
              <a:gd name="adj2" fmla="val -554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sz="1900">
                <a:latin typeface="HYTangMeiRen 85W" panose="00020600040101010101" charset="-122"/>
                <a:ea typeface="HYTangMeiRen 85W" panose="00020600040101010101" charset="-122"/>
              </a:rPr>
              <a:t>你可能还是搞不明白：到底什么时候需要协变矩阵或逆变矩阵？接下来的寓言故事将帮你</a:t>
            </a:r>
            <a:r>
              <a:rPr lang="zh-CN" sz="1900">
                <a:latin typeface="HYTangMeiRen 85W" panose="00020600040101010101" charset="-122"/>
                <a:ea typeface="HYTangMeiRen 85W" panose="00020600040101010101" charset="-122"/>
              </a:rPr>
              <a:t>理解！</a:t>
            </a:r>
            <a:endParaRPr lang="zh-CN" sz="19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1000"/>
                                        <p:tgtEl>
                                          <p:spTgt spid="169"/>
                                        </p:tgtEl>
                                      </p:cBhvr>
                                    </p:animEffect>
                                    <p:anim calcmode="lin" valueType="num">
                                      <p:cBhvr>
                                        <p:cTn id="8" dur="1000" fill="hold"/>
                                        <p:tgtEl>
                                          <p:spTgt spid="169"/>
                                        </p:tgtEl>
                                        <p:attrNameLst>
                                          <p:attrName>ppt_x</p:attrName>
                                        </p:attrNameLst>
                                      </p:cBhvr>
                                      <p:tavLst>
                                        <p:tav tm="0">
                                          <p:val>
                                            <p:strVal val="#ppt_x"/>
                                          </p:val>
                                        </p:tav>
                                        <p:tav tm="100000">
                                          <p:val>
                                            <p:strVal val="#ppt_x"/>
                                          </p:val>
                                        </p:tav>
                                      </p:tavLst>
                                    </p:anim>
                                    <p:anim calcmode="lin" valueType="num">
                                      <p:cBhvr>
                                        <p:cTn id="9" dur="900" decel="100000" fill="hold"/>
                                        <p:tgtEl>
                                          <p:spTgt spid="16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69"/>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400"/>
                                  </p:stCondLst>
                                  <p:childTnLst>
                                    <p:set>
                                      <p:cBhvr>
                                        <p:cTn id="13" dur="1" fill="hold">
                                          <p:stCondLst>
                                            <p:cond delay="0"/>
                                          </p:stCondLst>
                                        </p:cTn>
                                        <p:tgtEl>
                                          <p:spTgt spid="36"/>
                                        </p:tgtEl>
                                        <p:attrNameLst>
                                          <p:attrName>style.visibility</p:attrName>
                                        </p:attrNameLst>
                                      </p:cBhvr>
                                      <p:to>
                                        <p:strVal val="visible"/>
                                      </p:to>
                                    </p:set>
                                    <p:anim calcmode="lin" valueType="num">
                                      <p:cBhvr>
                                        <p:cTn id="14" dur="1000" fill="hold"/>
                                        <p:tgtEl>
                                          <p:spTgt spid="36"/>
                                        </p:tgtEl>
                                        <p:attrNameLst>
                                          <p:attrName>ppt_w</p:attrName>
                                        </p:attrNameLst>
                                      </p:cBhvr>
                                      <p:tavLst>
                                        <p:tav tm="0">
                                          <p:val>
                                            <p:strVal val="#ppt_w*0.70"/>
                                          </p:val>
                                        </p:tav>
                                        <p:tav tm="100000">
                                          <p:val>
                                            <p:strVal val="#ppt_w"/>
                                          </p:val>
                                        </p:tav>
                                      </p:tavLst>
                                    </p:anim>
                                    <p:anim calcmode="lin" valueType="num">
                                      <p:cBhvr>
                                        <p:cTn id="15" dur="1000" fill="hold"/>
                                        <p:tgtEl>
                                          <p:spTgt spid="36"/>
                                        </p:tgtEl>
                                        <p:attrNameLst>
                                          <p:attrName>ppt_h</p:attrName>
                                        </p:attrNameLst>
                                      </p:cBhvr>
                                      <p:tavLst>
                                        <p:tav tm="0">
                                          <p:val>
                                            <p:strVal val="#ppt_h"/>
                                          </p:val>
                                        </p:tav>
                                        <p:tav tm="100000">
                                          <p:val>
                                            <p:strVal val="#ppt_h"/>
                                          </p:val>
                                        </p:tav>
                                      </p:tavLst>
                                    </p:anim>
                                    <p:animEffect transition="in" filter="fade">
                                      <p:cBhvr>
                                        <p:cTn id="1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举例说明协变</a:t>
            </a:r>
            <a:r>
              <a:rPr lang="zh-CN" altLang="en-US">
                <a:sym typeface="+mn-ea"/>
              </a:rPr>
              <a:t>用途</a:t>
            </a:r>
            <a:endParaRPr lang="en-US"/>
          </a:p>
        </p:txBody>
      </p:sp>
      <p:sp>
        <p:nvSpPr>
          <p:cNvPr id="3" name="Content Placeholder 2"/>
          <p:cNvSpPr>
            <a:spLocks noGrp="1"/>
          </p:cNvSpPr>
          <p:nvPr>
            <p:ph idx="1"/>
          </p:nvPr>
        </p:nvSpPr>
        <p:spPr/>
        <p:txBody>
          <a:bodyPr/>
          <a:p>
            <a:r>
              <a:rPr lang="zh-CN" altLang="en-US">
                <a:sym typeface="+mn-ea"/>
              </a:rPr>
              <a:t>协变矩阵用于把已有的东西放到世界中去，例如产出粑粑。</a:t>
            </a:r>
            <a:endParaRPr lang="zh-CN" altLang="en-US">
              <a:sym typeface="+mn-ea"/>
            </a:endParaRPr>
          </a:p>
          <a:p>
            <a:r>
              <a:rPr lang="zh-CN" altLang="en-US">
                <a:sym typeface="+mn-ea"/>
              </a:rPr>
              <a:t>肛门位置是跟随着小蓝人一起移动的，所以属于</a:t>
            </a:r>
            <a:r>
              <a:rPr lang="zh-CN" altLang="en-US">
                <a:sym typeface="+mn-ea"/>
              </a:rPr>
              <a:t>小蓝人的局部坐标，要得到肛门在世界中的位置，就需要叠加上小蓝人身体</a:t>
            </a:r>
            <a:r>
              <a:rPr lang="zh-CN" altLang="en-US">
                <a:sym typeface="+mn-ea"/>
              </a:rPr>
              <a:t>在世界中的位置，这就是协变。</a:t>
            </a:r>
            <a:endParaRPr lang="zh-CN" altLang="en-US">
              <a:sym typeface="+mn-ea"/>
            </a:endParaRPr>
          </a:p>
          <a:p>
            <a:r>
              <a:rPr lang="zh-CN">
                <a:sym typeface="+mn-ea"/>
              </a:rPr>
              <a:t>小蓝人除了在世界中会平移以外，身体还可能有所旋转。所有这些整合成一个协变矩阵，存储在小蓝人的数据类里的</a:t>
            </a:r>
            <a:r>
              <a:rPr lang="en-US" altLang="zh-CN">
                <a:sym typeface="+mn-ea"/>
              </a:rPr>
              <a:t> glm::mat3x3 A </a:t>
            </a:r>
            <a:r>
              <a:rPr lang="zh-CN" altLang="en-US">
                <a:sym typeface="+mn-ea"/>
              </a:rPr>
              <a:t>变量中</a:t>
            </a:r>
            <a:r>
              <a:rPr lang="zh-CN">
                <a:sym typeface="+mn-ea"/>
              </a:rPr>
              <a:t>。要把得到蓝人肛门或其他器官在世界中的位置，就需要乘以协变矩阵从局部坐标系转换到世界坐标系。</a:t>
            </a:r>
            <a:endParaRPr lang="en-US" altLang="zh-CN">
              <a:sym typeface="+mn-ea"/>
            </a:endParaRPr>
          </a:p>
          <a:p>
            <a:r>
              <a:rPr lang="en-US" altLang="zh-CN">
                <a:sym typeface="+mn-ea"/>
              </a:rPr>
              <a:t>A * local_gangmeng_pos</a:t>
            </a:r>
            <a:endParaRPr lang="zh-CN" altLang="en-US"/>
          </a:p>
          <a:p>
            <a:endParaRPr lang="en-US"/>
          </a:p>
        </p:txBody>
      </p:sp>
      <p:pic>
        <p:nvPicPr>
          <p:cNvPr id="8" name="Picture 7"/>
          <p:cNvPicPr>
            <a:picLocks noChangeAspect="1"/>
          </p:cNvPicPr>
          <p:nvPr/>
        </p:nvPicPr>
        <p:blipFill>
          <a:blip r:embed="rId1"/>
          <a:stretch>
            <a:fillRect/>
          </a:stretch>
        </p:blipFill>
        <p:spPr>
          <a:xfrm>
            <a:off x="8909685" y="5178425"/>
            <a:ext cx="914400" cy="822960"/>
          </a:xfrm>
          <a:prstGeom prst="rect">
            <a:avLst/>
          </a:prstGeom>
        </p:spPr>
      </p:pic>
      <p:pic>
        <p:nvPicPr>
          <p:cNvPr id="7" name="Picture 6"/>
          <p:cNvPicPr>
            <a:picLocks noChangeAspect="1"/>
          </p:cNvPicPr>
          <p:nvPr/>
        </p:nvPicPr>
        <p:blipFill>
          <a:blip r:embed="rId2"/>
          <a:stretch>
            <a:fillRect/>
          </a:stretch>
        </p:blipFill>
        <p:spPr>
          <a:xfrm>
            <a:off x="8571865" y="3903980"/>
            <a:ext cx="1590040" cy="1847850"/>
          </a:xfrm>
          <a:prstGeom prst="rect">
            <a:avLst/>
          </a:prstGeom>
        </p:spPr>
      </p:pic>
      <p:sp>
        <p:nvSpPr>
          <p:cNvPr id="4" name="Oval Callout 3"/>
          <p:cNvSpPr/>
          <p:nvPr/>
        </p:nvSpPr>
        <p:spPr>
          <a:xfrm>
            <a:off x="8697595" y="3242658"/>
            <a:ext cx="3310890" cy="878779"/>
          </a:xfrm>
          <a:prstGeom prst="wedgeEllipseCallout">
            <a:avLst>
              <a:gd name="adj1" fmla="val -23973"/>
              <a:gd name="adj2" fmla="val 87005"/>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sym typeface="+mn-ea"/>
              </a:rPr>
              <a:t>正在身体</a:t>
            </a:r>
            <a:r>
              <a:rPr lang="en-US" altLang="zh-CN" sz="2000">
                <a:latin typeface="HYTangMeiRen 85W" panose="00020600040101010101" charset="-122"/>
                <a:ea typeface="HYTangMeiRen 85W" panose="00020600040101010101" charset="-122"/>
                <a:sym typeface="+mn-ea"/>
              </a:rPr>
              <a:t> (0.5, -0.9) </a:t>
            </a:r>
            <a:r>
              <a:rPr lang="zh-CN" altLang="en-US" sz="2000">
                <a:latin typeface="HYTangMeiRen 85W" panose="00020600040101010101" charset="-122"/>
                <a:ea typeface="HYTangMeiRen 85W" panose="00020600040101010101" charset="-122"/>
                <a:sym typeface="+mn-ea"/>
              </a:rPr>
              <a:t>处的肛门释放</a:t>
            </a:r>
            <a:r>
              <a:rPr lang="zh-CN" sz="2000">
                <a:latin typeface="HYTangMeiRen 85W" panose="00020600040101010101" charset="-122"/>
                <a:ea typeface="HYTangMeiRen 85W" panose="00020600040101010101" charset="-122"/>
                <a:sym typeface="+mn-ea"/>
              </a:rPr>
              <a:t>答辩</a:t>
            </a:r>
            <a:endParaRPr lang="zh-CN" sz="2000">
              <a:latin typeface="HYTangMeiRen 85W" panose="00020600040101010101" charset="-122"/>
              <a:ea typeface="HYTangMeiRen 85W" panose="00020600040101010101" charset="-122"/>
              <a:sym typeface="+mn-ea"/>
            </a:endParaRPr>
          </a:p>
        </p:txBody>
      </p:sp>
      <p:grpSp>
        <p:nvGrpSpPr>
          <p:cNvPr id="15" name="Group 14"/>
          <p:cNvGrpSpPr/>
          <p:nvPr/>
        </p:nvGrpSpPr>
        <p:grpSpPr>
          <a:xfrm>
            <a:off x="91440" y="5607685"/>
            <a:ext cx="9195435" cy="1179830"/>
            <a:chOff x="144" y="6973"/>
            <a:chExt cx="11730" cy="3716"/>
          </a:xfrm>
        </p:grpSpPr>
        <p:cxnSp>
          <p:nvCxnSpPr>
            <p:cNvPr id="9" name="Straight Connector 8"/>
            <p:cNvCxnSpPr/>
            <p:nvPr/>
          </p:nvCxnSpPr>
          <p:spPr>
            <a:xfrm flipV="1">
              <a:off x="144" y="6973"/>
              <a:ext cx="0" cy="3717"/>
            </a:xfrm>
            <a:prstGeom prst="line">
              <a:avLst/>
            </a:prstGeom>
            <a:ln w="57150">
              <a:solidFill>
                <a:srgbClr val="0070C0"/>
              </a:solidFill>
              <a:prstDash val="lgDash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4" y="6998"/>
              <a:ext cx="11730" cy="0"/>
            </a:xfrm>
            <a:prstGeom prst="line">
              <a:avLst/>
            </a:prstGeom>
            <a:ln w="57150">
              <a:solidFill>
                <a:srgbClr val="0070C0"/>
              </a:solidFill>
              <a:prstDash val="lgDashDot"/>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V="1">
            <a:off x="8697595" y="4046220"/>
            <a:ext cx="666115" cy="1454785"/>
            <a:chOff x="9858" y="7083"/>
            <a:chExt cx="2064" cy="3716"/>
          </a:xfrm>
        </p:grpSpPr>
        <p:cxnSp>
          <p:nvCxnSpPr>
            <p:cNvPr id="13" name="Straight Connector 12"/>
            <p:cNvCxnSpPr/>
            <p:nvPr/>
          </p:nvCxnSpPr>
          <p:spPr>
            <a:xfrm flipV="1">
              <a:off x="9901" y="7083"/>
              <a:ext cx="0" cy="3717"/>
            </a:xfrm>
            <a:prstGeom prst="line">
              <a:avLst/>
            </a:prstGeom>
            <a:ln w="571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858" y="7167"/>
              <a:ext cx="2064" cy="0"/>
            </a:xfrm>
            <a:prstGeom prst="line">
              <a:avLst/>
            </a:prstGeom>
            <a:ln w="571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grpSp>
      <p:sp>
        <p:nvSpPr>
          <p:cNvPr id="18" name="Oval Callout 17"/>
          <p:cNvSpPr/>
          <p:nvPr/>
        </p:nvSpPr>
        <p:spPr>
          <a:xfrm>
            <a:off x="5055235" y="5764095"/>
            <a:ext cx="3065145" cy="870185"/>
          </a:xfrm>
          <a:prstGeom prst="wedgeEllipseCallout">
            <a:avLst>
              <a:gd name="adj1" fmla="val 76310"/>
              <a:gd name="adj2" fmla="val -331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sym typeface="+mn-ea"/>
              </a:rPr>
              <a:t>在世界的</a:t>
            </a:r>
            <a:r>
              <a:rPr lang="en-US" altLang="zh-CN" sz="2000">
                <a:latin typeface="HYTangMeiRen 85W" panose="00020600040101010101" charset="-122"/>
                <a:ea typeface="HYTangMeiRen 85W" panose="00020600040101010101" charset="-122"/>
                <a:sym typeface="+mn-ea"/>
              </a:rPr>
              <a:t> (5.6, 0.4) </a:t>
            </a:r>
            <a:r>
              <a:rPr lang="zh-CN" altLang="en-US" sz="2000">
                <a:latin typeface="HYTangMeiRen 85W" panose="00020600040101010101" charset="-122"/>
                <a:ea typeface="HYTangMeiRen 85W" panose="00020600040101010101" charset="-122"/>
                <a:sym typeface="+mn-ea"/>
              </a:rPr>
              <a:t>处</a:t>
            </a:r>
            <a:r>
              <a:rPr lang="zh-CN" sz="2000">
                <a:latin typeface="HYTangMeiRen 85W" panose="00020600040101010101" charset="-122"/>
                <a:ea typeface="HYTangMeiRen 85W" panose="00020600040101010101" charset="-122"/>
                <a:sym typeface="+mn-ea"/>
              </a:rPr>
              <a:t>出现了他的</a:t>
            </a:r>
            <a:r>
              <a:rPr lang="zh-CN" sz="2000">
                <a:latin typeface="HYTangMeiRen 85W" panose="00020600040101010101" charset="-122"/>
                <a:ea typeface="HYTangMeiRen 85W" panose="00020600040101010101" charset="-122"/>
                <a:sym typeface="+mn-ea"/>
              </a:rPr>
              <a:t>答辩</a:t>
            </a:r>
            <a:endParaRPr lang="zh-CN" sz="2000">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8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800"/>
                            </p:stCondLst>
                            <p:childTnLst>
                              <p:par>
                                <p:cTn id="12" presetID="55" presetClass="entr" presetSubtype="0" fill="hold" grpId="0" nodeType="afterEffect">
                                  <p:stCondLst>
                                    <p:cond delay="50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strVal val="#ppt_w*0.70"/>
                                          </p:val>
                                        </p:tav>
                                        <p:tav tm="100000">
                                          <p:val>
                                            <p:strVal val="#ppt_w"/>
                                          </p:val>
                                        </p:tav>
                                      </p:tavLst>
                                    </p:anim>
                                    <p:anim calcmode="lin" valueType="num">
                                      <p:cBhvr>
                                        <p:cTn id="15" dur="1000" fill="hold"/>
                                        <p:tgtEl>
                                          <p:spTgt spid="4"/>
                                        </p:tgtEl>
                                        <p:attrNameLst>
                                          <p:attrName>ppt_h</p:attrName>
                                        </p:attrNameLst>
                                      </p:cBhvr>
                                      <p:tavLst>
                                        <p:tav tm="0">
                                          <p:val>
                                            <p:strVal val="#ppt_h"/>
                                          </p:val>
                                        </p:tav>
                                        <p:tav tm="100000">
                                          <p:val>
                                            <p:strVal val="#ppt_h"/>
                                          </p:val>
                                        </p:tav>
                                      </p:tavLst>
                                    </p:anim>
                                    <p:animEffect transition="in" filter="fade">
                                      <p:cBhvr>
                                        <p:cTn id="16" dur="1000"/>
                                        <p:tgtEl>
                                          <p:spTgt spid="4"/>
                                        </p:tgtEl>
                                      </p:cBhvr>
                                    </p:animEffect>
                                  </p:childTnLst>
                                </p:cTn>
                              </p:par>
                            </p:childTnLst>
                          </p:cTn>
                        </p:par>
                        <p:par>
                          <p:cTn id="17" fill="hold">
                            <p:stCondLst>
                              <p:cond delay="3300"/>
                            </p:stCondLst>
                            <p:childTnLst>
                              <p:par>
                                <p:cTn id="18" presetID="53" presetClass="entr" presetSubtype="16" fill="hold" nodeType="afterEffect">
                                  <p:stCondLst>
                                    <p:cond delay="110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par>
                                <p:cTn id="23" presetID="9" presetClass="entr" presetSubtype="0" fill="hold" nodeType="withEffect">
                                  <p:stCondLst>
                                    <p:cond delay="40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childTnLst>
                          </p:cTn>
                        </p:par>
                        <p:par>
                          <p:cTn id="26" fill="hold">
                            <p:stCondLst>
                              <p:cond delay="4900"/>
                            </p:stCondLst>
                            <p:childTnLst>
                              <p:par>
                                <p:cTn id="27" presetID="53" presetClass="exit" presetSubtype="16" fill="hold" grpId="1" nodeType="afterEffect">
                                  <p:stCondLst>
                                    <p:cond delay="400"/>
                                  </p:stCondLst>
                                  <p:childTnLst>
                                    <p:anim calcmode="lin" valueType="num">
                                      <p:cBhvr>
                                        <p:cTn id="28" dur="500"/>
                                        <p:tgtEl>
                                          <p:spTgt spid="4"/>
                                        </p:tgtEl>
                                        <p:attrNameLst>
                                          <p:attrName>ppt_w</p:attrName>
                                        </p:attrNameLst>
                                      </p:cBhvr>
                                      <p:tavLst>
                                        <p:tav tm="0">
                                          <p:val>
                                            <p:strVal val="ppt_w"/>
                                          </p:val>
                                        </p:tav>
                                        <p:tav tm="100000">
                                          <p:val>
                                            <p:fltVal val="0"/>
                                          </p:val>
                                        </p:tav>
                                      </p:tavLst>
                                    </p:anim>
                                    <p:anim calcmode="lin" valueType="num">
                                      <p:cBhvr>
                                        <p:cTn id="29" dur="500"/>
                                        <p:tgtEl>
                                          <p:spTgt spid="4"/>
                                        </p:tgtEl>
                                        <p:attrNameLst>
                                          <p:attrName>ppt_h</p:attrName>
                                        </p:attrNameLst>
                                      </p:cBhvr>
                                      <p:tavLst>
                                        <p:tav tm="0">
                                          <p:val>
                                            <p:strVal val="ppt_h"/>
                                          </p:val>
                                        </p:tav>
                                        <p:tav tm="100000">
                                          <p:val>
                                            <p:fltVal val="0"/>
                                          </p:val>
                                        </p:tav>
                                      </p:tavLst>
                                    </p:anim>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par>
                          <p:cTn id="32" fill="hold">
                            <p:stCondLst>
                              <p:cond delay="5800"/>
                            </p:stCondLst>
                            <p:childTnLst>
                              <p:par>
                                <p:cTn id="33" presetID="55" presetClass="entr" presetSubtype="0" fill="hold" grpId="0" nodeType="afterEffect">
                                  <p:stCondLst>
                                    <p:cond delay="500"/>
                                  </p:stCondLst>
                                  <p:childTnLst>
                                    <p:set>
                                      <p:cBhvr>
                                        <p:cTn id="34" dur="1" fill="hold">
                                          <p:stCondLst>
                                            <p:cond delay="0"/>
                                          </p:stCondLst>
                                        </p:cTn>
                                        <p:tgtEl>
                                          <p:spTgt spid="18"/>
                                        </p:tgtEl>
                                        <p:attrNameLst>
                                          <p:attrName>style.visibility</p:attrName>
                                        </p:attrNameLst>
                                      </p:cBhvr>
                                      <p:to>
                                        <p:strVal val="visible"/>
                                      </p:to>
                                    </p:set>
                                    <p:anim calcmode="lin" valueType="num">
                                      <p:cBhvr>
                                        <p:cTn id="35" dur="1000" fill="hold"/>
                                        <p:tgtEl>
                                          <p:spTgt spid="18"/>
                                        </p:tgtEl>
                                        <p:attrNameLst>
                                          <p:attrName>ppt_w</p:attrName>
                                        </p:attrNameLst>
                                      </p:cBhvr>
                                      <p:tavLst>
                                        <p:tav tm="0">
                                          <p:val>
                                            <p:strVal val="#ppt_w*0.70"/>
                                          </p:val>
                                        </p:tav>
                                        <p:tav tm="100000">
                                          <p:val>
                                            <p:strVal val="#ppt_w"/>
                                          </p:val>
                                        </p:tav>
                                      </p:tavLst>
                                    </p:anim>
                                    <p:anim calcmode="lin" valueType="num">
                                      <p:cBhvr>
                                        <p:cTn id="36" dur="1000" fill="hold"/>
                                        <p:tgtEl>
                                          <p:spTgt spid="18"/>
                                        </p:tgtEl>
                                        <p:attrNameLst>
                                          <p:attrName>ppt_h</p:attrName>
                                        </p:attrNameLst>
                                      </p:cBhvr>
                                      <p:tavLst>
                                        <p:tav tm="0">
                                          <p:val>
                                            <p:strVal val="#ppt_h"/>
                                          </p:val>
                                        </p:tav>
                                        <p:tav tm="100000">
                                          <p:val>
                                            <p:strVal val="#ppt_h"/>
                                          </p:val>
                                        </p:tav>
                                      </p:tavLst>
                                    </p:anim>
                                    <p:animEffect transition="in" filter="fade">
                                      <p:cBhvr>
                                        <p:cTn id="37" dur="1000"/>
                                        <p:tgtEl>
                                          <p:spTgt spid="18"/>
                                        </p:tgtEl>
                                      </p:cBhvr>
                                    </p:animEffect>
                                  </p:childTnLst>
                                </p:cTn>
                              </p:par>
                              <p:par>
                                <p:cTn id="38" presetID="9"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4" grpId="0" bldLvl="0" animBg="1"/>
      <p:bldP spid="4" grpId="1"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10" descr="Singer_1676609734"/>
          <p:cNvPicPr>
            <a:picLocks noChangeAspect="1"/>
          </p:cNvPicPr>
          <p:nvPr/>
        </p:nvPicPr>
        <p:blipFill>
          <a:blip r:embed="rId1"/>
          <a:stretch>
            <a:fillRect/>
          </a:stretch>
        </p:blipFill>
        <p:spPr>
          <a:xfrm>
            <a:off x="6217920" y="4208780"/>
            <a:ext cx="2649220" cy="2649220"/>
          </a:xfrm>
          <a:prstGeom prst="rect">
            <a:avLst/>
          </a:prstGeom>
        </p:spPr>
      </p:pic>
      <p:sp>
        <p:nvSpPr>
          <p:cNvPr id="2" name="Title 1"/>
          <p:cNvSpPr>
            <a:spLocks noGrp="1"/>
          </p:cNvSpPr>
          <p:nvPr>
            <p:ph type="title"/>
          </p:nvPr>
        </p:nvSpPr>
        <p:spPr/>
        <p:txBody>
          <a:bodyPr/>
          <a:p>
            <a:r>
              <a:rPr lang="zh-CN" altLang="en-US"/>
              <a:t>举例说明</a:t>
            </a:r>
            <a:r>
              <a:rPr lang="zh-CN" altLang="en-US">
                <a:sym typeface="+mn-ea"/>
              </a:rPr>
              <a:t>逆变用途</a:t>
            </a:r>
            <a:endParaRPr lang="zh-CN" altLang="en-US"/>
          </a:p>
        </p:txBody>
      </p:sp>
      <p:sp>
        <p:nvSpPr>
          <p:cNvPr id="3" name="Content Placeholder 2"/>
          <p:cNvSpPr>
            <a:spLocks noGrp="1"/>
          </p:cNvSpPr>
          <p:nvPr>
            <p:ph idx="1"/>
          </p:nvPr>
        </p:nvSpPr>
        <p:spPr/>
        <p:txBody>
          <a:bodyPr/>
          <a:p>
            <a:r>
              <a:rPr lang="zh-CN" altLang="en-US">
                <a:sym typeface="+mn-ea"/>
              </a:rPr>
              <a:t>逆变矩阵用于检测已有的东西，例如碰撞检测。</a:t>
            </a:r>
            <a:endParaRPr lang="zh-CN" altLang="en-US">
              <a:sym typeface="+mn-ea"/>
            </a:endParaRPr>
          </a:p>
          <a:p>
            <a:r>
              <a:rPr lang="zh-CN" altLang="en-US">
                <a:sym typeface="+mn-ea"/>
              </a:rPr>
              <a:t>当鼠标点击屏幕时</a:t>
            </a:r>
            <a:r>
              <a:rPr lang="en-US" altLang="zh-CN">
                <a:sym typeface="+mn-ea"/>
              </a:rPr>
              <a:t>——</a:t>
            </a:r>
            <a:r>
              <a:rPr lang="zh-CN" altLang="en-US">
                <a:sym typeface="+mn-ea"/>
              </a:rPr>
              <a:t>想象这不是鼠标，而是</a:t>
            </a:r>
            <a:r>
              <a:rPr lang="zh-CN" altLang="en-US"/>
              <a:t>一个恶趣味的《小蓝人》凭空飞来拉了一坨答辩，</a:t>
            </a:r>
            <a:r>
              <a:rPr lang="zh-CN" altLang="en-US">
                <a:sym typeface="+mn-ea"/>
              </a:rPr>
              <a:t>拉</a:t>
            </a:r>
            <a:r>
              <a:rPr lang="zh-CN" altLang="en-US"/>
              <a:t>的位置坐标是用世界坐标系表示的。</a:t>
            </a:r>
            <a:endParaRPr lang="zh-CN" altLang="en-US"/>
          </a:p>
          <a:p>
            <a:r>
              <a:rPr lang="zh-CN" altLang="en-US"/>
              <a:t>现在我们想要知道他拉的位置是不是在小彭老师的萌萌哒小锁那可爱桌垫上。如果在桌垫上，则需要知道他拉在桌垫的哪一个角落上，也就是相对</a:t>
            </a:r>
            <a:r>
              <a:rPr lang="zh-CN" altLang="en-US">
                <a:sym typeface="+mn-ea"/>
              </a:rPr>
              <a:t>桌垫</a:t>
            </a:r>
            <a:r>
              <a:rPr lang="zh-CN" altLang="en-US"/>
              <a:t>坐标系的位置。</a:t>
            </a:r>
            <a:endParaRPr lang="zh-CN" altLang="en-US"/>
          </a:p>
          <a:p>
            <a:r>
              <a:rPr lang="zh-CN" altLang="en-US"/>
              <a:t>就需要把答辩的世界坐标值，减去桌垫左下角的世界坐标。</a:t>
            </a:r>
            <a:endParaRPr lang="zh-CN" altLang="en-US"/>
          </a:p>
          <a:p>
            <a:r>
              <a:rPr lang="zh-CN" altLang="en-US"/>
              <a:t>由于桌垫的长宽均为</a:t>
            </a:r>
            <a:r>
              <a:rPr lang="en-US" altLang="zh-CN"/>
              <a:t> 1</a:t>
            </a:r>
            <a:r>
              <a:rPr lang="zh-CN" altLang="en-US"/>
              <a:t>，如果我们计算发现相对坐标刚好落在</a:t>
            </a:r>
            <a:r>
              <a:rPr lang="en-US" altLang="zh-CN"/>
              <a:t> 0 </a:t>
            </a:r>
            <a:r>
              <a:rPr lang="zh-CN" altLang="en-US"/>
              <a:t>到</a:t>
            </a:r>
            <a:r>
              <a:rPr lang="en-US" altLang="zh-CN"/>
              <a:t> 1 </a:t>
            </a:r>
            <a:r>
              <a:rPr lang="zh-CN" altLang="en-US"/>
              <a:t>区间内，就实锤了</a:t>
            </a:r>
            <a:r>
              <a:rPr lang="zh-CN" altLang="en-US">
                <a:sym typeface="+mn-ea"/>
              </a:rPr>
              <a:t>《小蓝人》的答辩位于桌垫上，从而可以找他赔偿。</a:t>
            </a:r>
            <a:endParaRPr lang="zh-CN" altLang="en-US"/>
          </a:p>
        </p:txBody>
      </p:sp>
      <p:pic>
        <p:nvPicPr>
          <p:cNvPr id="8" name="Picture 7"/>
          <p:cNvPicPr>
            <a:picLocks noChangeAspect="1"/>
          </p:cNvPicPr>
          <p:nvPr/>
        </p:nvPicPr>
        <p:blipFill>
          <a:blip r:embed="rId2"/>
          <a:stretch>
            <a:fillRect/>
          </a:stretch>
        </p:blipFill>
        <p:spPr>
          <a:xfrm>
            <a:off x="7138670" y="4124325"/>
            <a:ext cx="914400" cy="822960"/>
          </a:xfrm>
          <a:prstGeom prst="rect">
            <a:avLst/>
          </a:prstGeom>
        </p:spPr>
      </p:pic>
      <p:pic>
        <p:nvPicPr>
          <p:cNvPr id="7" name="Picture 6"/>
          <p:cNvPicPr>
            <a:picLocks noChangeAspect="1"/>
          </p:cNvPicPr>
          <p:nvPr/>
        </p:nvPicPr>
        <p:blipFill>
          <a:blip r:embed="rId3"/>
          <a:stretch>
            <a:fillRect/>
          </a:stretch>
        </p:blipFill>
        <p:spPr>
          <a:xfrm>
            <a:off x="6747510" y="2804795"/>
            <a:ext cx="1590040" cy="1847850"/>
          </a:xfrm>
          <a:prstGeom prst="rect">
            <a:avLst/>
          </a:prstGeom>
        </p:spPr>
      </p:pic>
      <p:grpSp>
        <p:nvGrpSpPr>
          <p:cNvPr id="15" name="Group 14"/>
          <p:cNvGrpSpPr/>
          <p:nvPr/>
        </p:nvGrpSpPr>
        <p:grpSpPr>
          <a:xfrm>
            <a:off x="91440" y="4427855"/>
            <a:ext cx="7448550" cy="2359660"/>
            <a:chOff x="144" y="6973"/>
            <a:chExt cx="11730" cy="3716"/>
          </a:xfrm>
        </p:grpSpPr>
        <p:cxnSp>
          <p:nvCxnSpPr>
            <p:cNvPr id="9" name="Straight Connector 8"/>
            <p:cNvCxnSpPr/>
            <p:nvPr/>
          </p:nvCxnSpPr>
          <p:spPr>
            <a:xfrm flipV="1">
              <a:off x="144" y="6973"/>
              <a:ext cx="0" cy="3717"/>
            </a:xfrm>
            <a:prstGeom prst="line">
              <a:avLst/>
            </a:prstGeom>
            <a:ln w="57150">
              <a:solidFill>
                <a:srgbClr val="0070C0"/>
              </a:solidFill>
              <a:prstDash val="lgDash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44" y="6998"/>
              <a:ext cx="11730" cy="0"/>
            </a:xfrm>
            <a:prstGeom prst="line">
              <a:avLst/>
            </a:prstGeom>
            <a:ln w="57150">
              <a:solidFill>
                <a:srgbClr val="0070C0"/>
              </a:solidFill>
              <a:prstDash val="lgDashDot"/>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259830" y="4497705"/>
            <a:ext cx="1310640" cy="2359660"/>
            <a:chOff x="9858" y="7083"/>
            <a:chExt cx="2064" cy="3716"/>
          </a:xfrm>
        </p:grpSpPr>
        <p:cxnSp>
          <p:nvCxnSpPr>
            <p:cNvPr id="13" name="Straight Connector 12"/>
            <p:cNvCxnSpPr/>
            <p:nvPr/>
          </p:nvCxnSpPr>
          <p:spPr>
            <a:xfrm flipV="1">
              <a:off x="9901" y="7083"/>
              <a:ext cx="0" cy="3717"/>
            </a:xfrm>
            <a:prstGeom prst="line">
              <a:avLst/>
            </a:prstGeom>
            <a:ln w="571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858" y="7167"/>
              <a:ext cx="2064" cy="0"/>
            </a:xfrm>
            <a:prstGeom prst="line">
              <a:avLst/>
            </a:prstGeom>
            <a:ln w="57150">
              <a:solidFill>
                <a:schemeClr val="accent2"/>
              </a:solidFill>
              <a:prstDash val="lgDashDot"/>
            </a:ln>
          </p:spPr>
          <p:style>
            <a:lnRef idx="1">
              <a:schemeClr val="accent1"/>
            </a:lnRef>
            <a:fillRef idx="0">
              <a:schemeClr val="accent1"/>
            </a:fillRef>
            <a:effectRef idx="0">
              <a:schemeClr val="accent1"/>
            </a:effectRef>
            <a:fontRef idx="minor">
              <a:schemeClr val="tx1"/>
            </a:fontRef>
          </p:style>
        </p:cxnSp>
      </p:grpSp>
      <p:sp>
        <p:nvSpPr>
          <p:cNvPr id="17" name="Oval Callout 16"/>
          <p:cNvSpPr/>
          <p:nvPr/>
        </p:nvSpPr>
        <p:spPr>
          <a:xfrm>
            <a:off x="8598535" y="4562038"/>
            <a:ext cx="3523615" cy="870189"/>
          </a:xfrm>
          <a:prstGeom prst="wedgeEllipseCallout">
            <a:avLst>
              <a:gd name="adj1" fmla="val -52226"/>
              <a:gd name="adj2" fmla="val 425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sym typeface="+mn-ea"/>
              </a:rPr>
              <a:t>检测到桌垫</a:t>
            </a:r>
            <a:r>
              <a:rPr lang="en-US" altLang="zh-CN" sz="2000">
                <a:latin typeface="HYTangMeiRen 85W" panose="00020600040101010101" charset="-122"/>
                <a:ea typeface="HYTangMeiRen 85W" panose="00020600040101010101" charset="-122"/>
                <a:sym typeface="+mn-ea"/>
              </a:rPr>
              <a:t> (0.5, 0.9) </a:t>
            </a:r>
            <a:r>
              <a:rPr lang="zh-CN" altLang="en-US" sz="2000">
                <a:latin typeface="HYTangMeiRen 85W" panose="00020600040101010101" charset="-122"/>
                <a:ea typeface="HYTangMeiRen 85W" panose="00020600040101010101" charset="-122"/>
                <a:sym typeface="+mn-ea"/>
              </a:rPr>
              <a:t>处出现了他的答辩</a:t>
            </a:r>
            <a:endParaRPr lang="zh-CN" altLang="en-US" sz="2000">
              <a:latin typeface="HYTangMeiRen 85W" panose="00020600040101010101" charset="-122"/>
              <a:ea typeface="HYTangMeiRen 85W" panose="00020600040101010101" charset="-122"/>
              <a:sym typeface="+mn-ea"/>
            </a:endParaRPr>
          </a:p>
        </p:txBody>
      </p:sp>
      <p:sp>
        <p:nvSpPr>
          <p:cNvPr id="18" name="Oval Callout 17"/>
          <p:cNvSpPr/>
          <p:nvPr/>
        </p:nvSpPr>
        <p:spPr>
          <a:xfrm>
            <a:off x="7039610" y="1720088"/>
            <a:ext cx="3065145" cy="873379"/>
          </a:xfrm>
          <a:prstGeom prst="wedgeEllipseCallout">
            <a:avLst>
              <a:gd name="adj1" fmla="val -30685"/>
              <a:gd name="adj2" fmla="val 100669"/>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sym typeface="+mn-ea"/>
              </a:rPr>
              <a:t>正在世界</a:t>
            </a:r>
            <a:r>
              <a:rPr lang="en-US" altLang="zh-CN" sz="2000">
                <a:latin typeface="HYTangMeiRen 85W" panose="00020600040101010101" charset="-122"/>
                <a:ea typeface="HYTangMeiRen 85W" panose="00020600040101010101" charset="-122"/>
                <a:sym typeface="+mn-ea"/>
              </a:rPr>
              <a:t> (4.2, 0.9) </a:t>
            </a:r>
            <a:r>
              <a:rPr lang="zh-CN" altLang="en-US" sz="2000">
                <a:latin typeface="HYTangMeiRen 85W" panose="00020600040101010101" charset="-122"/>
                <a:ea typeface="HYTangMeiRen 85W" panose="00020600040101010101" charset="-122"/>
                <a:sym typeface="+mn-ea"/>
              </a:rPr>
              <a:t>处</a:t>
            </a:r>
            <a:r>
              <a:rPr lang="zh-CN" sz="2000">
                <a:latin typeface="HYTangMeiRen 85W" panose="00020600040101010101" charset="-122"/>
                <a:ea typeface="HYTangMeiRen 85W" panose="00020600040101010101" charset="-122"/>
                <a:sym typeface="+mn-ea"/>
              </a:rPr>
              <a:t>放置我的答辩</a:t>
            </a:r>
            <a:endParaRPr lang="zh-CN" sz="2000">
              <a:latin typeface="HYTangMeiRen 85W" panose="00020600040101010101" charset="-122"/>
              <a:ea typeface="HYTangMeiRen 85W" panose="00020600040101010101" charset="-122"/>
              <a:sym typeface="+mn-ea"/>
            </a:endParaRPr>
          </a:p>
        </p:txBody>
      </p:sp>
      <p:pic>
        <p:nvPicPr>
          <p:cNvPr id="169" name="Picture 168" descr="avatararchibate-20640597"/>
          <p:cNvPicPr>
            <a:picLocks noChangeAspect="1"/>
          </p:cNvPicPr>
          <p:nvPr/>
        </p:nvPicPr>
        <p:blipFill>
          <a:blip r:embed="rId4"/>
          <a:stretch>
            <a:fillRect/>
          </a:stretch>
        </p:blipFill>
        <p:spPr>
          <a:xfrm>
            <a:off x="0" y="4591050"/>
            <a:ext cx="2266950" cy="2266950"/>
          </a:xfrm>
          <a:prstGeom prst="rect">
            <a:avLst/>
          </a:prstGeom>
        </p:spPr>
      </p:pic>
      <p:sp>
        <p:nvSpPr>
          <p:cNvPr id="36" name="Oval Callout 35"/>
          <p:cNvSpPr/>
          <p:nvPr/>
        </p:nvSpPr>
        <p:spPr>
          <a:xfrm>
            <a:off x="1386840" y="4217057"/>
            <a:ext cx="2748915" cy="413976"/>
          </a:xfrm>
          <a:prstGeom prst="wedgeEllipseCallout">
            <a:avLst>
              <a:gd name="adj1" fmla="val -36625"/>
              <a:gd name="adj2" fmla="val 10972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我刚提的薪桌垫！</a:t>
            </a:r>
            <a:endParaRPr lang="zh-CN" sz="19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par>
                          <p:cTn id="8" fill="hold">
                            <p:stCondLst>
                              <p:cond delay="500"/>
                            </p:stCondLst>
                            <p:childTnLst>
                              <p:par>
                                <p:cTn id="9" presetID="15" presetClass="entr" presetSubtype="0" fill="hold" nodeType="afterEffect">
                                  <p:stCondLst>
                                    <p:cond delay="80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2300"/>
                            </p:stCondLst>
                            <p:childTnLst>
                              <p:par>
                                <p:cTn id="16" presetID="55" presetClass="entr" presetSubtype="0" fill="hold" grpId="0" nodeType="afterEffect">
                                  <p:stCondLst>
                                    <p:cond delay="50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000" fill="hold"/>
                                        <p:tgtEl>
                                          <p:spTgt spid="18"/>
                                        </p:tgtEl>
                                        <p:attrNameLst>
                                          <p:attrName>ppt_w</p:attrName>
                                        </p:attrNameLst>
                                      </p:cBhvr>
                                      <p:tavLst>
                                        <p:tav tm="0">
                                          <p:val>
                                            <p:strVal val="#ppt_w*0.70"/>
                                          </p:val>
                                        </p:tav>
                                        <p:tav tm="100000">
                                          <p:val>
                                            <p:strVal val="#ppt_w"/>
                                          </p:val>
                                        </p:tav>
                                      </p:tavLst>
                                    </p:anim>
                                    <p:anim calcmode="lin" valueType="num">
                                      <p:cBhvr>
                                        <p:cTn id="19" dur="1000" fill="hold"/>
                                        <p:tgtEl>
                                          <p:spTgt spid="18"/>
                                        </p:tgtEl>
                                        <p:attrNameLst>
                                          <p:attrName>ppt_h</p:attrName>
                                        </p:attrNameLst>
                                      </p:cBhvr>
                                      <p:tavLst>
                                        <p:tav tm="0">
                                          <p:val>
                                            <p:strVal val="#ppt_h"/>
                                          </p:val>
                                        </p:tav>
                                        <p:tav tm="100000">
                                          <p:val>
                                            <p:strVal val="#ppt_h"/>
                                          </p:val>
                                        </p:tav>
                                      </p:tavLst>
                                    </p:anim>
                                    <p:animEffect transition="in" filter="fade">
                                      <p:cBhvr>
                                        <p:cTn id="20" dur="1000"/>
                                        <p:tgtEl>
                                          <p:spTgt spid="18"/>
                                        </p:tgtEl>
                                      </p:cBhvr>
                                    </p:animEffect>
                                  </p:childTnLst>
                                </p:cTn>
                              </p:par>
                            </p:childTnLst>
                          </p:cTn>
                        </p:par>
                        <p:par>
                          <p:cTn id="21" fill="hold">
                            <p:stCondLst>
                              <p:cond delay="3800"/>
                            </p:stCondLst>
                            <p:childTnLst>
                              <p:par>
                                <p:cTn id="22" presetID="53" presetClass="entr" presetSubtype="16" fill="hold" nodeType="afterEffect">
                                  <p:stCondLst>
                                    <p:cond delay="1100"/>
                                  </p:stCondLst>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ppt_w</p:attrName>
                                        </p:attrNameLst>
                                      </p:cBhvr>
                                      <p:tavLst>
                                        <p:tav tm="0">
                                          <p:val>
                                            <p:fltVal val="0"/>
                                          </p:val>
                                        </p:tav>
                                        <p:tav tm="100000">
                                          <p:val>
                                            <p:strVal val="#ppt_w"/>
                                          </p:val>
                                        </p:tav>
                                      </p:tavLst>
                                    </p:anim>
                                    <p:anim calcmode="lin" valueType="num">
                                      <p:cBhvr>
                                        <p:cTn id="25" dur="500" fill="hold"/>
                                        <p:tgtEl>
                                          <p:spTgt spid="8"/>
                                        </p:tgtEl>
                                        <p:attrNameLst>
                                          <p:attrName>ppt_h</p:attrName>
                                        </p:attrNameLst>
                                      </p:cBhvr>
                                      <p:tavLst>
                                        <p:tav tm="0">
                                          <p:val>
                                            <p:fltVal val="0"/>
                                          </p:val>
                                        </p:tav>
                                        <p:tav tm="100000">
                                          <p:val>
                                            <p:strVal val="#ppt_h"/>
                                          </p:val>
                                        </p:tav>
                                      </p:tavLst>
                                    </p:anim>
                                    <p:animEffect transition="in" filter="fade">
                                      <p:cBhvr>
                                        <p:cTn id="26" dur="500"/>
                                        <p:tgtEl>
                                          <p:spTgt spid="8"/>
                                        </p:tgtEl>
                                      </p:cBhvr>
                                    </p:animEffect>
                                  </p:childTnLst>
                                </p:cTn>
                              </p:par>
                            </p:childTnLst>
                          </p:cTn>
                        </p:par>
                        <p:par>
                          <p:cTn id="27" fill="hold">
                            <p:stCondLst>
                              <p:cond delay="5400"/>
                            </p:stCondLst>
                            <p:childTnLst>
                              <p:par>
                                <p:cTn id="28" presetID="2" presetClass="exit" presetSubtype="1" fill="hold" nodeType="afterEffect">
                                  <p:stCondLst>
                                    <p:cond delay="700"/>
                                  </p:stCondLst>
                                  <p:childTnLst>
                                    <p:anim calcmode="lin" valueType="num">
                                      <p:cBhvr additive="base">
                                        <p:cTn id="29" dur="500"/>
                                        <p:tgtEl>
                                          <p:spTgt spid="7"/>
                                        </p:tgtEl>
                                        <p:attrNameLst>
                                          <p:attrName>ppt_x</p:attrName>
                                        </p:attrNameLst>
                                      </p:cBhvr>
                                      <p:tavLst>
                                        <p:tav tm="0">
                                          <p:val>
                                            <p:strVal val="ppt_x"/>
                                          </p:val>
                                        </p:tav>
                                        <p:tav tm="100000">
                                          <p:val>
                                            <p:strVal val="ppt_x"/>
                                          </p:val>
                                        </p:tav>
                                      </p:tavLst>
                                    </p:anim>
                                    <p:anim calcmode="lin" valueType="num">
                                      <p:cBhvr additive="base">
                                        <p:cTn id="30" dur="500"/>
                                        <p:tgtEl>
                                          <p:spTgt spid="7"/>
                                        </p:tgtEl>
                                        <p:attrNameLst>
                                          <p:attrName>ppt_y</p:attrName>
                                        </p:attrNameLst>
                                      </p:cBhvr>
                                      <p:tavLst>
                                        <p:tav tm="0">
                                          <p:val>
                                            <p:strVal val="ppt_y"/>
                                          </p:val>
                                        </p:tav>
                                        <p:tav tm="100000">
                                          <p:val>
                                            <p:strVal val="0-ppt_h/2"/>
                                          </p:val>
                                        </p:tav>
                                      </p:tavLst>
                                    </p:anim>
                                    <p:set>
                                      <p:cBhvr>
                                        <p:cTn id="31" dur="1" fill="hold">
                                          <p:stCondLst>
                                            <p:cond delay="499"/>
                                          </p:stCondLst>
                                        </p:cTn>
                                        <p:tgtEl>
                                          <p:spTgt spid="7"/>
                                        </p:tgtEl>
                                        <p:attrNameLst>
                                          <p:attrName>style.visibility</p:attrName>
                                        </p:attrNameLst>
                                      </p:cBhvr>
                                      <p:to>
                                        <p:strVal val="hidden"/>
                                      </p:to>
                                    </p:set>
                                  </p:childTnLst>
                                </p:cTn>
                              </p:par>
                              <p:par>
                                <p:cTn id="32" presetID="53" presetClass="exit" presetSubtype="16" fill="hold" grpId="1" nodeType="withEffect">
                                  <p:stCondLst>
                                    <p:cond delay="400"/>
                                  </p:stCondLst>
                                  <p:childTnLst>
                                    <p:anim calcmode="lin" valueType="num">
                                      <p:cBhvr>
                                        <p:cTn id="33" dur="500"/>
                                        <p:tgtEl>
                                          <p:spTgt spid="18"/>
                                        </p:tgtEl>
                                        <p:attrNameLst>
                                          <p:attrName>ppt_w</p:attrName>
                                        </p:attrNameLst>
                                      </p:cBhvr>
                                      <p:tavLst>
                                        <p:tav tm="0">
                                          <p:val>
                                            <p:strVal val="ppt_w"/>
                                          </p:val>
                                        </p:tav>
                                        <p:tav tm="100000">
                                          <p:val>
                                            <p:fltVal val="0"/>
                                          </p:val>
                                        </p:tav>
                                      </p:tavLst>
                                    </p:anim>
                                    <p:anim calcmode="lin" valueType="num">
                                      <p:cBhvr>
                                        <p:cTn id="34" dur="500"/>
                                        <p:tgtEl>
                                          <p:spTgt spid="18"/>
                                        </p:tgtEl>
                                        <p:attrNameLst>
                                          <p:attrName>ppt_h</p:attrName>
                                        </p:attrNameLst>
                                      </p:cBhvr>
                                      <p:tavLst>
                                        <p:tav tm="0">
                                          <p:val>
                                            <p:strVal val="ppt_h"/>
                                          </p:val>
                                        </p:tav>
                                        <p:tav tm="100000">
                                          <p:val>
                                            <p:fltVal val="0"/>
                                          </p:val>
                                        </p:tav>
                                      </p:tavLst>
                                    </p:anim>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childTnLst>
                          </p:cTn>
                        </p:par>
                        <p:par>
                          <p:cTn id="42" fill="hold">
                            <p:stCondLst>
                              <p:cond delay="500"/>
                            </p:stCondLst>
                            <p:childTnLst>
                              <p:par>
                                <p:cTn id="43" presetID="55" presetClass="entr" presetSubtype="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p:cTn id="45" dur="1000" fill="hold"/>
                                        <p:tgtEl>
                                          <p:spTgt spid="17"/>
                                        </p:tgtEl>
                                        <p:attrNameLst>
                                          <p:attrName>ppt_w</p:attrName>
                                        </p:attrNameLst>
                                      </p:cBhvr>
                                      <p:tavLst>
                                        <p:tav tm="0">
                                          <p:val>
                                            <p:strVal val="#ppt_w*0.70"/>
                                          </p:val>
                                        </p:tav>
                                        <p:tav tm="100000">
                                          <p:val>
                                            <p:strVal val="#ppt_w"/>
                                          </p:val>
                                        </p:tav>
                                      </p:tavLst>
                                    </p:anim>
                                    <p:anim calcmode="lin" valueType="num">
                                      <p:cBhvr>
                                        <p:cTn id="46" dur="1000" fill="hold"/>
                                        <p:tgtEl>
                                          <p:spTgt spid="17"/>
                                        </p:tgtEl>
                                        <p:attrNameLst>
                                          <p:attrName>ppt_h</p:attrName>
                                        </p:attrNameLst>
                                      </p:cBhvr>
                                      <p:tavLst>
                                        <p:tav tm="0">
                                          <p:val>
                                            <p:strVal val="#ppt_h"/>
                                          </p:val>
                                        </p:tav>
                                        <p:tav tm="100000">
                                          <p:val>
                                            <p:strVal val="#ppt_h"/>
                                          </p:val>
                                        </p:tav>
                                      </p:tavLst>
                                    </p:anim>
                                    <p:animEffect transition="in" filter="fade">
                                      <p:cBhvr>
                                        <p:cTn id="47" dur="10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37" presetClass="entr" presetSubtype="0" fill="hold" nodeType="clickEffect">
                                  <p:stCondLst>
                                    <p:cond delay="0"/>
                                  </p:stCondLst>
                                  <p:childTnLst>
                                    <p:set>
                                      <p:cBhvr>
                                        <p:cTn id="51" dur="1" fill="hold">
                                          <p:stCondLst>
                                            <p:cond delay="0"/>
                                          </p:stCondLst>
                                        </p:cTn>
                                        <p:tgtEl>
                                          <p:spTgt spid="169"/>
                                        </p:tgtEl>
                                        <p:attrNameLst>
                                          <p:attrName>style.visibility</p:attrName>
                                        </p:attrNameLst>
                                      </p:cBhvr>
                                      <p:to>
                                        <p:strVal val="visible"/>
                                      </p:to>
                                    </p:set>
                                    <p:animEffect transition="in" filter="fade">
                                      <p:cBhvr>
                                        <p:cTn id="52" dur="1000"/>
                                        <p:tgtEl>
                                          <p:spTgt spid="169"/>
                                        </p:tgtEl>
                                      </p:cBhvr>
                                    </p:animEffect>
                                    <p:anim calcmode="lin" valueType="num">
                                      <p:cBhvr>
                                        <p:cTn id="53" dur="1000" fill="hold"/>
                                        <p:tgtEl>
                                          <p:spTgt spid="169"/>
                                        </p:tgtEl>
                                        <p:attrNameLst>
                                          <p:attrName>ppt_x</p:attrName>
                                        </p:attrNameLst>
                                      </p:cBhvr>
                                      <p:tavLst>
                                        <p:tav tm="0">
                                          <p:val>
                                            <p:strVal val="#ppt_x"/>
                                          </p:val>
                                        </p:tav>
                                        <p:tav tm="100000">
                                          <p:val>
                                            <p:strVal val="#ppt_x"/>
                                          </p:val>
                                        </p:tav>
                                      </p:tavLst>
                                    </p:anim>
                                    <p:anim calcmode="lin" valueType="num">
                                      <p:cBhvr>
                                        <p:cTn id="54" dur="900" decel="100000" fill="hold"/>
                                        <p:tgtEl>
                                          <p:spTgt spid="169"/>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169"/>
                                        </p:tgtEl>
                                        <p:attrNameLst>
                                          <p:attrName>ppt_y</p:attrName>
                                        </p:attrNameLst>
                                      </p:cBhvr>
                                      <p:tavLst>
                                        <p:tav tm="0">
                                          <p:val>
                                            <p:strVal val="#ppt_y-.03"/>
                                          </p:val>
                                        </p:tav>
                                        <p:tav tm="100000">
                                          <p:val>
                                            <p:strVal val="#ppt_y"/>
                                          </p:val>
                                        </p:tav>
                                      </p:tavLst>
                                    </p:anim>
                                  </p:childTnLst>
                                </p:cTn>
                              </p:par>
                            </p:childTnLst>
                          </p:cTn>
                        </p:par>
                        <p:par>
                          <p:cTn id="56" fill="hold">
                            <p:stCondLst>
                              <p:cond delay="1000"/>
                            </p:stCondLst>
                            <p:childTnLst>
                              <p:par>
                                <p:cTn id="57" presetID="55" presetClass="entr" presetSubtype="0" fill="hold" grpId="0" nodeType="afterEffect">
                                  <p:stCondLst>
                                    <p:cond delay="400"/>
                                  </p:stCondLst>
                                  <p:childTnLst>
                                    <p:set>
                                      <p:cBhvr>
                                        <p:cTn id="58" dur="1" fill="hold">
                                          <p:stCondLst>
                                            <p:cond delay="0"/>
                                          </p:stCondLst>
                                        </p:cTn>
                                        <p:tgtEl>
                                          <p:spTgt spid="36"/>
                                        </p:tgtEl>
                                        <p:attrNameLst>
                                          <p:attrName>style.visibility</p:attrName>
                                        </p:attrNameLst>
                                      </p:cBhvr>
                                      <p:to>
                                        <p:strVal val="visible"/>
                                      </p:to>
                                    </p:set>
                                    <p:anim calcmode="lin" valueType="num">
                                      <p:cBhvr>
                                        <p:cTn id="59" dur="1000" fill="hold"/>
                                        <p:tgtEl>
                                          <p:spTgt spid="36"/>
                                        </p:tgtEl>
                                        <p:attrNameLst>
                                          <p:attrName>ppt_w</p:attrName>
                                        </p:attrNameLst>
                                      </p:cBhvr>
                                      <p:tavLst>
                                        <p:tav tm="0">
                                          <p:val>
                                            <p:strVal val="#ppt_w*0.70"/>
                                          </p:val>
                                        </p:tav>
                                        <p:tav tm="100000">
                                          <p:val>
                                            <p:strVal val="#ppt_w"/>
                                          </p:val>
                                        </p:tav>
                                      </p:tavLst>
                                    </p:anim>
                                    <p:anim calcmode="lin" valueType="num">
                                      <p:cBhvr>
                                        <p:cTn id="60" dur="1000" fill="hold"/>
                                        <p:tgtEl>
                                          <p:spTgt spid="36"/>
                                        </p:tgtEl>
                                        <p:attrNameLst>
                                          <p:attrName>ppt_h</p:attrName>
                                        </p:attrNameLst>
                                      </p:cBhvr>
                                      <p:tavLst>
                                        <p:tav tm="0">
                                          <p:val>
                                            <p:strVal val="#ppt_h"/>
                                          </p:val>
                                        </p:tav>
                                        <p:tav tm="100000">
                                          <p:val>
                                            <p:strVal val="#ppt_h"/>
                                          </p:val>
                                        </p:tav>
                                      </p:tavLst>
                                    </p:anim>
                                    <p:animEffect transition="in" filter="fade">
                                      <p:cBhvr>
                                        <p:cTn id="6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P spid="18" grpId="1" bldLvl="0" animBg="1"/>
      <p:bldP spid="36"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Singer_1676609734"/>
          <p:cNvPicPr>
            <a:picLocks noChangeAspect="1"/>
          </p:cNvPicPr>
          <p:nvPr/>
        </p:nvPicPr>
        <p:blipFill>
          <a:blip r:embed="rId1"/>
          <a:stretch>
            <a:fillRect/>
          </a:stretch>
        </p:blipFill>
        <p:spPr>
          <a:xfrm rot="1800000">
            <a:off x="8124190" y="4155440"/>
            <a:ext cx="2284095" cy="2284095"/>
          </a:xfrm>
          <a:prstGeom prst="rect">
            <a:avLst/>
          </a:prstGeom>
        </p:spPr>
      </p:pic>
      <p:sp>
        <p:nvSpPr>
          <p:cNvPr id="2" name="Title 1"/>
          <p:cNvSpPr>
            <a:spLocks noGrp="1"/>
          </p:cNvSpPr>
          <p:nvPr>
            <p:ph type="title"/>
          </p:nvPr>
        </p:nvSpPr>
        <p:spPr/>
        <p:txBody>
          <a:bodyPr/>
          <a:p>
            <a:r>
              <a:rPr lang="zh-CN" altLang="en-US">
                <a:sym typeface="+mn-ea"/>
              </a:rPr>
              <a:t>举例说明</a:t>
            </a:r>
            <a:r>
              <a:rPr lang="zh-CN" altLang="en-US">
                <a:sym typeface="+mn-ea"/>
              </a:rPr>
              <a:t>逆变用途</a:t>
            </a:r>
            <a:endParaRPr lang="zh-CN" altLang="en-US"/>
          </a:p>
        </p:txBody>
      </p:sp>
      <p:sp>
        <p:nvSpPr>
          <p:cNvPr id="3" name="Content Placeholder 2"/>
          <p:cNvSpPr>
            <a:spLocks noGrp="1"/>
          </p:cNvSpPr>
          <p:nvPr>
            <p:ph idx="1"/>
          </p:nvPr>
        </p:nvSpPr>
        <p:spPr/>
        <p:txBody>
          <a:bodyPr>
            <a:normAutofit lnSpcReduction="10000"/>
          </a:bodyPr>
          <a:p>
            <a:r>
              <a:rPr lang="zh-CN" altLang="en-US">
                <a:sym typeface="+mn-ea"/>
              </a:rPr>
              <a:t>逆变矩阵用于检测已有的东西，例如碰撞检测。</a:t>
            </a:r>
            <a:endParaRPr lang="zh-CN" altLang="en-US">
              <a:sym typeface="+mn-ea"/>
            </a:endParaRPr>
          </a:p>
          <a:p>
            <a:r>
              <a:rPr lang="zh-CN" altLang="en-US">
                <a:sym typeface="+mn-ea"/>
              </a:rPr>
              <a:t>当鼠标点击屏幕时</a:t>
            </a:r>
            <a:r>
              <a:rPr lang="en-US" altLang="zh-CN">
                <a:sym typeface="+mn-ea"/>
              </a:rPr>
              <a:t>——</a:t>
            </a:r>
            <a:r>
              <a:rPr lang="zh-CN" altLang="en-US">
                <a:sym typeface="+mn-ea"/>
              </a:rPr>
              <a:t>想象这不是鼠标，而是</a:t>
            </a:r>
            <a:r>
              <a:rPr lang="zh-CN" altLang="en-US">
                <a:sym typeface="+mn-ea"/>
              </a:rPr>
              <a:t>一个恶趣味的《小蓝人》凭空飞来拉了一坨答辩，</a:t>
            </a:r>
            <a:r>
              <a:rPr lang="zh-CN" altLang="en-US">
                <a:sym typeface="+mn-ea"/>
              </a:rPr>
              <a:t>拉</a:t>
            </a:r>
            <a:r>
              <a:rPr lang="zh-CN" altLang="en-US">
                <a:sym typeface="+mn-ea"/>
              </a:rPr>
              <a:t>的位置坐标是用世界坐标系表示的。</a:t>
            </a:r>
            <a:endParaRPr lang="zh-CN" altLang="en-US"/>
          </a:p>
          <a:p>
            <a:r>
              <a:rPr lang="zh-CN" altLang="en-US">
                <a:sym typeface="+mn-ea"/>
              </a:rPr>
              <a:t>现在我们想要知道他拉的位置是不是在小彭老师的桌垫上，如果在桌垫上，则需要知道他拉在桌垫的哪一个角落上，也就是相对</a:t>
            </a:r>
            <a:r>
              <a:rPr lang="zh-CN" altLang="en-US">
                <a:sym typeface="+mn-ea"/>
              </a:rPr>
              <a:t>桌垫</a:t>
            </a:r>
            <a:r>
              <a:rPr lang="zh-CN" altLang="en-US">
                <a:sym typeface="+mn-ea"/>
              </a:rPr>
              <a:t>坐标系的位置。</a:t>
            </a:r>
            <a:endParaRPr lang="zh-CN" altLang="en-US"/>
          </a:p>
          <a:p>
            <a:r>
              <a:rPr lang="zh-CN" altLang="en-US">
                <a:sym typeface="+mn-ea"/>
              </a:rPr>
              <a:t>就需要把答辩的世界坐标值，减去桌垫左下角的世界坐标。</a:t>
            </a:r>
            <a:endParaRPr lang="zh-CN" altLang="en-US"/>
          </a:p>
          <a:p>
            <a:r>
              <a:rPr lang="zh-CN">
                <a:sym typeface="+mn-ea"/>
              </a:rPr>
              <a:t>有时候桌垫可能不仅有相对世界原点的平移，还存在旋转，缩放等情况，那就不是一个桌垫左下角就行了，还需要看桌垫相对世界旋转了多少度，需要反向旋转那么多度数，如果桌垫放大过，则需要把坐标系缩小，旋转、缩放、平移，这一切都由一个矩阵全表示了。</a:t>
            </a:r>
            <a:endParaRPr lang="zh-CN">
              <a:sym typeface="+mn-ea"/>
            </a:endParaRPr>
          </a:p>
          <a:p>
            <a:r>
              <a:rPr lang="zh-CN">
                <a:sym typeface="+mn-ea"/>
              </a:rPr>
              <a:t>通用地来说，就是</a:t>
            </a:r>
            <a:r>
              <a:rPr lang="zh-CN" altLang="en-US"/>
              <a:t>需要从</a:t>
            </a:r>
            <a:r>
              <a:rPr lang="zh-CN" altLang="en-US">
                <a:sym typeface="+mn-ea"/>
              </a:rPr>
              <a:t>世界坐标系转换到本地坐标系，需要逆变矩阵，由于我们图形学一般存储的是协变矩阵</a:t>
            </a:r>
            <a:r>
              <a:rPr lang="en-US" altLang="zh-CN">
                <a:sym typeface="+mn-ea"/>
              </a:rPr>
              <a:t> A</a:t>
            </a:r>
            <a:r>
              <a:rPr lang="zh-CN" altLang="en-US">
                <a:sym typeface="+mn-ea"/>
              </a:rPr>
              <a:t>，则可以取他的逆乘以世界坐标系中答辩的坐标，即可得到桌垫坐标系下答辩的</a:t>
            </a:r>
            <a:r>
              <a:rPr lang="zh-CN" altLang="en-US">
                <a:sym typeface="+mn-ea"/>
              </a:rPr>
              <a:t>相对</a:t>
            </a:r>
            <a:r>
              <a:rPr lang="zh-CN" altLang="en-US">
                <a:sym typeface="+mn-ea"/>
              </a:rPr>
              <a:t>坐标。</a:t>
            </a:r>
            <a:endParaRPr lang="zh-CN" altLang="en-US">
              <a:sym typeface="+mn-ea"/>
            </a:endParaRPr>
          </a:p>
          <a:p>
            <a:r>
              <a:rPr lang="en-US" altLang="zh-CN">
                <a:sym typeface="+mn-ea"/>
              </a:rPr>
              <a:t>glm::inverse(A) * world_dabian_pos</a:t>
            </a:r>
            <a:endParaRPr lang="zh-CN" alt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Picture 15" descr="Singer_1676609734"/>
          <p:cNvPicPr>
            <a:picLocks noChangeAspect="1"/>
          </p:cNvPicPr>
          <p:nvPr/>
        </p:nvPicPr>
        <p:blipFill>
          <a:blip r:embed="rId1"/>
          <a:stretch>
            <a:fillRect/>
          </a:stretch>
        </p:blipFill>
        <p:spPr>
          <a:xfrm>
            <a:off x="4972050" y="4992370"/>
            <a:ext cx="1866265" cy="1866265"/>
          </a:xfrm>
          <a:prstGeom prst="rect">
            <a:avLst/>
          </a:prstGeom>
        </p:spPr>
      </p:pic>
      <p:sp>
        <p:nvSpPr>
          <p:cNvPr id="2" name="Title 1"/>
          <p:cNvSpPr>
            <a:spLocks noGrp="1"/>
          </p:cNvSpPr>
          <p:nvPr>
            <p:ph type="title"/>
          </p:nvPr>
        </p:nvSpPr>
        <p:spPr/>
        <p:txBody>
          <a:bodyPr/>
          <a:p>
            <a:r>
              <a:rPr lang="zh-CN" altLang="en-US">
                <a:sym typeface="+mn-ea"/>
              </a:rPr>
              <a:t>协变矩阵是由新坐标系基矢量的</a:t>
            </a:r>
            <a:r>
              <a:rPr lang="zh-CN" altLang="en-US">
                <a:sym typeface="+mn-ea"/>
              </a:rPr>
              <a:t>坐标构成的</a:t>
            </a:r>
            <a:endParaRPr lang="zh-CN" altLang="en-US"/>
          </a:p>
        </p:txBody>
      </p:sp>
      <p:sp>
        <p:nvSpPr>
          <p:cNvPr id="3" name="Content Placeholder 2"/>
          <p:cNvSpPr>
            <a:spLocks noGrp="1"/>
          </p:cNvSpPr>
          <p:nvPr>
            <p:ph idx="1"/>
          </p:nvPr>
        </p:nvSpPr>
        <p:spPr/>
        <p:txBody>
          <a:bodyPr/>
          <a:p>
            <a:r>
              <a:rPr lang="en-US" altLang="zh-CN"/>
              <a:t>4 </a:t>
            </a:r>
            <a:r>
              <a:rPr lang="zh-CN" altLang="en-US"/>
              <a:t>个反向转换系数，实际上是</a:t>
            </a:r>
            <a:r>
              <a:rPr lang="zh-CN" altLang="en-US">
                <a:sym typeface="+mn-ea"/>
              </a:rPr>
              <a:t>新</a:t>
            </a:r>
            <a:r>
              <a:rPr lang="zh-CN" altLang="en-US"/>
              <a:t>坐标系两个基矢量在原坐标系中的坐标。</a:t>
            </a:r>
            <a:endParaRPr lang="zh-CN" altLang="en-US"/>
          </a:p>
          <a:p>
            <a:r>
              <a:rPr lang="zh-CN" altLang="en-US">
                <a:sym typeface="+mn-ea"/>
              </a:rPr>
              <a:t>新坐标系的</a:t>
            </a:r>
            <a:r>
              <a:rPr lang="en-US" altLang="zh-CN">
                <a:sym typeface="+mn-ea"/>
              </a:rPr>
              <a:t> </a:t>
            </a:r>
            <a:r>
              <a:rPr lang="en-US" altLang="zh-CN" b="1">
                <a:solidFill>
                  <a:srgbClr val="C00000"/>
                </a:solidFill>
                <a:sym typeface="+mn-ea"/>
              </a:rPr>
              <a:t>e</a:t>
            </a:r>
            <a:r>
              <a:rPr lang="en-US" altLang="zh-CN" b="1" baseline="-25000">
                <a:solidFill>
                  <a:srgbClr val="C00000"/>
                </a:solidFill>
                <a:sym typeface="+mn-ea"/>
              </a:rPr>
              <a:t>x’</a:t>
            </a:r>
            <a:r>
              <a:rPr lang="en-US" altLang="zh-CN">
                <a:sym typeface="+mn-ea"/>
              </a:rPr>
              <a:t> </a:t>
            </a:r>
            <a:r>
              <a:rPr lang="zh-CN" altLang="en-US">
                <a:sym typeface="+mn-ea"/>
              </a:rPr>
              <a:t>在</a:t>
            </a:r>
            <a:r>
              <a:rPr lang="zh-CN" altLang="en-US">
                <a:sym typeface="+mn-ea"/>
              </a:rPr>
              <a:t>原</a:t>
            </a:r>
            <a:r>
              <a:rPr lang="zh-CN" altLang="en-US">
                <a:sym typeface="+mn-ea"/>
              </a:rPr>
              <a:t>坐标系中坐标为</a:t>
            </a:r>
            <a:r>
              <a:rPr lang="en-US" altLang="zh-CN">
                <a:sym typeface="+mn-ea"/>
              </a:rPr>
              <a:t> (</a:t>
            </a:r>
            <a:r>
              <a:rPr lang="en-US" altLang="zh-CN">
                <a:solidFill>
                  <a:srgbClr val="C00000"/>
                </a:solidFill>
                <a:sym typeface="+mn-ea"/>
              </a:rPr>
              <a:t>1</a:t>
            </a:r>
            <a:r>
              <a:rPr lang="en-US" altLang="zh-CN">
                <a:sym typeface="+mn-ea"/>
              </a:rPr>
              <a:t>, </a:t>
            </a:r>
            <a:r>
              <a:rPr lang="en-US" altLang="zh-CN">
                <a:solidFill>
                  <a:srgbClr val="C00000"/>
                </a:solidFill>
                <a:sym typeface="+mn-ea"/>
              </a:rPr>
              <a:t>1</a:t>
            </a:r>
            <a:r>
              <a:rPr lang="en-US" altLang="zh-CN">
                <a:sym typeface="+mn-ea"/>
              </a:rPr>
              <a:t>)</a:t>
            </a:r>
            <a:r>
              <a:rPr lang="zh-CN" altLang="en-US">
                <a:sym typeface="+mn-ea"/>
              </a:rPr>
              <a:t>。</a:t>
            </a:r>
            <a:endParaRPr lang="zh-CN" altLang="en-US"/>
          </a:p>
          <a:p>
            <a:r>
              <a:rPr lang="zh-CN" altLang="en-US">
                <a:sym typeface="+mn-ea"/>
              </a:rPr>
              <a:t>新</a:t>
            </a:r>
            <a:r>
              <a:rPr lang="zh-CN" altLang="en-US">
                <a:sym typeface="+mn-ea"/>
              </a:rPr>
              <a:t>坐标系的</a:t>
            </a:r>
            <a:r>
              <a:rPr lang="en-US" altLang="zh-CN">
                <a:sym typeface="+mn-ea"/>
              </a:rPr>
              <a:t> </a:t>
            </a:r>
            <a:r>
              <a:rPr lang="en-US" altLang="zh-CN" b="1">
                <a:solidFill>
                  <a:srgbClr val="00B050"/>
                </a:solidFill>
                <a:sym typeface="+mn-ea"/>
              </a:rPr>
              <a:t>e</a:t>
            </a:r>
            <a:r>
              <a:rPr lang="en-US" altLang="zh-CN" b="1" baseline="-25000">
                <a:solidFill>
                  <a:srgbClr val="00B050"/>
                </a:solidFill>
                <a:sym typeface="+mn-ea"/>
              </a:rPr>
              <a:t>y’</a:t>
            </a:r>
            <a:r>
              <a:rPr lang="en-US" altLang="zh-CN">
                <a:sym typeface="+mn-ea"/>
              </a:rPr>
              <a:t> </a:t>
            </a:r>
            <a:r>
              <a:rPr lang="zh-CN" altLang="en-US">
                <a:sym typeface="+mn-ea"/>
              </a:rPr>
              <a:t>在</a:t>
            </a:r>
            <a:r>
              <a:rPr lang="zh-CN" altLang="en-US">
                <a:sym typeface="+mn-ea"/>
              </a:rPr>
              <a:t>原</a:t>
            </a:r>
            <a:r>
              <a:rPr lang="zh-CN" altLang="en-US">
                <a:sym typeface="+mn-ea"/>
              </a:rPr>
              <a:t>坐标系中坐标为</a:t>
            </a:r>
            <a:r>
              <a:rPr lang="en-US" altLang="zh-CN">
                <a:sym typeface="+mn-ea"/>
              </a:rPr>
              <a:t> (</a:t>
            </a:r>
            <a:r>
              <a:rPr lang="en-US" altLang="zh-CN">
                <a:solidFill>
                  <a:srgbClr val="00B050"/>
                </a:solidFill>
                <a:sym typeface="+mn-ea"/>
              </a:rPr>
              <a:t>0</a:t>
            </a:r>
            <a:r>
              <a:rPr lang="en-US" altLang="zh-CN">
                <a:sym typeface="+mn-ea"/>
              </a:rPr>
              <a:t>, </a:t>
            </a:r>
            <a:r>
              <a:rPr lang="en-US" altLang="zh-CN">
                <a:solidFill>
                  <a:srgbClr val="00B050"/>
                </a:solidFill>
                <a:sym typeface="+mn-ea"/>
              </a:rPr>
              <a:t>1</a:t>
            </a:r>
            <a:r>
              <a:rPr lang="en-US" altLang="zh-CN">
                <a:sym typeface="+mn-ea"/>
              </a:rPr>
              <a:t>)</a:t>
            </a:r>
            <a:r>
              <a:rPr lang="zh-CN" altLang="en-US">
                <a:sym typeface="+mn-ea"/>
              </a:rPr>
              <a:t>。</a:t>
            </a:r>
            <a:endParaRPr lang="zh-CN" altLang="en-US">
              <a:sym typeface="+mn-ea"/>
            </a:endParaRPr>
          </a:p>
          <a:p>
            <a:r>
              <a:rPr lang="zh-CN" altLang="en-US"/>
              <a:t>竖过来排列，就得到了转换系数矩阵：</a:t>
            </a:r>
            <a:endParaRPr lang="zh-CN" altLang="en-US"/>
          </a:p>
          <a:p>
            <a:r>
              <a:rPr lang="en-US" altLang="zh-CN">
                <a:solidFill>
                  <a:srgbClr val="C00000"/>
                </a:solidFill>
              </a:rPr>
              <a:t>1</a:t>
            </a:r>
            <a:r>
              <a:rPr lang="en-US" altLang="zh-CN"/>
              <a:t>,  </a:t>
            </a:r>
            <a:r>
              <a:rPr lang="en-US" altLang="zh-CN">
                <a:solidFill>
                  <a:srgbClr val="00B050"/>
                </a:solidFill>
              </a:rPr>
              <a:t>0</a:t>
            </a:r>
            <a:endParaRPr lang="en-US" altLang="zh-CN"/>
          </a:p>
          <a:p>
            <a:r>
              <a:rPr lang="en-US" altLang="zh-CN">
                <a:solidFill>
                  <a:srgbClr val="C00000"/>
                </a:solidFill>
              </a:rPr>
              <a:t>1</a:t>
            </a:r>
            <a:r>
              <a:rPr lang="en-US" altLang="zh-CN"/>
              <a:t>,  </a:t>
            </a:r>
            <a:r>
              <a:rPr lang="en-US" altLang="zh-CN">
                <a:solidFill>
                  <a:srgbClr val="00B050"/>
                </a:solidFill>
              </a:rPr>
              <a:t>1</a:t>
            </a:r>
            <a:endParaRPr lang="en-US" altLang="zh-CN">
              <a:solidFill>
                <a:srgbClr val="00B050"/>
              </a:solidFill>
            </a:endParaRPr>
          </a:p>
        </p:txBody>
      </p:sp>
      <p:sp>
        <p:nvSpPr>
          <p:cNvPr id="93" name="Text Box 92"/>
          <p:cNvSpPr txBox="1"/>
          <p:nvPr/>
        </p:nvSpPr>
        <p:spPr>
          <a:xfrm>
            <a:off x="3273425" y="510794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grpSp>
        <p:nvGrpSpPr>
          <p:cNvPr id="98" name="Group 97"/>
          <p:cNvGrpSpPr/>
          <p:nvPr/>
        </p:nvGrpSpPr>
        <p:grpSpPr>
          <a:xfrm>
            <a:off x="1754505" y="4895850"/>
            <a:ext cx="2999740" cy="433705"/>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3090545" y="3747770"/>
            <a:ext cx="567055" cy="2766060"/>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34" name="Oval Callout 33"/>
          <p:cNvSpPr/>
          <p:nvPr/>
        </p:nvSpPr>
        <p:spPr>
          <a:xfrm>
            <a:off x="8666480" y="1922647"/>
            <a:ext cx="2207260" cy="1313446"/>
          </a:xfrm>
          <a:prstGeom prst="wedgeEllipseCallout">
            <a:avLst>
              <a:gd name="adj1" fmla="val -12134"/>
              <a:gd name="adj2" fmla="val 8919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反向转换</a:t>
            </a:r>
            <a:r>
              <a:rPr lang="zh-CN" altLang="en-US" sz="2000">
                <a:latin typeface="HYTangMeiRen 85W" panose="00020600040101010101" charset="-122"/>
                <a:ea typeface="HYTangMeiRen 85W" panose="00020600040101010101" charset="-122"/>
                <a:sym typeface="+mn-ea"/>
              </a:rPr>
              <a:t>系数</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1, 0</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1, 1</a:t>
            </a:r>
            <a:endParaRPr lang="en-US" altLang="zh-CN" sz="2000">
              <a:latin typeface="HYTangMeiRen 85W" panose="00020600040101010101" charset="-122"/>
              <a:ea typeface="HYTangMeiRen 85W" panose="00020600040101010101" charset="-122"/>
            </a:endParaRPr>
          </a:p>
        </p:txBody>
      </p:sp>
      <p:cxnSp>
        <p:nvCxnSpPr>
          <p:cNvPr id="4" name="Straight Arrow Connector 3"/>
          <p:cNvCxnSpPr/>
          <p:nvPr/>
        </p:nvCxnSpPr>
        <p:spPr>
          <a:xfrm flipV="1">
            <a:off x="10622280" y="4726940"/>
            <a:ext cx="317500" cy="26416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10922000" y="4624070"/>
            <a:ext cx="421005" cy="368300"/>
          </a:xfrm>
          <a:prstGeom prst="rect">
            <a:avLst/>
          </a:prstGeom>
          <a:noFill/>
        </p:spPr>
        <p:txBody>
          <a:bodyPr wrap="none" rtlCol="0" anchor="t">
            <a:spAutoFit/>
          </a:bodyPr>
          <a:p>
            <a:pPr algn="l"/>
            <a:r>
              <a:rPr lang="en-US" altLang="zh-CN" b="1">
                <a:solidFill>
                  <a:srgbClr val="C00000"/>
                </a:solidFill>
                <a:latin typeface="HYXuanSong 75S" panose="00020600040101010101" charset="-122"/>
                <a:ea typeface="HYXuanSong 75S" panose="00020600040101010101" charset="-122"/>
                <a:sym typeface="+mn-ea"/>
              </a:rPr>
              <a:t>e</a:t>
            </a:r>
            <a:r>
              <a:rPr lang="en-US" altLang="zh-CN" b="1" baseline="-25000">
                <a:solidFill>
                  <a:srgbClr val="C00000"/>
                </a:solidFill>
                <a:latin typeface="HYXuanSong 75S" panose="00020600040101010101" charset="-122"/>
                <a:ea typeface="HYXuanSong 75S" panose="00020600040101010101" charset="-122"/>
                <a:sym typeface="+mn-ea"/>
              </a:rPr>
              <a:t>x’</a:t>
            </a:r>
            <a:endParaRPr lang="en-US" altLang="zh-CN">
              <a:solidFill>
                <a:schemeClr val="tx1"/>
              </a:solidFill>
              <a:latin typeface="HYXuanSong 75S" panose="00020600040101010101" charset="-122"/>
              <a:ea typeface="HYXuanSong 75S" panose="00020600040101010101" charset="-122"/>
              <a:sym typeface="+mn-ea"/>
            </a:endParaRPr>
          </a:p>
        </p:txBody>
      </p:sp>
      <p:sp>
        <p:nvSpPr>
          <p:cNvPr id="7" name="Text Box 6"/>
          <p:cNvSpPr txBox="1"/>
          <p:nvPr/>
        </p:nvSpPr>
        <p:spPr>
          <a:xfrm>
            <a:off x="10900410" y="5697855"/>
            <a:ext cx="413385" cy="368300"/>
          </a:xfrm>
          <a:prstGeom prst="rect">
            <a:avLst/>
          </a:prstGeom>
          <a:noFill/>
        </p:spPr>
        <p:txBody>
          <a:bodyPr wrap="none" rtlCol="0" anchor="t">
            <a:spAutoFit/>
          </a:bodyPr>
          <a:p>
            <a:pPr algn="l"/>
            <a:r>
              <a:rPr lang="en-US" altLang="zh-CN" b="1">
                <a:solidFill>
                  <a:srgbClr val="00B050"/>
                </a:solidFill>
                <a:latin typeface="HYXuanSong 75S" panose="00020600040101010101" charset="-122"/>
                <a:ea typeface="HYXuanSong 75S" panose="00020600040101010101" charset="-122"/>
                <a:sym typeface="+mn-ea"/>
              </a:rPr>
              <a:t>e</a:t>
            </a:r>
            <a:r>
              <a:rPr lang="en-US" altLang="zh-CN" b="1" baseline="-25000">
                <a:solidFill>
                  <a:srgbClr val="00B050"/>
                </a:solidFill>
                <a:latin typeface="HYXuanSong 75S" panose="00020600040101010101" charset="-122"/>
                <a:ea typeface="HYXuanSong 75S" panose="00020600040101010101" charset="-122"/>
                <a:sym typeface="+mn-ea"/>
              </a:rPr>
              <a:t>y’</a:t>
            </a:r>
            <a:endParaRPr lang="en-US">
              <a:latin typeface="HYXuanSong 75S" panose="00020600040101010101" charset="-122"/>
              <a:ea typeface="HYXuanSong 75S" panose="00020600040101010101" charset="-122"/>
            </a:endParaRPr>
          </a:p>
        </p:txBody>
      </p:sp>
      <p:cxnSp>
        <p:nvCxnSpPr>
          <p:cNvPr id="8" name="Straight Arrow Connector 7"/>
          <p:cNvCxnSpPr/>
          <p:nvPr/>
        </p:nvCxnSpPr>
        <p:spPr>
          <a:xfrm flipH="1" flipV="1">
            <a:off x="10780395" y="5741670"/>
            <a:ext cx="10795" cy="31686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6729730" y="3872230"/>
            <a:ext cx="3384550" cy="2766060"/>
            <a:chOff x="10337" y="4787"/>
            <a:chExt cx="5330" cy="4356"/>
          </a:xfrm>
        </p:grpSpPr>
        <p:grpSp>
          <p:nvGrpSpPr>
            <p:cNvPr id="73" name="Group 72"/>
            <p:cNvGrpSpPr/>
            <p:nvPr/>
          </p:nvGrpSpPr>
          <p:grpSpPr>
            <a:xfrm rot="19560000">
              <a:off x="10337" y="6564"/>
              <a:ext cx="5331" cy="683"/>
              <a:chOff x="13011" y="6247"/>
              <a:chExt cx="4842" cy="683"/>
            </a:xfrm>
          </p:grpSpPr>
          <p:cxnSp>
            <p:nvCxnSpPr>
              <p:cNvPr id="74" name="Straight Arrow Connector 73"/>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5" name="Text Box 74"/>
              <p:cNvSpPr txBox="1"/>
              <p:nvPr/>
            </p:nvSpPr>
            <p:spPr>
              <a:xfrm>
                <a:off x="13011" y="6350"/>
                <a:ext cx="74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6" name="Text Box 75"/>
              <p:cNvSpPr txBox="1"/>
              <p:nvPr/>
            </p:nvSpPr>
            <p:spPr>
              <a:xfrm>
                <a:off x="17255" y="6339"/>
                <a:ext cx="598"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7" name="Text Box 76"/>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8" name="Text Box 77"/>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9" name="Text Box 78"/>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0" name="Text Box 79"/>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1" name="Text Box 80"/>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2" name="Text Box 81"/>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83" name="Group 82"/>
            <p:cNvGrpSpPr/>
            <p:nvPr/>
          </p:nvGrpSpPr>
          <p:grpSpPr>
            <a:xfrm>
              <a:off x="12675" y="4787"/>
              <a:ext cx="893" cy="4356"/>
              <a:chOff x="15115" y="4439"/>
              <a:chExt cx="893" cy="4356"/>
            </a:xfrm>
          </p:grpSpPr>
          <p:cxnSp>
            <p:nvCxnSpPr>
              <p:cNvPr id="84" name="Straight Arrow Connector 83"/>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5" name="Text Box 84"/>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6" name="Text Box 85"/>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7" name="Text Box 86"/>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8" name="Text Box 87"/>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9" name="Text Box 88"/>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0" name="Text Box 89"/>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1" name="Text Box 90"/>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92" name="Text Box 91"/>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cxnSp>
        <p:nvCxnSpPr>
          <p:cNvPr id="12" name="Straight Arrow Connector 11"/>
          <p:cNvCxnSpPr/>
          <p:nvPr/>
        </p:nvCxnSpPr>
        <p:spPr>
          <a:xfrm flipV="1">
            <a:off x="3300095" y="4892040"/>
            <a:ext cx="317500" cy="26416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289300" y="4841240"/>
            <a:ext cx="10795" cy="31686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4" name="Oval Callout 13"/>
          <p:cNvSpPr/>
          <p:nvPr/>
        </p:nvSpPr>
        <p:spPr>
          <a:xfrm>
            <a:off x="4321175" y="3396481"/>
            <a:ext cx="3593465" cy="1316622"/>
          </a:xfrm>
          <a:prstGeom prst="wedgeEllipseCallout">
            <a:avLst>
              <a:gd name="adj1" fmla="val -12134"/>
              <a:gd name="adj2" fmla="val 8919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sym typeface="+mn-ea"/>
              </a:rPr>
              <a:t>矩阵的竖着写的两个</a:t>
            </a:r>
            <a:r>
              <a:rPr lang="en-US" altLang="zh-CN" sz="2000">
                <a:latin typeface="HYTangMeiRen 85W" panose="00020600040101010101" charset="-122"/>
                <a:ea typeface="HYTangMeiRen 85W" panose="00020600040101010101" charset="-122"/>
              </a:rPr>
              <a:t>分量就是</a:t>
            </a:r>
            <a:r>
              <a:rPr lang="zh-CN" altLang="en-US" sz="2000">
                <a:latin typeface="HYTangMeiRen 85W" panose="00020600040101010101" charset="-122"/>
                <a:ea typeface="HYTangMeiRen 85W" panose="00020600040101010101" charset="-122"/>
              </a:rPr>
              <a:t>新坐标系的两个</a:t>
            </a:r>
            <a:r>
              <a:rPr lang="en-US" altLang="zh-CN" sz="2000">
                <a:latin typeface="HYTangMeiRen 85W" panose="00020600040101010101" charset="-122"/>
                <a:ea typeface="HYTangMeiRen 85W" panose="00020600040101010101" charset="-122"/>
              </a:rPr>
              <a:t>基矢量</a:t>
            </a:r>
            <a:r>
              <a:rPr lang="zh-CN" altLang="en-US" sz="2000">
                <a:latin typeface="HYTangMeiRen 85W" panose="00020600040101010101" charset="-122"/>
                <a:ea typeface="HYTangMeiRen 85W" panose="00020600040101010101" charset="-122"/>
              </a:rPr>
              <a:t>，非常直观！</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dissolve">
                                      <p:cBhvr>
                                        <p:cTn id="14" dur="500"/>
                                        <p:tgtEl>
                                          <p:spTgt spid="12"/>
                                        </p:tgtEl>
                                      </p:cBhvr>
                                    </p:animEffect>
                                  </p:childTnLst>
                                </p:cTn>
                              </p:par>
                              <p:par>
                                <p:cTn id="15" presetID="9"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900" decel="100000" fill="hold"/>
                                        <p:tgtEl>
                                          <p:spTgt spid="16"/>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26" fill="hold">
                            <p:stCondLst>
                              <p:cond delay="1000"/>
                            </p:stCondLst>
                            <p:childTnLst>
                              <p:par>
                                <p:cTn id="27" presetID="55" presetClass="entr" presetSubtype="0" fill="hold" grpId="0" nodeType="afterEffect">
                                  <p:stCondLst>
                                    <p:cond delay="500"/>
                                  </p:stCondLst>
                                  <p:childTnLst>
                                    <p:set>
                                      <p:cBhvr>
                                        <p:cTn id="28" dur="1" fill="hold">
                                          <p:stCondLst>
                                            <p:cond delay="0"/>
                                          </p:stCondLst>
                                        </p:cTn>
                                        <p:tgtEl>
                                          <p:spTgt spid="14"/>
                                        </p:tgtEl>
                                        <p:attrNameLst>
                                          <p:attrName>style.visibility</p:attrName>
                                        </p:attrNameLst>
                                      </p:cBhvr>
                                      <p:to>
                                        <p:strVal val="visible"/>
                                      </p:to>
                                    </p:set>
                                    <p:anim calcmode="lin" valueType="num">
                                      <p:cBhvr>
                                        <p:cTn id="29" dur="1000" fill="hold"/>
                                        <p:tgtEl>
                                          <p:spTgt spid="14"/>
                                        </p:tgtEl>
                                        <p:attrNameLst>
                                          <p:attrName>ppt_w</p:attrName>
                                        </p:attrNameLst>
                                      </p:cBhvr>
                                      <p:tavLst>
                                        <p:tav tm="0">
                                          <p:val>
                                            <p:strVal val="#ppt_w*0.70"/>
                                          </p:val>
                                        </p:tav>
                                        <p:tav tm="100000">
                                          <p:val>
                                            <p:strVal val="#ppt_w"/>
                                          </p:val>
                                        </p:tav>
                                      </p:tavLst>
                                    </p:anim>
                                    <p:anim calcmode="lin" valueType="num">
                                      <p:cBhvr>
                                        <p:cTn id="30" dur="1000" fill="hold"/>
                                        <p:tgtEl>
                                          <p:spTgt spid="14"/>
                                        </p:tgtEl>
                                        <p:attrNameLst>
                                          <p:attrName>ppt_h</p:attrName>
                                        </p:attrNameLst>
                                      </p:cBhvr>
                                      <p:tavLst>
                                        <p:tav tm="0">
                                          <p:val>
                                            <p:strVal val="#ppt_h"/>
                                          </p:val>
                                        </p:tav>
                                        <p:tav tm="100000">
                                          <p:val>
                                            <p:strVal val="#ppt_h"/>
                                          </p:val>
                                        </p:tav>
                                      </p:tavLst>
                                    </p:anim>
                                    <p:animEffect transition="in" filter="fade">
                                      <p:cBhvr>
                                        <p:cTn id="3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1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矢量的初中数学定义</a:t>
            </a:r>
            <a:endParaRPr lang="en-US" altLang="zh-CN"/>
          </a:p>
        </p:txBody>
      </p:sp>
      <p:sp>
        <p:nvSpPr>
          <p:cNvPr id="3" name="Content Placeholder 2"/>
          <p:cNvSpPr>
            <a:spLocks noGrp="1"/>
          </p:cNvSpPr>
          <p:nvPr>
            <p:ph idx="1"/>
          </p:nvPr>
        </p:nvSpPr>
        <p:spPr/>
        <p:txBody>
          <a:bodyPr/>
          <a:p>
            <a:r>
              <a:rPr lang="zh-CN" altLang="en-US">
                <a:sym typeface="+mn-ea"/>
              </a:rPr>
              <a:t>初中数学课上，课本里说“矢量”是空间中一条有长度，有方向的线段，起点的位置不重要，重要的只有</a:t>
            </a:r>
            <a:r>
              <a:rPr lang="zh-CN" altLang="en-US" b="1">
                <a:sym typeface="+mn-ea"/>
              </a:rPr>
              <a:t>起点和终点的相对位置</a:t>
            </a:r>
            <a:r>
              <a:rPr lang="zh-CN" altLang="en-US">
                <a:sym typeface="+mn-ea"/>
              </a:rPr>
              <a:t>。</a:t>
            </a:r>
            <a:endParaRPr lang="zh-CN" altLang="en-US">
              <a:sym typeface="+mn-ea"/>
            </a:endParaRPr>
          </a:p>
          <a:p>
            <a:r>
              <a:rPr lang="zh-CN" altLang="en-US">
                <a:sym typeface="+mn-ea"/>
              </a:rPr>
              <a:t>我们说两个矢量相等，是说他们的</a:t>
            </a:r>
            <a:r>
              <a:rPr lang="zh-CN" altLang="en-US" b="1">
                <a:sym typeface="+mn-ea"/>
              </a:rPr>
              <a:t>方向相同</a:t>
            </a:r>
            <a:r>
              <a:rPr lang="zh-CN" altLang="en-US">
                <a:sym typeface="+mn-ea"/>
              </a:rPr>
              <a:t>且</a:t>
            </a:r>
            <a:r>
              <a:rPr lang="zh-CN" altLang="en-US" b="1">
                <a:sym typeface="+mn-ea"/>
              </a:rPr>
              <a:t>长度</a:t>
            </a:r>
            <a:r>
              <a:rPr lang="zh-CN" altLang="en-US" b="1">
                <a:sym typeface="+mn-ea"/>
              </a:rPr>
              <a:t>相等</a:t>
            </a:r>
            <a:r>
              <a:rPr lang="zh-CN" altLang="en-US">
                <a:sym typeface="+mn-ea"/>
              </a:rPr>
              <a:t>。</a:t>
            </a:r>
            <a:endParaRPr lang="en-US"/>
          </a:p>
        </p:txBody>
      </p:sp>
      <p:sp>
        <p:nvSpPr>
          <p:cNvPr id="14" name="Oval Callout 13"/>
          <p:cNvSpPr/>
          <p:nvPr/>
        </p:nvSpPr>
        <p:spPr>
          <a:xfrm>
            <a:off x="4968240" y="3217399"/>
            <a:ext cx="5183505" cy="870243"/>
          </a:xfrm>
          <a:prstGeom prst="wedgeEllipseCallout">
            <a:avLst>
              <a:gd name="adj1" fmla="val -58085"/>
              <a:gd name="adj2" fmla="val -496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这两个矢量相等：因为他们互相平行（方向相同），且长度相等</a:t>
            </a:r>
            <a:endParaRPr lang="en-US" altLang="zh-CN" sz="2000">
              <a:latin typeface="HYTangMeiRen 85W" panose="00020600040101010101" charset="-122"/>
              <a:ea typeface="HYTangMeiRen 85W" panose="00020600040101010101" charset="-122"/>
            </a:endParaRPr>
          </a:p>
        </p:txBody>
      </p:sp>
      <p:grpSp>
        <p:nvGrpSpPr>
          <p:cNvPr id="16" name="Group 15"/>
          <p:cNvGrpSpPr/>
          <p:nvPr/>
        </p:nvGrpSpPr>
        <p:grpSpPr>
          <a:xfrm>
            <a:off x="3361690" y="3105785"/>
            <a:ext cx="1180465" cy="759460"/>
            <a:chOff x="5294" y="4809"/>
            <a:chExt cx="1859" cy="1196"/>
          </a:xfrm>
        </p:grpSpPr>
        <p:cxnSp>
          <p:nvCxnSpPr>
            <p:cNvPr id="4" name="Straight Arrow Connector 3"/>
            <p:cNvCxnSpPr/>
            <p:nvPr/>
          </p:nvCxnSpPr>
          <p:spPr>
            <a:xfrm flipV="1">
              <a:off x="5294" y="4809"/>
              <a:ext cx="1113" cy="118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6040" y="4822"/>
              <a:ext cx="1113" cy="118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198495" y="4281805"/>
            <a:ext cx="944880" cy="751205"/>
            <a:chOff x="5037" y="6661"/>
            <a:chExt cx="1488" cy="1183"/>
          </a:xfrm>
        </p:grpSpPr>
        <p:cxnSp>
          <p:nvCxnSpPr>
            <p:cNvPr id="6" name="Straight Arrow Connector 5"/>
            <p:cNvCxnSpPr/>
            <p:nvPr/>
          </p:nvCxnSpPr>
          <p:spPr>
            <a:xfrm flipV="1">
              <a:off x="5037" y="6661"/>
              <a:ext cx="1113" cy="1183"/>
            </a:xfrm>
            <a:prstGeom prst="straightConnector1">
              <a:avLst/>
            </a:prstGeom>
            <a:ln w="28575">
              <a:tailEnd type="arrow" w="med" len="med"/>
            </a:ln>
          </p:spPr>
          <p:style>
            <a:lnRef idx="3">
              <a:schemeClr val="accent2"/>
            </a:lnRef>
            <a:fillRef idx="0">
              <a:schemeClr val="accent2"/>
            </a:fillRef>
            <a:effectRef idx="2">
              <a:schemeClr val="accent2"/>
            </a:effectRef>
            <a:fontRef idx="minor">
              <a:schemeClr val="tx1"/>
            </a:fontRef>
          </p:style>
        </p:cxnSp>
        <p:cxnSp>
          <p:nvCxnSpPr>
            <p:cNvPr id="7" name="Straight Arrow Connector 6"/>
            <p:cNvCxnSpPr/>
            <p:nvPr/>
          </p:nvCxnSpPr>
          <p:spPr>
            <a:xfrm flipV="1">
              <a:off x="5917" y="7175"/>
              <a:ext cx="608" cy="647"/>
            </a:xfrm>
            <a:prstGeom prst="straightConnector1">
              <a:avLst/>
            </a:prstGeom>
            <a:ln w="28575">
              <a:tailEnd type="arrow" w="med" len="med"/>
            </a:ln>
          </p:spPr>
          <p:style>
            <a:lnRef idx="3">
              <a:schemeClr val="accent2"/>
            </a:lnRef>
            <a:fillRef idx="0">
              <a:schemeClr val="accent2"/>
            </a:fillRef>
            <a:effectRef idx="2">
              <a:schemeClr val="accent2"/>
            </a:effectRef>
            <a:fontRef idx="minor">
              <a:schemeClr val="tx1"/>
            </a:fontRef>
          </p:style>
        </p:cxnSp>
      </p:grpSp>
      <p:sp>
        <p:nvSpPr>
          <p:cNvPr id="8" name="Oval Callout 7"/>
          <p:cNvSpPr/>
          <p:nvPr/>
        </p:nvSpPr>
        <p:spPr>
          <a:xfrm>
            <a:off x="5043805" y="4219852"/>
            <a:ext cx="4743450" cy="904321"/>
          </a:xfrm>
          <a:prstGeom prst="wedgeEllipseCallout">
            <a:avLst>
              <a:gd name="adj1" fmla="val -58085"/>
              <a:gd name="adj2" fmla="val -4961"/>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这两个矢量不相等：因为他们虽然</a:t>
            </a:r>
            <a:r>
              <a:rPr lang="zh-CN" altLang="en-US" sz="2000">
                <a:latin typeface="HYTangMeiRen 85W" panose="00020600040101010101" charset="-122"/>
                <a:ea typeface="HYTangMeiRen 85W" panose="00020600040101010101" charset="-122"/>
                <a:sym typeface="+mn-ea"/>
              </a:rPr>
              <a:t>方向相同</a:t>
            </a:r>
            <a:r>
              <a:rPr lang="zh-CN" altLang="en-US" sz="2000">
                <a:latin typeface="HYTangMeiRen 85W" panose="00020600040101010101" charset="-122"/>
                <a:ea typeface="HYTangMeiRen 85W" panose="00020600040101010101" charset="-122"/>
              </a:rPr>
              <a:t>，但长度不同</a:t>
            </a:r>
            <a:endParaRPr lang="en-US" altLang="zh-CN" sz="2000">
              <a:latin typeface="HYTangMeiRen 85W" panose="00020600040101010101" charset="-122"/>
              <a:ea typeface="HYTangMeiRen 85W" panose="00020600040101010101" charset="-122"/>
            </a:endParaRPr>
          </a:p>
        </p:txBody>
      </p:sp>
      <p:sp>
        <p:nvSpPr>
          <p:cNvPr id="11" name="Oval Callout 10"/>
          <p:cNvSpPr/>
          <p:nvPr/>
        </p:nvSpPr>
        <p:spPr>
          <a:xfrm>
            <a:off x="5043805" y="5319068"/>
            <a:ext cx="4743450" cy="986809"/>
          </a:xfrm>
          <a:prstGeom prst="wedgeEllipseCallout">
            <a:avLst>
              <a:gd name="adj1" fmla="val -58085"/>
              <a:gd name="adj2" fmla="val -496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这两个矢量不相等：因为他们虽然长度</a:t>
            </a:r>
            <a:r>
              <a:rPr lang="zh-CN" altLang="en-US" sz="2000">
                <a:latin typeface="HYTangMeiRen 85W" panose="00020600040101010101" charset="-122"/>
                <a:ea typeface="HYTangMeiRen 85W" panose="00020600040101010101" charset="-122"/>
                <a:sym typeface="+mn-ea"/>
              </a:rPr>
              <a:t>相等</a:t>
            </a:r>
            <a:r>
              <a:rPr lang="zh-CN" altLang="en-US" sz="2000">
                <a:latin typeface="HYTangMeiRen 85W" panose="00020600040101010101" charset="-122"/>
                <a:ea typeface="HYTangMeiRen 85W" panose="00020600040101010101" charset="-122"/>
              </a:rPr>
              <a:t>，但方向不同</a:t>
            </a:r>
            <a:endParaRPr lang="en-US" altLang="zh-CN" sz="2000">
              <a:latin typeface="HYTangMeiRen 85W" panose="00020600040101010101" charset="-122"/>
              <a:ea typeface="HYTangMeiRen 85W" panose="00020600040101010101" charset="-122"/>
            </a:endParaRPr>
          </a:p>
        </p:txBody>
      </p:sp>
      <p:grpSp>
        <p:nvGrpSpPr>
          <p:cNvPr id="13" name="Group 12"/>
          <p:cNvGrpSpPr/>
          <p:nvPr/>
        </p:nvGrpSpPr>
        <p:grpSpPr>
          <a:xfrm>
            <a:off x="3128645" y="5478145"/>
            <a:ext cx="1174750" cy="750570"/>
            <a:chOff x="4949" y="8665"/>
            <a:chExt cx="1850" cy="1182"/>
          </a:xfrm>
        </p:grpSpPr>
        <p:cxnSp>
          <p:nvCxnSpPr>
            <p:cNvPr id="9" name="Straight Arrow Connector 8"/>
            <p:cNvCxnSpPr/>
            <p:nvPr/>
          </p:nvCxnSpPr>
          <p:spPr>
            <a:xfrm flipV="1">
              <a:off x="4949" y="8665"/>
              <a:ext cx="1113" cy="1183"/>
            </a:xfrm>
            <a:prstGeom prst="straightConnector1">
              <a:avLst/>
            </a:prstGeom>
            <a:ln w="28575">
              <a:tailEnd type="arrow" w="med" len="med"/>
            </a:ln>
          </p:spPr>
          <p:style>
            <a:lnRef idx="3">
              <a:schemeClr val="accent6"/>
            </a:lnRef>
            <a:fillRef idx="0">
              <a:schemeClr val="accent6"/>
            </a:fillRef>
            <a:effectRef idx="2">
              <a:schemeClr val="accent6"/>
            </a:effectRef>
            <a:fontRef idx="minor">
              <a:schemeClr val="tx1"/>
            </a:fontRef>
          </p:style>
        </p:cxnSp>
        <p:cxnSp>
          <p:nvCxnSpPr>
            <p:cNvPr id="12" name="Straight Arrow Connector 11"/>
            <p:cNvCxnSpPr/>
            <p:nvPr/>
          </p:nvCxnSpPr>
          <p:spPr>
            <a:xfrm flipV="1">
              <a:off x="5687" y="8665"/>
              <a:ext cx="1113" cy="1183"/>
            </a:xfrm>
            <a:prstGeom prst="straightConnector1">
              <a:avLst/>
            </a:prstGeom>
            <a:ln w="28575">
              <a:headEnd type="arrow" w="med" len="med"/>
              <a:tailEnd type="none" w="med" len="med"/>
            </a:ln>
          </p:spPr>
          <p:style>
            <a:lnRef idx="3">
              <a:schemeClr val="accent6"/>
            </a:lnRef>
            <a:fillRef idx="0">
              <a:schemeClr val="accent6"/>
            </a:fillRef>
            <a:effectRef idx="2">
              <a:schemeClr val="accent6"/>
            </a:effectRef>
            <a:fontRef idx="minor">
              <a:schemeClr val="tx1"/>
            </a:fontRef>
          </p:style>
        </p:cxnSp>
      </p:grpSp>
      <p:sp>
        <p:nvSpPr>
          <p:cNvPr id="17" name="Text Box 16"/>
          <p:cNvSpPr txBox="1"/>
          <p:nvPr/>
        </p:nvSpPr>
        <p:spPr>
          <a:xfrm>
            <a:off x="2475230" y="4472940"/>
            <a:ext cx="473710" cy="368300"/>
          </a:xfrm>
          <a:prstGeom prst="rect">
            <a:avLst/>
          </a:prstGeom>
          <a:noFill/>
        </p:spPr>
        <p:txBody>
          <a:bodyPr wrap="none" rtlCol="0" anchor="t">
            <a:spAutoFit/>
          </a:bodyPr>
          <a:p>
            <a:pPr algn="l"/>
            <a:r>
              <a:rPr lang="en-US" altLang="zh-CN" b="1">
                <a:solidFill>
                  <a:srgbClr val="C00000"/>
                </a:solidFill>
                <a:sym typeface="+mn-ea"/>
              </a:rPr>
              <a:t>❌</a:t>
            </a:r>
            <a:endParaRPr lang="en-US"/>
          </a:p>
        </p:txBody>
      </p:sp>
      <p:sp>
        <p:nvSpPr>
          <p:cNvPr id="18" name="Text Box 17"/>
          <p:cNvSpPr txBox="1"/>
          <p:nvPr/>
        </p:nvSpPr>
        <p:spPr>
          <a:xfrm>
            <a:off x="2475230" y="5628005"/>
            <a:ext cx="473710" cy="368300"/>
          </a:xfrm>
          <a:prstGeom prst="rect">
            <a:avLst/>
          </a:prstGeom>
          <a:noFill/>
        </p:spPr>
        <p:txBody>
          <a:bodyPr wrap="none" rtlCol="0" anchor="t">
            <a:spAutoFit/>
          </a:bodyPr>
          <a:p>
            <a:pPr algn="l"/>
            <a:r>
              <a:rPr lang="en-US" altLang="zh-CN" b="1">
                <a:solidFill>
                  <a:srgbClr val="C00000"/>
                </a:solidFill>
                <a:sym typeface="+mn-ea"/>
              </a:rPr>
              <a:t>❌</a:t>
            </a:r>
            <a:endParaRPr lang="en-US"/>
          </a:p>
        </p:txBody>
      </p:sp>
      <p:sp>
        <p:nvSpPr>
          <p:cNvPr id="19" name="Text Box 18"/>
          <p:cNvSpPr txBox="1"/>
          <p:nvPr/>
        </p:nvSpPr>
        <p:spPr>
          <a:xfrm>
            <a:off x="2475230" y="3317875"/>
            <a:ext cx="412115" cy="368300"/>
          </a:xfrm>
          <a:prstGeom prst="rect">
            <a:avLst/>
          </a:prstGeom>
          <a:noFill/>
        </p:spPr>
        <p:txBody>
          <a:bodyPr wrap="none" rtlCol="0" anchor="t">
            <a:spAutoFit/>
          </a:bodyPr>
          <a:p>
            <a:r>
              <a:rPr lang="en-US" altLang="zh-CN" b="1">
                <a:solidFill>
                  <a:srgbClr val="00B050"/>
                </a:solidFill>
                <a:sym typeface="+mn-ea"/>
              </a:rPr>
              <a:t>✔</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par>
                          <p:cTn id="16" fill="hold">
                            <p:stCondLst>
                              <p:cond delay="1500"/>
                            </p:stCondLst>
                            <p:childTnLst>
                              <p:par>
                                <p:cTn id="17" presetID="55" presetClass="entr" presetSubtype="0" fill="hold" grpId="0" nodeType="afterEffect">
                                  <p:stCondLst>
                                    <p:cond delay="10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strVal val="#ppt_w*0.70"/>
                                          </p:val>
                                        </p:tav>
                                        <p:tav tm="100000">
                                          <p:val>
                                            <p:strVal val="#ppt_w"/>
                                          </p:val>
                                        </p:tav>
                                      </p:tavLst>
                                    </p:anim>
                                    <p:anim calcmode="lin" valueType="num">
                                      <p:cBhvr>
                                        <p:cTn id="20" dur="1000" fill="hold"/>
                                        <p:tgtEl>
                                          <p:spTgt spid="14"/>
                                        </p:tgtEl>
                                        <p:attrNameLst>
                                          <p:attrName>ppt_h</p:attrName>
                                        </p:attrNameLst>
                                      </p:cBhvr>
                                      <p:tavLst>
                                        <p:tav tm="0">
                                          <p:val>
                                            <p:strVal val="#ppt_h"/>
                                          </p:val>
                                        </p:tav>
                                        <p:tav tm="100000">
                                          <p:val>
                                            <p:strVal val="#ppt_h"/>
                                          </p:val>
                                        </p:tav>
                                      </p:tavLst>
                                    </p:anim>
                                    <p:animEffect transition="in" filter="fade">
                                      <p:cBhvr>
                                        <p:cTn id="21" dur="1000"/>
                                        <p:tgtEl>
                                          <p:spTgt spid="14"/>
                                        </p:tgtEl>
                                      </p:cBhvr>
                                    </p:animEffect>
                                  </p:childTnLst>
                                </p:cTn>
                              </p:par>
                            </p:childTnLst>
                          </p:cTn>
                        </p:par>
                        <p:par>
                          <p:cTn id="22" fill="hold">
                            <p:stCondLst>
                              <p:cond delay="3500"/>
                            </p:stCondLst>
                            <p:childTnLst>
                              <p:par>
                                <p:cTn id="23" presetID="55" presetClass="entr" presetSubtype="0" fill="hold" grpId="0" nodeType="afterEffect">
                                  <p:stCondLst>
                                    <p:cond delay="100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par>
                          <p:cTn id="28" fill="hold">
                            <p:stCondLst>
                              <p:cond delay="5500"/>
                            </p:stCondLst>
                            <p:childTnLst>
                              <p:par>
                                <p:cTn id="29" presetID="55" presetClass="entr" presetSubtype="0" fill="hold" grpId="0" nodeType="afterEffect">
                                  <p:stCondLst>
                                    <p:cond delay="10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strVal val="#ppt_w*0.70"/>
                                          </p:val>
                                        </p:tav>
                                        <p:tav tm="100000">
                                          <p:val>
                                            <p:strVal val="#ppt_w"/>
                                          </p:val>
                                        </p:tav>
                                      </p:tavLst>
                                    </p:anim>
                                    <p:anim calcmode="lin" valueType="num">
                                      <p:cBhvr>
                                        <p:cTn id="32" dur="1000" fill="hold"/>
                                        <p:tgtEl>
                                          <p:spTgt spid="11"/>
                                        </p:tgtEl>
                                        <p:attrNameLst>
                                          <p:attrName>ppt_h</p:attrName>
                                        </p:attrNameLst>
                                      </p:cBhvr>
                                      <p:tavLst>
                                        <p:tav tm="0">
                                          <p:val>
                                            <p:strVal val="#ppt_h"/>
                                          </p:val>
                                        </p:tav>
                                        <p:tav tm="100000">
                                          <p:val>
                                            <p:strVal val="#ppt_h"/>
                                          </p:val>
                                        </p:tav>
                                      </p:tavLst>
                                    </p:anim>
                                    <p:animEffect transition="in" filter="fade">
                                      <p:cBhvr>
                                        <p:cTn id="3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8" grpId="0" bldLvl="0" animBg="1"/>
      <p:bldP spid="11" grpId="0" bldLvl="0" animBg="1"/>
      <p:bldP spid="19" grpId="0"/>
      <p:bldP spid="17" grpId="0"/>
      <p:bldP spid="1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逆变矩阵是由</a:t>
            </a:r>
            <a:r>
              <a:rPr lang="zh-CN" altLang="en-US">
                <a:sym typeface="+mn-ea"/>
              </a:rPr>
              <a:t>原</a:t>
            </a:r>
            <a:r>
              <a:rPr lang="zh-CN" altLang="en-US"/>
              <a:t>坐标系基矢量的坐标构成的</a:t>
            </a:r>
            <a:endParaRPr lang="en-US" altLang="zh-CN"/>
          </a:p>
        </p:txBody>
      </p:sp>
      <p:sp>
        <p:nvSpPr>
          <p:cNvPr id="3" name="Content Placeholder 2"/>
          <p:cNvSpPr>
            <a:spLocks noGrp="1"/>
          </p:cNvSpPr>
          <p:nvPr>
            <p:ph idx="1"/>
          </p:nvPr>
        </p:nvSpPr>
        <p:spPr/>
        <p:txBody>
          <a:bodyPr/>
          <a:p>
            <a:r>
              <a:rPr lang="en-US" altLang="zh-CN"/>
              <a:t>4 </a:t>
            </a:r>
            <a:r>
              <a:rPr lang="zh-CN" altLang="en-US"/>
              <a:t>个转换系数，实际上是原坐标系两个基矢量在新坐标系中的坐标。</a:t>
            </a:r>
            <a:endParaRPr lang="zh-CN" altLang="en-US"/>
          </a:p>
          <a:p>
            <a:r>
              <a:rPr lang="zh-CN" altLang="en-US">
                <a:sym typeface="+mn-ea"/>
              </a:rPr>
              <a:t>原坐标系的</a:t>
            </a:r>
            <a:r>
              <a:rPr lang="en-US" altLang="zh-CN">
                <a:sym typeface="+mn-ea"/>
              </a:rPr>
              <a:t> </a:t>
            </a:r>
            <a:r>
              <a:rPr lang="en-US" altLang="zh-CN" b="1">
                <a:solidFill>
                  <a:srgbClr val="C00000"/>
                </a:solidFill>
                <a:sym typeface="+mn-ea"/>
              </a:rPr>
              <a:t>e</a:t>
            </a:r>
            <a:r>
              <a:rPr lang="en-US" altLang="zh-CN" b="1" baseline="-25000">
                <a:solidFill>
                  <a:srgbClr val="C00000"/>
                </a:solidFill>
                <a:sym typeface="+mn-ea"/>
              </a:rPr>
              <a:t>x</a:t>
            </a:r>
            <a:r>
              <a:rPr lang="en-US" altLang="zh-CN">
                <a:sym typeface="+mn-ea"/>
              </a:rPr>
              <a:t> </a:t>
            </a:r>
            <a:r>
              <a:rPr lang="zh-CN" altLang="en-US">
                <a:sym typeface="+mn-ea"/>
              </a:rPr>
              <a:t>在新坐标系中坐标为</a:t>
            </a:r>
            <a:r>
              <a:rPr lang="en-US" altLang="zh-CN">
                <a:sym typeface="+mn-ea"/>
              </a:rPr>
              <a:t> (</a:t>
            </a:r>
            <a:r>
              <a:rPr lang="en-US" altLang="zh-CN">
                <a:solidFill>
                  <a:srgbClr val="C00000"/>
                </a:solidFill>
                <a:sym typeface="+mn-ea"/>
              </a:rPr>
              <a:t>1</a:t>
            </a:r>
            <a:r>
              <a:rPr lang="en-US" altLang="zh-CN">
                <a:sym typeface="+mn-ea"/>
              </a:rPr>
              <a:t>, </a:t>
            </a:r>
            <a:r>
              <a:rPr lang="en-US" altLang="zh-CN">
                <a:solidFill>
                  <a:srgbClr val="C00000"/>
                </a:solidFill>
                <a:sym typeface="+mn-ea"/>
              </a:rPr>
              <a:t>-1</a:t>
            </a:r>
            <a:r>
              <a:rPr lang="en-US" altLang="zh-CN">
                <a:sym typeface="+mn-ea"/>
              </a:rPr>
              <a:t>)</a:t>
            </a:r>
            <a:r>
              <a:rPr lang="zh-CN" altLang="en-US">
                <a:sym typeface="+mn-ea"/>
              </a:rPr>
              <a:t>。</a:t>
            </a:r>
            <a:endParaRPr lang="zh-CN" altLang="en-US"/>
          </a:p>
          <a:p>
            <a:r>
              <a:rPr lang="zh-CN" altLang="en-US">
                <a:sym typeface="+mn-ea"/>
              </a:rPr>
              <a:t>原坐标系的</a:t>
            </a:r>
            <a:r>
              <a:rPr lang="en-US" altLang="zh-CN">
                <a:sym typeface="+mn-ea"/>
              </a:rPr>
              <a:t> </a:t>
            </a:r>
            <a:r>
              <a:rPr lang="en-US" altLang="zh-CN" b="1">
                <a:solidFill>
                  <a:srgbClr val="00B050"/>
                </a:solidFill>
                <a:sym typeface="+mn-ea"/>
              </a:rPr>
              <a:t>e</a:t>
            </a:r>
            <a:r>
              <a:rPr lang="en-US" altLang="zh-CN" b="1" baseline="-25000">
                <a:solidFill>
                  <a:srgbClr val="00B050"/>
                </a:solidFill>
                <a:sym typeface="+mn-ea"/>
              </a:rPr>
              <a:t>y</a:t>
            </a:r>
            <a:r>
              <a:rPr lang="en-US" altLang="zh-CN">
                <a:sym typeface="+mn-ea"/>
              </a:rPr>
              <a:t> </a:t>
            </a:r>
            <a:r>
              <a:rPr lang="zh-CN" altLang="en-US">
                <a:sym typeface="+mn-ea"/>
              </a:rPr>
              <a:t>在新坐标系中坐标为</a:t>
            </a:r>
            <a:r>
              <a:rPr lang="en-US" altLang="zh-CN">
                <a:sym typeface="+mn-ea"/>
              </a:rPr>
              <a:t> (</a:t>
            </a:r>
            <a:r>
              <a:rPr lang="en-US" altLang="zh-CN">
                <a:solidFill>
                  <a:srgbClr val="00B050"/>
                </a:solidFill>
                <a:sym typeface="+mn-ea"/>
              </a:rPr>
              <a:t>0</a:t>
            </a:r>
            <a:r>
              <a:rPr lang="en-US" altLang="zh-CN">
                <a:sym typeface="+mn-ea"/>
              </a:rPr>
              <a:t>, </a:t>
            </a:r>
            <a:r>
              <a:rPr lang="en-US" altLang="zh-CN">
                <a:solidFill>
                  <a:srgbClr val="00B050"/>
                </a:solidFill>
                <a:sym typeface="+mn-ea"/>
              </a:rPr>
              <a:t>1</a:t>
            </a:r>
            <a:r>
              <a:rPr lang="en-US" altLang="zh-CN">
                <a:sym typeface="+mn-ea"/>
              </a:rPr>
              <a:t>)</a:t>
            </a:r>
            <a:r>
              <a:rPr lang="zh-CN" altLang="en-US">
                <a:sym typeface="+mn-ea"/>
              </a:rPr>
              <a:t>。</a:t>
            </a:r>
            <a:endParaRPr lang="zh-CN" altLang="en-US">
              <a:sym typeface="+mn-ea"/>
            </a:endParaRPr>
          </a:p>
          <a:p>
            <a:r>
              <a:rPr lang="zh-CN" altLang="en-US"/>
              <a:t>竖过来排列，就得到了转换系数矩阵：</a:t>
            </a:r>
            <a:endParaRPr lang="zh-CN" altLang="en-US"/>
          </a:p>
          <a:p>
            <a:r>
              <a:rPr lang="en-US" altLang="zh-CN">
                <a:solidFill>
                  <a:srgbClr val="C00000"/>
                </a:solidFill>
              </a:rPr>
              <a:t>1</a:t>
            </a:r>
            <a:r>
              <a:rPr lang="en-US" altLang="zh-CN"/>
              <a:t>,  </a:t>
            </a:r>
            <a:r>
              <a:rPr lang="en-US" altLang="zh-CN">
                <a:solidFill>
                  <a:srgbClr val="00B050"/>
                </a:solidFill>
              </a:rPr>
              <a:t>0</a:t>
            </a:r>
            <a:endParaRPr lang="en-US" altLang="zh-CN"/>
          </a:p>
          <a:p>
            <a:r>
              <a:rPr lang="en-US" altLang="zh-CN">
                <a:solidFill>
                  <a:srgbClr val="C00000"/>
                </a:solidFill>
              </a:rPr>
              <a:t>-1</a:t>
            </a:r>
            <a:r>
              <a:rPr lang="en-US" altLang="zh-CN"/>
              <a:t>, </a:t>
            </a:r>
            <a:r>
              <a:rPr lang="en-US" altLang="zh-CN">
                <a:solidFill>
                  <a:srgbClr val="00B050"/>
                </a:solidFill>
              </a:rPr>
              <a:t>1</a:t>
            </a:r>
            <a:endParaRPr lang="en-US" altLang="zh-CN">
              <a:solidFill>
                <a:srgbClr val="00B050"/>
              </a:solidFill>
            </a:endParaRPr>
          </a:p>
        </p:txBody>
      </p:sp>
      <p:cxnSp>
        <p:nvCxnSpPr>
          <p:cNvPr id="6" name="Straight Arrow Connector 5"/>
          <p:cNvCxnSpPr/>
          <p:nvPr/>
        </p:nvCxnSpPr>
        <p:spPr>
          <a:xfrm>
            <a:off x="5039995" y="4825365"/>
            <a:ext cx="306705" cy="190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5346700" y="4641850"/>
            <a:ext cx="379095" cy="368300"/>
          </a:xfrm>
          <a:prstGeom prst="rect">
            <a:avLst/>
          </a:prstGeom>
          <a:noFill/>
        </p:spPr>
        <p:txBody>
          <a:bodyPr wrap="none" rtlCol="0" anchor="t">
            <a:spAutoFit/>
          </a:bodyPr>
          <a:p>
            <a:pPr algn="l"/>
            <a:r>
              <a:rPr lang="en-US" altLang="zh-CN" b="1">
                <a:solidFill>
                  <a:srgbClr val="C00000"/>
                </a:solidFill>
                <a:latin typeface="HYXuanSong 75S" panose="00020600040101010101" charset="-122"/>
                <a:ea typeface="HYXuanSong 75S" panose="00020600040101010101" charset="-122"/>
                <a:sym typeface="+mn-ea"/>
              </a:rPr>
              <a:t>e</a:t>
            </a:r>
            <a:r>
              <a:rPr lang="en-US" altLang="zh-CN" b="1" baseline="-25000">
                <a:solidFill>
                  <a:srgbClr val="C00000"/>
                </a:solidFill>
                <a:latin typeface="HYXuanSong 75S" panose="00020600040101010101" charset="-122"/>
                <a:ea typeface="HYXuanSong 75S" panose="00020600040101010101" charset="-122"/>
                <a:sym typeface="+mn-ea"/>
              </a:rPr>
              <a:t>x</a:t>
            </a:r>
            <a:endParaRPr lang="en-US" altLang="zh-CN">
              <a:solidFill>
                <a:schemeClr val="tx1"/>
              </a:solidFill>
              <a:latin typeface="HYXuanSong 75S" panose="00020600040101010101" charset="-122"/>
              <a:ea typeface="HYXuanSong 75S" panose="00020600040101010101" charset="-122"/>
              <a:sym typeface="+mn-ea"/>
            </a:endParaRPr>
          </a:p>
        </p:txBody>
      </p:sp>
      <p:sp>
        <p:nvSpPr>
          <p:cNvPr id="32" name="Text Box 31"/>
          <p:cNvSpPr txBox="1"/>
          <p:nvPr/>
        </p:nvSpPr>
        <p:spPr>
          <a:xfrm>
            <a:off x="5325110" y="5715635"/>
            <a:ext cx="371475" cy="368300"/>
          </a:xfrm>
          <a:prstGeom prst="rect">
            <a:avLst/>
          </a:prstGeom>
          <a:noFill/>
        </p:spPr>
        <p:txBody>
          <a:bodyPr wrap="none" rtlCol="0" anchor="t">
            <a:spAutoFit/>
          </a:bodyPr>
          <a:p>
            <a:pPr algn="l"/>
            <a:r>
              <a:rPr lang="en-US" altLang="zh-CN" b="1">
                <a:solidFill>
                  <a:srgbClr val="00B050"/>
                </a:solidFill>
                <a:latin typeface="HYXuanSong 75S" panose="00020600040101010101" charset="-122"/>
                <a:ea typeface="HYXuanSong 75S" panose="00020600040101010101" charset="-122"/>
                <a:sym typeface="+mn-ea"/>
              </a:rPr>
              <a:t>e</a:t>
            </a:r>
            <a:r>
              <a:rPr lang="en-US" altLang="zh-CN" b="1" baseline="-25000">
                <a:solidFill>
                  <a:srgbClr val="00B050"/>
                </a:solidFill>
                <a:latin typeface="HYXuanSong 75S" panose="00020600040101010101" charset="-122"/>
                <a:ea typeface="HYXuanSong 75S" panose="00020600040101010101" charset="-122"/>
                <a:sym typeface="+mn-ea"/>
              </a:rPr>
              <a:t>y</a:t>
            </a:r>
            <a:endParaRPr lang="en-US">
              <a:latin typeface="HYXuanSong 75S" panose="00020600040101010101" charset="-122"/>
              <a:ea typeface="HYXuanSong 75S" panose="00020600040101010101" charset="-122"/>
            </a:endParaRPr>
          </a:p>
        </p:txBody>
      </p:sp>
      <p:cxnSp>
        <p:nvCxnSpPr>
          <p:cNvPr id="33" name="Straight Arrow Connector 32"/>
          <p:cNvCxnSpPr/>
          <p:nvPr/>
        </p:nvCxnSpPr>
        <p:spPr>
          <a:xfrm flipH="1" flipV="1">
            <a:off x="5205095" y="5759450"/>
            <a:ext cx="10795" cy="31686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93" name="Text Box 92"/>
          <p:cNvSpPr txBox="1"/>
          <p:nvPr/>
        </p:nvSpPr>
        <p:spPr>
          <a:xfrm>
            <a:off x="3273425" y="5107940"/>
            <a:ext cx="360045" cy="36830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O</a:t>
            </a:r>
            <a:endParaRPr lang="en-US" altLang="zh-CN">
              <a:latin typeface="HYTangMeiRen 85W" panose="00020600040101010101" charset="-122"/>
              <a:ea typeface="HYTangMeiRen 85W" panose="00020600040101010101" charset="-122"/>
            </a:endParaRPr>
          </a:p>
        </p:txBody>
      </p:sp>
      <p:grpSp>
        <p:nvGrpSpPr>
          <p:cNvPr id="98" name="Group 97"/>
          <p:cNvGrpSpPr/>
          <p:nvPr/>
        </p:nvGrpSpPr>
        <p:grpSpPr>
          <a:xfrm>
            <a:off x="1754505" y="4895850"/>
            <a:ext cx="2999740" cy="433705"/>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3090545" y="3747770"/>
            <a:ext cx="567055" cy="2766060"/>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sp>
        <p:nvSpPr>
          <p:cNvPr id="34" name="Oval Callout 33"/>
          <p:cNvSpPr/>
          <p:nvPr/>
        </p:nvSpPr>
        <p:spPr>
          <a:xfrm>
            <a:off x="8540750" y="1949373"/>
            <a:ext cx="2005965" cy="1305714"/>
          </a:xfrm>
          <a:prstGeom prst="wedgeEllipseCallout">
            <a:avLst>
              <a:gd name="adj1" fmla="val -12134"/>
              <a:gd name="adj2" fmla="val 8919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转换</a:t>
            </a:r>
            <a:r>
              <a:rPr lang="zh-CN" altLang="en-US" sz="2000">
                <a:latin typeface="HYTangMeiRen 85W" panose="00020600040101010101" charset="-122"/>
                <a:ea typeface="HYTangMeiRen 85W" panose="00020600040101010101" charset="-122"/>
                <a:sym typeface="+mn-ea"/>
              </a:rPr>
              <a:t>系数</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1, 0</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rPr>
              <a:t>-1, 1</a:t>
            </a:r>
            <a:endParaRPr lang="en-US" altLang="zh-CN" sz="2000">
              <a:latin typeface="HYTangMeiRen 85W" panose="00020600040101010101" charset="-122"/>
              <a:ea typeface="HYTangMeiRen 85W" panose="00020600040101010101" charset="-122"/>
            </a:endParaRPr>
          </a:p>
        </p:txBody>
      </p:sp>
      <p:grpSp>
        <p:nvGrpSpPr>
          <p:cNvPr id="9" name="Group 8"/>
          <p:cNvGrpSpPr/>
          <p:nvPr/>
        </p:nvGrpSpPr>
        <p:grpSpPr>
          <a:xfrm>
            <a:off x="6729730" y="3872230"/>
            <a:ext cx="3384550" cy="2766060"/>
            <a:chOff x="10337" y="4787"/>
            <a:chExt cx="5330" cy="4356"/>
          </a:xfrm>
        </p:grpSpPr>
        <p:grpSp>
          <p:nvGrpSpPr>
            <p:cNvPr id="73" name="Group 72"/>
            <p:cNvGrpSpPr/>
            <p:nvPr/>
          </p:nvGrpSpPr>
          <p:grpSpPr>
            <a:xfrm rot="19560000">
              <a:off x="10337" y="6564"/>
              <a:ext cx="5331" cy="683"/>
              <a:chOff x="13011" y="6247"/>
              <a:chExt cx="4842" cy="683"/>
            </a:xfrm>
          </p:grpSpPr>
          <p:cxnSp>
            <p:nvCxnSpPr>
              <p:cNvPr id="74" name="Straight Arrow Connector 73"/>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5" name="Text Box 74"/>
              <p:cNvSpPr txBox="1"/>
              <p:nvPr/>
            </p:nvSpPr>
            <p:spPr>
              <a:xfrm>
                <a:off x="13011" y="6350"/>
                <a:ext cx="743"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6" name="Text Box 75"/>
              <p:cNvSpPr txBox="1"/>
              <p:nvPr/>
            </p:nvSpPr>
            <p:spPr>
              <a:xfrm>
                <a:off x="17255" y="6339"/>
                <a:ext cx="598" cy="580"/>
              </a:xfrm>
              <a:prstGeom prst="rect">
                <a:avLst/>
              </a:prstGeom>
              <a:noFill/>
            </p:spPr>
            <p:txBody>
              <a:bodyPr wrap="squar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7" name="Text Box 76"/>
              <p:cNvSpPr txBox="1"/>
              <p:nvPr/>
            </p:nvSpPr>
            <p:spPr>
              <a:xfrm>
                <a:off x="14322" y="6251"/>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8" name="Text Box 77"/>
              <p:cNvSpPr txBox="1"/>
              <p:nvPr/>
            </p:nvSpPr>
            <p:spPr>
              <a:xfrm>
                <a:off x="14841" y="6259"/>
                <a:ext cx="482"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79" name="Text Box 78"/>
              <p:cNvSpPr txBox="1"/>
              <p:nvPr/>
            </p:nvSpPr>
            <p:spPr>
              <a:xfrm>
                <a:off x="13817" y="6259"/>
                <a:ext cx="496"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0" name="Text Box 79"/>
              <p:cNvSpPr txBox="1"/>
              <p:nvPr/>
            </p:nvSpPr>
            <p:spPr>
              <a:xfrm>
                <a:off x="15603" y="6251"/>
                <a:ext cx="384"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1" name="Text Box 80"/>
              <p:cNvSpPr txBox="1"/>
              <p:nvPr/>
            </p:nvSpPr>
            <p:spPr>
              <a:xfrm>
                <a:off x="16071" y="6247"/>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2" name="Text Box 81"/>
              <p:cNvSpPr txBox="1"/>
              <p:nvPr/>
            </p:nvSpPr>
            <p:spPr>
              <a:xfrm>
                <a:off x="16559" y="6251"/>
                <a:ext cx="398" cy="386"/>
              </a:xfrm>
              <a:prstGeom prst="rect">
                <a:avLst/>
              </a:prstGeom>
              <a:noFill/>
            </p:spPr>
            <p:txBody>
              <a:bodyPr wrap="squar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83" name="Group 82"/>
            <p:cNvGrpSpPr/>
            <p:nvPr/>
          </p:nvGrpSpPr>
          <p:grpSpPr>
            <a:xfrm>
              <a:off x="12675" y="4787"/>
              <a:ext cx="893" cy="4356"/>
              <a:chOff x="15115" y="4439"/>
              <a:chExt cx="893" cy="4356"/>
            </a:xfrm>
          </p:grpSpPr>
          <p:cxnSp>
            <p:nvCxnSpPr>
              <p:cNvPr id="84" name="Straight Arrow Connector 83"/>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5" name="Text Box 84"/>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6" name="Text Box 85"/>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7" name="Text Box 86"/>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8" name="Text Box 87"/>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9" name="Text Box 88"/>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0" name="Text Box 89"/>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1" name="Text Box 90"/>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92" name="Text Box 91"/>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cxnSp>
        <p:nvCxnSpPr>
          <p:cNvPr id="10" name="Straight Arrow Connector 9"/>
          <p:cNvCxnSpPr/>
          <p:nvPr/>
        </p:nvCxnSpPr>
        <p:spPr>
          <a:xfrm>
            <a:off x="8428355" y="5269230"/>
            <a:ext cx="306705" cy="190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8424545" y="4963160"/>
            <a:ext cx="10795" cy="31686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9"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逆时针旋转</a:t>
            </a:r>
            <a:r>
              <a:rPr lang="en-US" altLang="zh-CN"/>
              <a:t> </a:t>
            </a:r>
            <a:r>
              <a:rPr lang="zh-CN" altLang="en-US"/>
              <a:t>30°</a:t>
            </a:r>
            <a:r>
              <a:rPr lang="en-US" altLang="zh-CN"/>
              <a:t> </a:t>
            </a:r>
            <a:r>
              <a:rPr lang="zh-CN" altLang="en-US"/>
              <a:t>这一操作的协变矩阵</a:t>
            </a:r>
            <a:endParaRPr lang="zh-CN" altLang="en-US"/>
          </a:p>
        </p:txBody>
      </p:sp>
      <p:sp>
        <p:nvSpPr>
          <p:cNvPr id="3" name="Content Placeholder 2"/>
          <p:cNvSpPr>
            <a:spLocks noGrp="1"/>
          </p:cNvSpPr>
          <p:nvPr>
            <p:ph idx="1"/>
          </p:nvPr>
        </p:nvSpPr>
        <p:spPr/>
        <p:txBody>
          <a:bodyPr/>
          <a:p>
            <a:r>
              <a:rPr lang="en-US"/>
              <a:t>(</a:t>
            </a:r>
            <a:r>
              <a:rPr lang="en-US">
                <a:solidFill>
                  <a:srgbClr val="C00000"/>
                </a:solidFill>
              </a:rPr>
              <a:t>cos 30</a:t>
            </a:r>
            <a:r>
              <a:rPr lang="en-US" altLang="zh-CN">
                <a:solidFill>
                  <a:srgbClr val="C00000"/>
                </a:solidFill>
                <a:latin typeface="HYTangMeiRen 85W" panose="00020600040101010101" charset="-122"/>
                <a:ea typeface="HYTangMeiRen 85W" panose="00020600040101010101" charset="-122"/>
                <a:sym typeface="+mn-ea"/>
              </a:rPr>
              <a:t>°</a:t>
            </a:r>
            <a:r>
              <a:rPr lang="en-US"/>
              <a:t>, </a:t>
            </a:r>
            <a:r>
              <a:rPr lang="en-US">
                <a:solidFill>
                  <a:srgbClr val="C00000"/>
                </a:solidFill>
              </a:rPr>
              <a:t>sin 30</a:t>
            </a:r>
            <a:r>
              <a:rPr lang="en-US" altLang="zh-CN">
                <a:solidFill>
                  <a:srgbClr val="C00000"/>
                </a:solidFill>
                <a:latin typeface="HYTangMeiRen 85W" panose="00020600040101010101" charset="-122"/>
                <a:ea typeface="HYTangMeiRen 85W" panose="00020600040101010101" charset="-122"/>
                <a:sym typeface="+mn-ea"/>
              </a:rPr>
              <a:t>°</a:t>
            </a:r>
            <a:r>
              <a:rPr lang="en-US"/>
              <a:t>) </a:t>
            </a:r>
            <a:r>
              <a:rPr lang="zh-CN" altLang="en-US"/>
              <a:t>是新坐标系的</a:t>
            </a:r>
            <a:r>
              <a:rPr lang="en-US" altLang="zh-CN"/>
              <a:t> x </a:t>
            </a:r>
            <a:r>
              <a:rPr lang="zh-CN" altLang="en-US"/>
              <a:t>轴基矢量</a:t>
            </a:r>
            <a:r>
              <a:rPr lang="en-US" altLang="zh-CN"/>
              <a:t> </a:t>
            </a:r>
            <a:r>
              <a:rPr lang="en-US" altLang="zh-CN" b="1">
                <a:solidFill>
                  <a:srgbClr val="C00000"/>
                </a:solidFill>
                <a:sym typeface="+mn-ea"/>
              </a:rPr>
              <a:t>e</a:t>
            </a:r>
            <a:r>
              <a:rPr lang="en-US" altLang="zh-CN" b="1" baseline="-25000">
                <a:solidFill>
                  <a:srgbClr val="C00000"/>
                </a:solidFill>
                <a:sym typeface="+mn-ea"/>
              </a:rPr>
              <a:t>x’</a:t>
            </a:r>
            <a:r>
              <a:rPr lang="en-US" altLang="zh-CN">
                <a:sym typeface="+mn-ea"/>
              </a:rPr>
              <a:t> </a:t>
            </a:r>
            <a:r>
              <a:rPr lang="zh-CN" altLang="en-US"/>
              <a:t>的坐标。</a:t>
            </a:r>
            <a:endParaRPr lang="zh-CN" altLang="en-US"/>
          </a:p>
          <a:p>
            <a:r>
              <a:rPr lang="en-US">
                <a:sym typeface="+mn-ea"/>
              </a:rPr>
              <a:t>(</a:t>
            </a:r>
            <a:r>
              <a:rPr lang="en-US">
                <a:solidFill>
                  <a:srgbClr val="00B050"/>
                </a:solidFill>
                <a:sym typeface="+mn-ea"/>
              </a:rPr>
              <a:t>-sin 30</a:t>
            </a:r>
            <a:r>
              <a:rPr lang="en-US" altLang="zh-CN">
                <a:solidFill>
                  <a:srgbClr val="00B050"/>
                </a:solidFill>
                <a:latin typeface="HYTangMeiRen 85W" panose="00020600040101010101" charset="-122"/>
                <a:ea typeface="HYTangMeiRen 85W" panose="00020600040101010101" charset="-122"/>
                <a:sym typeface="+mn-ea"/>
              </a:rPr>
              <a:t>°</a:t>
            </a:r>
            <a:r>
              <a:rPr lang="en-US">
                <a:sym typeface="+mn-ea"/>
              </a:rPr>
              <a:t>, </a:t>
            </a:r>
            <a:r>
              <a:rPr lang="en-US">
                <a:solidFill>
                  <a:srgbClr val="00B050"/>
                </a:solidFill>
                <a:sym typeface="+mn-ea"/>
              </a:rPr>
              <a:t>cos 30</a:t>
            </a:r>
            <a:r>
              <a:rPr lang="en-US" altLang="zh-CN">
                <a:solidFill>
                  <a:srgbClr val="00B050"/>
                </a:solidFill>
                <a:latin typeface="HYTangMeiRen 85W" panose="00020600040101010101" charset="-122"/>
                <a:ea typeface="HYTangMeiRen 85W" panose="00020600040101010101" charset="-122"/>
                <a:sym typeface="+mn-ea"/>
              </a:rPr>
              <a:t>°</a:t>
            </a:r>
            <a:r>
              <a:rPr lang="en-US">
                <a:sym typeface="+mn-ea"/>
              </a:rPr>
              <a:t>) </a:t>
            </a:r>
            <a:r>
              <a:rPr lang="zh-CN" altLang="en-US">
                <a:sym typeface="+mn-ea"/>
              </a:rPr>
              <a:t>是新坐标系的</a:t>
            </a:r>
            <a:r>
              <a:rPr lang="en-US" altLang="zh-CN">
                <a:sym typeface="+mn-ea"/>
              </a:rPr>
              <a:t> x </a:t>
            </a:r>
            <a:r>
              <a:rPr lang="zh-CN" altLang="en-US">
                <a:sym typeface="+mn-ea"/>
              </a:rPr>
              <a:t>轴基矢量</a:t>
            </a:r>
            <a:r>
              <a:rPr lang="en-US" altLang="zh-CN">
                <a:sym typeface="+mn-ea"/>
              </a:rPr>
              <a:t> </a:t>
            </a:r>
            <a:r>
              <a:rPr lang="en-US" altLang="zh-CN" b="1">
                <a:solidFill>
                  <a:srgbClr val="00B050"/>
                </a:solidFill>
                <a:sym typeface="+mn-ea"/>
              </a:rPr>
              <a:t>e</a:t>
            </a:r>
            <a:r>
              <a:rPr lang="en-US" altLang="zh-CN" b="1" baseline="-25000">
                <a:solidFill>
                  <a:srgbClr val="00B050"/>
                </a:solidFill>
                <a:sym typeface="+mn-ea"/>
              </a:rPr>
              <a:t>y’</a:t>
            </a:r>
            <a:r>
              <a:rPr lang="en-US" altLang="zh-CN">
                <a:sym typeface="+mn-ea"/>
              </a:rPr>
              <a:t> </a:t>
            </a:r>
            <a:r>
              <a:rPr lang="zh-CN" altLang="en-US">
                <a:sym typeface="+mn-ea"/>
              </a:rPr>
              <a:t>的坐标。</a:t>
            </a:r>
            <a:endParaRPr lang="zh-CN" altLang="en-US">
              <a:sym typeface="+mn-ea"/>
            </a:endParaRPr>
          </a:p>
          <a:p>
            <a:r>
              <a:rPr lang="zh-CN" altLang="en-US"/>
              <a:t>根据刚才的结论，</a:t>
            </a:r>
            <a:r>
              <a:rPr lang="zh-CN" altLang="en-US" b="1"/>
              <a:t>两个</a:t>
            </a:r>
            <a:r>
              <a:rPr lang="zh-CN" altLang="en-US" b="1">
                <a:sym typeface="+mn-ea"/>
              </a:rPr>
              <a:t>基矢量</a:t>
            </a:r>
            <a:r>
              <a:rPr lang="zh-CN" altLang="en-US">
                <a:sym typeface="+mn-ea"/>
              </a:rPr>
              <a:t>在老坐标系上</a:t>
            </a:r>
            <a:r>
              <a:rPr lang="zh-CN" altLang="en-US" b="1">
                <a:sym typeface="+mn-ea"/>
              </a:rPr>
              <a:t>的坐标</a:t>
            </a:r>
            <a:r>
              <a:rPr lang="zh-CN" altLang="en-US" b="1"/>
              <a:t>纵向排列</a:t>
            </a:r>
            <a:r>
              <a:rPr lang="zh-CN" altLang="en-US"/>
              <a:t>，</a:t>
            </a:r>
            <a:r>
              <a:rPr lang="zh-CN" altLang="en-US" b="1"/>
              <a:t>就能得到</a:t>
            </a:r>
            <a:r>
              <a:rPr lang="zh-CN" altLang="en-US"/>
              <a:t>从老坐标系到</a:t>
            </a:r>
            <a:r>
              <a:rPr lang="zh-CN" altLang="en-US" b="1"/>
              <a:t>以这两个基矢量为轴</a:t>
            </a:r>
            <a:r>
              <a:rPr lang="zh-CN" altLang="en-US"/>
              <a:t>的新</a:t>
            </a:r>
            <a:r>
              <a:rPr lang="zh-CN" altLang="en-US" b="1"/>
              <a:t>坐标系的转换矩阵</a:t>
            </a:r>
            <a:r>
              <a:rPr lang="zh-CN" altLang="en-US"/>
              <a:t>。</a:t>
            </a:r>
            <a:endParaRPr lang="zh-CN" altLang="en-US"/>
          </a:p>
          <a:p>
            <a:r>
              <a:rPr lang="en-US">
                <a:solidFill>
                  <a:srgbClr val="C00000"/>
                </a:solidFill>
                <a:sym typeface="+mn-ea"/>
              </a:rPr>
              <a:t>cos 30</a:t>
            </a:r>
            <a:r>
              <a:rPr lang="en-US" altLang="zh-CN">
                <a:solidFill>
                  <a:srgbClr val="C00000"/>
                </a:solidFill>
                <a:latin typeface="HYTangMeiRen 85W" panose="00020600040101010101" charset="-122"/>
                <a:ea typeface="HYTangMeiRen 85W" panose="00020600040101010101" charset="-122"/>
                <a:sym typeface="+mn-ea"/>
              </a:rPr>
              <a:t>°</a:t>
            </a:r>
            <a:r>
              <a:rPr lang="en-US">
                <a:sym typeface="+mn-ea"/>
              </a:rPr>
              <a:t>, </a:t>
            </a:r>
            <a:r>
              <a:rPr lang="en-US">
                <a:solidFill>
                  <a:srgbClr val="00B050"/>
                </a:solidFill>
                <a:sym typeface="+mn-ea"/>
              </a:rPr>
              <a:t>-sin 30</a:t>
            </a:r>
            <a:r>
              <a:rPr lang="en-US" altLang="zh-CN">
                <a:solidFill>
                  <a:srgbClr val="00B050"/>
                </a:solidFill>
                <a:latin typeface="HYTangMeiRen 85W" panose="00020600040101010101" charset="-122"/>
                <a:ea typeface="HYTangMeiRen 85W" panose="00020600040101010101" charset="-122"/>
                <a:sym typeface="+mn-ea"/>
              </a:rPr>
              <a:t>°</a:t>
            </a:r>
            <a:endParaRPr lang="en-US" altLang="zh-CN">
              <a:latin typeface="HYTangMeiRen 85W" panose="00020600040101010101" charset="-122"/>
              <a:ea typeface="HYTangMeiRen 85W" panose="00020600040101010101" charset="-122"/>
              <a:sym typeface="+mn-ea"/>
            </a:endParaRPr>
          </a:p>
          <a:p>
            <a:r>
              <a:rPr lang="en-US">
                <a:solidFill>
                  <a:srgbClr val="C00000"/>
                </a:solidFill>
                <a:sym typeface="+mn-ea"/>
              </a:rPr>
              <a:t>sin 30</a:t>
            </a:r>
            <a:r>
              <a:rPr lang="en-US" altLang="zh-CN">
                <a:solidFill>
                  <a:srgbClr val="C00000"/>
                </a:solidFill>
                <a:latin typeface="HYTangMeiRen 85W" panose="00020600040101010101" charset="-122"/>
                <a:ea typeface="HYTangMeiRen 85W" panose="00020600040101010101" charset="-122"/>
                <a:sym typeface="+mn-ea"/>
              </a:rPr>
              <a:t>°</a:t>
            </a:r>
            <a:r>
              <a:rPr lang="en-US" altLang="zh-CN">
                <a:latin typeface="HYTangMeiRen 85W" panose="00020600040101010101" charset="-122"/>
                <a:ea typeface="HYTangMeiRen 85W" panose="00020600040101010101" charset="-122"/>
                <a:sym typeface="+mn-ea"/>
              </a:rPr>
              <a:t>, </a:t>
            </a:r>
            <a:r>
              <a:rPr lang="en-US" altLang="zh-CN">
                <a:solidFill>
                  <a:srgbClr val="00B050"/>
                </a:solidFill>
                <a:latin typeface="HYTangMeiRen 85W" panose="00020600040101010101" charset="-122"/>
                <a:ea typeface="HYTangMeiRen 85W" panose="00020600040101010101" charset="-122"/>
                <a:sym typeface="+mn-ea"/>
              </a:rPr>
              <a:t> </a:t>
            </a:r>
            <a:r>
              <a:rPr lang="en-US">
                <a:solidFill>
                  <a:srgbClr val="00B050"/>
                </a:solidFill>
                <a:sym typeface="+mn-ea"/>
              </a:rPr>
              <a:t>cos 30</a:t>
            </a:r>
            <a:r>
              <a:rPr lang="en-US" altLang="zh-CN">
                <a:solidFill>
                  <a:srgbClr val="00B050"/>
                </a:solidFill>
                <a:latin typeface="HYTangMeiRen 85W" panose="00020600040101010101" charset="-122"/>
                <a:ea typeface="HYTangMeiRen 85W" panose="00020600040101010101" charset="-122"/>
                <a:sym typeface="+mn-ea"/>
              </a:rPr>
              <a:t>°</a:t>
            </a:r>
            <a:endParaRPr lang="en-US" altLang="zh-CN">
              <a:solidFill>
                <a:srgbClr val="00B050"/>
              </a:solidFill>
              <a:latin typeface="HYTangMeiRen 85W" panose="00020600040101010101" charset="-122"/>
              <a:ea typeface="HYTangMeiRen 85W" panose="00020600040101010101" charset="-122"/>
              <a:sym typeface="+mn-ea"/>
            </a:endParaRPr>
          </a:p>
          <a:p>
            <a:r>
              <a:rPr lang="zh-CN" altLang="en-US">
                <a:sym typeface="+mn-ea"/>
              </a:rPr>
              <a:t>这就是他的</a:t>
            </a:r>
            <a:r>
              <a:rPr lang="zh-CN" altLang="en-US">
                <a:sym typeface="+mn-ea"/>
              </a:rPr>
              <a:t>协</a:t>
            </a:r>
            <a:r>
              <a:rPr lang="zh-CN" altLang="en-US">
                <a:sym typeface="+mn-ea"/>
              </a:rPr>
              <a:t>变矩阵，当需要把</a:t>
            </a:r>
            <a:r>
              <a:rPr lang="zh-CN" altLang="en-US">
                <a:sym typeface="+mn-ea"/>
              </a:rPr>
              <a:t>局部坐标系的坐标转换成世界坐标系时使用。</a:t>
            </a:r>
            <a:endParaRPr lang="en-US" altLang="zh-CN"/>
          </a:p>
        </p:txBody>
      </p:sp>
      <p:grpSp>
        <p:nvGrpSpPr>
          <p:cNvPr id="29" name="Group 28"/>
          <p:cNvGrpSpPr/>
          <p:nvPr/>
        </p:nvGrpSpPr>
        <p:grpSpPr>
          <a:xfrm rot="20100000">
            <a:off x="6928309" y="3966645"/>
            <a:ext cx="3084830" cy="2766060"/>
            <a:chOff x="11594" y="4716"/>
            <a:chExt cx="4858" cy="4356"/>
          </a:xfrm>
        </p:grpSpPr>
        <p:grpSp>
          <p:nvGrpSpPr>
            <p:cNvPr id="9" name="Group 8"/>
            <p:cNvGrpSpPr/>
            <p:nvPr/>
          </p:nvGrpSpPr>
          <p:grpSpPr>
            <a:xfrm>
              <a:off x="11594" y="6524"/>
              <a:ext cx="4858" cy="683"/>
              <a:chOff x="13011" y="6247"/>
              <a:chExt cx="4858" cy="683"/>
            </a:xfrm>
          </p:grpSpPr>
          <p:cxnSp>
            <p:nvCxnSpPr>
              <p:cNvPr id="10" name="Straight Arrow Connector 9"/>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13011" y="6350"/>
                <a:ext cx="79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2" name="Text Box 11"/>
              <p:cNvSpPr txBox="1"/>
              <p:nvPr/>
            </p:nvSpPr>
            <p:spPr>
              <a:xfrm>
                <a:off x="17255" y="6339"/>
                <a:ext cx="614"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3" name="Text Box 12"/>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4" name="Text Box 13"/>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5" name="Text Box 14"/>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6" name="Text Box 15"/>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7" name="Text Box 16"/>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8" name="Text Box 17"/>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9" name="Group 18"/>
            <p:cNvGrpSpPr/>
            <p:nvPr/>
          </p:nvGrpSpPr>
          <p:grpSpPr>
            <a:xfrm>
              <a:off x="13698" y="4716"/>
              <a:ext cx="893" cy="4356"/>
              <a:chOff x="15115" y="4439"/>
              <a:chExt cx="893" cy="4356"/>
            </a:xfrm>
          </p:grpSpPr>
          <p:cxnSp>
            <p:nvCxnSpPr>
              <p:cNvPr id="20" name="Straight Arrow Connector 19"/>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4" name="Text Box 23"/>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5" name="Text Box 24"/>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6" name="Text Box 25"/>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7" name="Text Box 26"/>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8" name="Text Box 27"/>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grpSp>
        <p:nvGrpSpPr>
          <p:cNvPr id="5" name="Group 4"/>
          <p:cNvGrpSpPr/>
          <p:nvPr/>
        </p:nvGrpSpPr>
        <p:grpSpPr>
          <a:xfrm>
            <a:off x="3171825" y="4001770"/>
            <a:ext cx="2999740" cy="2766060"/>
            <a:chOff x="623" y="5528"/>
            <a:chExt cx="4724" cy="4356"/>
          </a:xfrm>
        </p:grpSpPr>
        <p:grpSp>
          <p:nvGrpSpPr>
            <p:cNvPr id="98" name="Group 97"/>
            <p:cNvGrpSpPr/>
            <p:nvPr/>
          </p:nvGrpSpPr>
          <p:grpSpPr>
            <a:xfrm>
              <a:off x="623" y="7336"/>
              <a:ext cx="4724" cy="683"/>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2727" y="5528"/>
              <a:ext cx="893" cy="4356"/>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cxnSp>
        <p:nvCxnSpPr>
          <p:cNvPr id="4" name="Straight Arrow Connector 3"/>
          <p:cNvCxnSpPr/>
          <p:nvPr/>
        </p:nvCxnSpPr>
        <p:spPr>
          <a:xfrm flipV="1">
            <a:off x="10622280" y="4787900"/>
            <a:ext cx="317500" cy="26416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10706735" y="5771515"/>
            <a:ext cx="193675" cy="3429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10922000" y="4685030"/>
            <a:ext cx="421005" cy="368300"/>
          </a:xfrm>
          <a:prstGeom prst="rect">
            <a:avLst/>
          </a:prstGeom>
          <a:noFill/>
        </p:spPr>
        <p:txBody>
          <a:bodyPr wrap="none" rtlCol="0" anchor="t">
            <a:spAutoFit/>
          </a:bodyPr>
          <a:p>
            <a:pPr algn="l"/>
            <a:r>
              <a:rPr lang="en-US" altLang="zh-CN" b="1">
                <a:solidFill>
                  <a:srgbClr val="C00000"/>
                </a:solidFill>
                <a:latin typeface="HYXuanSong 75S" panose="00020600040101010101" charset="-122"/>
                <a:ea typeface="HYXuanSong 75S" panose="00020600040101010101" charset="-122"/>
                <a:sym typeface="+mn-ea"/>
              </a:rPr>
              <a:t>e</a:t>
            </a:r>
            <a:r>
              <a:rPr lang="en-US" altLang="zh-CN" b="1" baseline="-25000">
                <a:solidFill>
                  <a:srgbClr val="C00000"/>
                </a:solidFill>
                <a:latin typeface="HYXuanSong 75S" panose="00020600040101010101" charset="-122"/>
                <a:ea typeface="HYXuanSong 75S" panose="00020600040101010101" charset="-122"/>
                <a:sym typeface="+mn-ea"/>
              </a:rPr>
              <a:t>x’</a:t>
            </a:r>
            <a:endParaRPr lang="en-US" altLang="zh-CN">
              <a:solidFill>
                <a:schemeClr val="tx1"/>
              </a:solidFill>
              <a:latin typeface="HYXuanSong 75S" panose="00020600040101010101" charset="-122"/>
              <a:ea typeface="HYXuanSong 75S" panose="00020600040101010101" charset="-122"/>
              <a:sym typeface="+mn-ea"/>
            </a:endParaRPr>
          </a:p>
        </p:txBody>
      </p:sp>
      <p:sp>
        <p:nvSpPr>
          <p:cNvPr id="30" name="Text Box 29"/>
          <p:cNvSpPr txBox="1"/>
          <p:nvPr/>
        </p:nvSpPr>
        <p:spPr>
          <a:xfrm>
            <a:off x="10900410" y="5758815"/>
            <a:ext cx="413385" cy="368300"/>
          </a:xfrm>
          <a:prstGeom prst="rect">
            <a:avLst/>
          </a:prstGeom>
          <a:noFill/>
        </p:spPr>
        <p:txBody>
          <a:bodyPr wrap="none" rtlCol="0" anchor="t">
            <a:spAutoFit/>
          </a:bodyPr>
          <a:p>
            <a:pPr algn="l"/>
            <a:r>
              <a:rPr lang="en-US" altLang="zh-CN" b="1">
                <a:solidFill>
                  <a:srgbClr val="00B050"/>
                </a:solidFill>
                <a:latin typeface="HYXuanSong 75S" panose="00020600040101010101" charset="-122"/>
                <a:ea typeface="HYXuanSong 75S" panose="00020600040101010101" charset="-122"/>
                <a:sym typeface="+mn-ea"/>
              </a:rPr>
              <a:t>e</a:t>
            </a:r>
            <a:r>
              <a:rPr lang="en-US" altLang="zh-CN" b="1" baseline="-25000">
                <a:solidFill>
                  <a:srgbClr val="00B050"/>
                </a:solidFill>
                <a:latin typeface="HYXuanSong 75S" panose="00020600040101010101" charset="-122"/>
                <a:ea typeface="HYXuanSong 75S" panose="00020600040101010101" charset="-122"/>
                <a:sym typeface="+mn-ea"/>
              </a:rPr>
              <a:t>y’</a:t>
            </a:r>
            <a:endParaRPr lang="en-US">
              <a:latin typeface="HYXuanSong 75S" panose="00020600040101010101" charset="-122"/>
              <a:ea typeface="HYXuanSong 75S" panose="00020600040101010101" charset="-122"/>
            </a:endParaRPr>
          </a:p>
        </p:txBody>
      </p:sp>
      <p:sp>
        <p:nvSpPr>
          <p:cNvPr id="6" name="Right Arrow 5"/>
          <p:cNvSpPr/>
          <p:nvPr/>
        </p:nvSpPr>
        <p:spPr>
          <a:xfrm>
            <a:off x="6236335" y="5190490"/>
            <a:ext cx="881380" cy="37528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35" name="Oval Callout 34"/>
          <p:cNvSpPr/>
          <p:nvPr/>
        </p:nvSpPr>
        <p:spPr>
          <a:xfrm>
            <a:off x="5114925" y="3162223"/>
            <a:ext cx="2793365" cy="1305714"/>
          </a:xfrm>
          <a:prstGeom prst="wedgeEllipseCallout">
            <a:avLst>
              <a:gd name="adj1" fmla="val -12134"/>
              <a:gd name="adj2" fmla="val 8919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sym typeface="+mn-ea"/>
              </a:rPr>
              <a:t>协变矩阵</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sym typeface="+mn-ea"/>
              </a:rPr>
              <a:t>cos30°, -sin30°</a:t>
            </a:r>
            <a:endParaRPr lang="en-US" altLang="zh-CN"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sym typeface="+mn-ea"/>
              </a:rPr>
              <a:t>sin30°, cos30°</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将刚才的</a:t>
            </a:r>
            <a:r>
              <a:rPr lang="en-US" altLang="zh-CN">
                <a:sym typeface="+mn-ea"/>
              </a:rPr>
              <a:t> </a:t>
            </a:r>
            <a:r>
              <a:rPr lang="zh-CN" altLang="en-US">
                <a:sym typeface="+mn-ea"/>
              </a:rPr>
              <a:t>30°</a:t>
            </a:r>
            <a:r>
              <a:rPr lang="en-US" altLang="zh-CN">
                <a:sym typeface="+mn-ea"/>
              </a:rPr>
              <a:t> </a:t>
            </a:r>
            <a:r>
              <a:rPr lang="zh-CN" altLang="en-US">
                <a:sym typeface="+mn-ea"/>
              </a:rPr>
              <a:t>通用化为任意角度</a:t>
            </a:r>
            <a:r>
              <a:rPr lang="en-US" altLang="zh-CN">
                <a:sym typeface="+mn-ea"/>
              </a:rPr>
              <a:t> </a:t>
            </a:r>
            <a:r>
              <a:rPr lang="en-US" altLang="zh-CN">
                <a:sym typeface="+mn-ea"/>
              </a:rPr>
              <a:t>θ</a:t>
            </a:r>
            <a:endParaRPr lang="en-US" altLang="zh-CN">
              <a:sym typeface="+mn-ea"/>
            </a:endParaRPr>
          </a:p>
        </p:txBody>
      </p:sp>
      <p:sp>
        <p:nvSpPr>
          <p:cNvPr id="3" name="Content Placeholder 2"/>
          <p:cNvSpPr>
            <a:spLocks noGrp="1"/>
          </p:cNvSpPr>
          <p:nvPr>
            <p:ph idx="1"/>
          </p:nvPr>
        </p:nvSpPr>
        <p:spPr/>
        <p:txBody>
          <a:bodyPr/>
          <a:p>
            <a:r>
              <a:rPr lang="zh-CN" altLang="en-US">
                <a:sym typeface="+mn-ea"/>
              </a:rPr>
              <a:t>所以逆时针旋转</a:t>
            </a:r>
            <a:r>
              <a:rPr lang="en-US" altLang="zh-CN">
                <a:sym typeface="+mn-ea"/>
              </a:rPr>
              <a:t> θ </a:t>
            </a:r>
            <a:r>
              <a:rPr lang="zh-CN" altLang="en-US">
                <a:sym typeface="+mn-ea"/>
              </a:rPr>
              <a:t>度这一操作的协变矩阵就是：</a:t>
            </a:r>
            <a:endParaRPr lang="zh-CN" altLang="en-US">
              <a:sym typeface="+mn-ea"/>
            </a:endParaRPr>
          </a:p>
          <a:p>
            <a:r>
              <a:rPr lang="en-US">
                <a:sym typeface="+mn-ea"/>
              </a:rPr>
              <a:t>cos </a:t>
            </a:r>
            <a:r>
              <a:rPr lang="en-US" altLang="zh-CN">
                <a:sym typeface="+mn-ea"/>
              </a:rPr>
              <a:t>θ</a:t>
            </a:r>
            <a:r>
              <a:rPr lang="en-US">
                <a:sym typeface="+mn-ea"/>
              </a:rPr>
              <a:t>, -sin </a:t>
            </a:r>
            <a:r>
              <a:rPr lang="en-US" altLang="zh-CN">
                <a:sym typeface="+mn-ea"/>
              </a:rPr>
              <a:t>θ</a:t>
            </a:r>
            <a:endParaRPr lang="en-US" altLang="zh-CN">
              <a:latin typeface="HYTangMeiRen 85W" panose="00020600040101010101" charset="-122"/>
              <a:ea typeface="HYTangMeiRen 85W" panose="00020600040101010101" charset="-122"/>
              <a:sym typeface="+mn-ea"/>
            </a:endParaRPr>
          </a:p>
          <a:p>
            <a:r>
              <a:rPr lang="en-US">
                <a:sym typeface="+mn-ea"/>
              </a:rPr>
              <a:t>sin </a:t>
            </a:r>
            <a:r>
              <a:rPr lang="en-US" altLang="zh-CN">
                <a:sym typeface="+mn-ea"/>
              </a:rPr>
              <a:t>θ</a:t>
            </a:r>
            <a:r>
              <a:rPr lang="en-US" altLang="zh-CN">
                <a:latin typeface="HYTangMeiRen 85W" panose="00020600040101010101" charset="-122"/>
                <a:ea typeface="HYTangMeiRen 85W" panose="00020600040101010101" charset="-122"/>
                <a:sym typeface="+mn-ea"/>
              </a:rPr>
              <a:t>,  </a:t>
            </a:r>
            <a:r>
              <a:rPr lang="en-US">
                <a:sym typeface="+mn-ea"/>
              </a:rPr>
              <a:t>cos </a:t>
            </a:r>
            <a:r>
              <a:rPr lang="en-US" altLang="zh-CN">
                <a:sym typeface="+mn-ea"/>
              </a:rPr>
              <a:t>θ</a:t>
            </a:r>
            <a:endParaRPr lang="en-US" altLang="zh-CN">
              <a:sym typeface="+mn-ea"/>
            </a:endParaRPr>
          </a:p>
          <a:p>
            <a:r>
              <a:rPr lang="zh-CN" altLang="en-US">
                <a:sym typeface="+mn-ea"/>
              </a:rPr>
              <a:t>那么顺时针旋转</a:t>
            </a:r>
            <a:r>
              <a:rPr lang="en-US" altLang="zh-CN">
                <a:sym typeface="+mn-ea"/>
              </a:rPr>
              <a:t> θ </a:t>
            </a:r>
            <a:r>
              <a:rPr lang="zh-CN" altLang="en-US">
                <a:sym typeface="+mn-ea"/>
              </a:rPr>
              <a:t>度这一操作的协变矩阵呢？</a:t>
            </a:r>
            <a:endParaRPr lang="en-US" altLang="zh-CN"/>
          </a:p>
          <a:p>
            <a:r>
              <a:rPr lang="en-US">
                <a:sym typeface="+mn-ea"/>
              </a:rPr>
              <a:t>cos -</a:t>
            </a:r>
            <a:r>
              <a:rPr lang="en-US" altLang="zh-CN">
                <a:sym typeface="+mn-ea"/>
              </a:rPr>
              <a:t>θ</a:t>
            </a:r>
            <a:r>
              <a:rPr lang="en-US">
                <a:sym typeface="+mn-ea"/>
              </a:rPr>
              <a:t>, -sin -</a:t>
            </a:r>
            <a:r>
              <a:rPr lang="en-US" altLang="zh-CN">
                <a:sym typeface="+mn-ea"/>
              </a:rPr>
              <a:t>θ</a:t>
            </a:r>
            <a:endParaRPr lang="en-US" altLang="zh-CN">
              <a:latin typeface="HYTangMeiRen 85W" panose="00020600040101010101" charset="-122"/>
              <a:ea typeface="HYTangMeiRen 85W" panose="00020600040101010101" charset="-122"/>
              <a:sym typeface="+mn-ea"/>
            </a:endParaRPr>
          </a:p>
          <a:p>
            <a:r>
              <a:rPr lang="en-US">
                <a:sym typeface="+mn-ea"/>
              </a:rPr>
              <a:t>sin -</a:t>
            </a:r>
            <a:r>
              <a:rPr lang="en-US" altLang="zh-CN">
                <a:sym typeface="+mn-ea"/>
              </a:rPr>
              <a:t>θ</a:t>
            </a:r>
            <a:r>
              <a:rPr lang="en-US" altLang="zh-CN">
                <a:latin typeface="HYTangMeiRen 85W" panose="00020600040101010101" charset="-122"/>
                <a:ea typeface="HYTangMeiRen 85W" panose="00020600040101010101" charset="-122"/>
                <a:sym typeface="+mn-ea"/>
              </a:rPr>
              <a:t>,  </a:t>
            </a:r>
            <a:r>
              <a:rPr lang="en-US">
                <a:sym typeface="+mn-ea"/>
              </a:rPr>
              <a:t>cos -</a:t>
            </a:r>
            <a:r>
              <a:rPr lang="en-US" altLang="zh-CN">
                <a:sym typeface="+mn-ea"/>
              </a:rPr>
              <a:t>θ</a:t>
            </a:r>
            <a:endParaRPr lang="en-US" altLang="zh-CN">
              <a:sym typeface="+mn-ea"/>
            </a:endParaRPr>
          </a:p>
          <a:p>
            <a:r>
              <a:rPr lang="zh-CN" altLang="en-US"/>
              <a:t>而我们知道三角函数的性质有</a:t>
            </a:r>
            <a:r>
              <a:rPr lang="en-US" altLang="zh-CN"/>
              <a:t> sin -x = -sin x </a:t>
            </a:r>
            <a:r>
              <a:rPr lang="zh-CN" altLang="en-US"/>
              <a:t>和</a:t>
            </a:r>
            <a:r>
              <a:rPr lang="en-US" altLang="zh-CN"/>
              <a:t> cos -x = cos x</a:t>
            </a:r>
            <a:r>
              <a:rPr lang="zh-CN" altLang="en-US"/>
              <a:t>，简化可得：</a:t>
            </a:r>
            <a:endParaRPr lang="zh-CN" altLang="en-US"/>
          </a:p>
          <a:p>
            <a:r>
              <a:rPr lang="en-US">
                <a:sym typeface="+mn-ea"/>
              </a:rPr>
              <a:t> cos </a:t>
            </a:r>
            <a:r>
              <a:rPr lang="en-US" altLang="zh-CN">
                <a:sym typeface="+mn-ea"/>
              </a:rPr>
              <a:t>θ</a:t>
            </a:r>
            <a:r>
              <a:rPr lang="en-US">
                <a:sym typeface="+mn-ea"/>
              </a:rPr>
              <a:t>, sin </a:t>
            </a:r>
            <a:r>
              <a:rPr lang="en-US" altLang="zh-CN">
                <a:sym typeface="+mn-ea"/>
              </a:rPr>
              <a:t>θ</a:t>
            </a:r>
            <a:endParaRPr lang="en-US" altLang="zh-CN">
              <a:latin typeface="HYTangMeiRen 85W" panose="00020600040101010101" charset="-122"/>
              <a:ea typeface="HYTangMeiRen 85W" panose="00020600040101010101" charset="-122"/>
              <a:sym typeface="+mn-ea"/>
            </a:endParaRPr>
          </a:p>
          <a:p>
            <a:r>
              <a:rPr lang="en-US">
                <a:sym typeface="+mn-ea"/>
              </a:rPr>
              <a:t>-sin </a:t>
            </a:r>
            <a:r>
              <a:rPr lang="en-US" altLang="zh-CN">
                <a:sym typeface="+mn-ea"/>
              </a:rPr>
              <a:t>θ</a:t>
            </a:r>
            <a:r>
              <a:rPr lang="en-US" altLang="zh-CN">
                <a:latin typeface="HYTangMeiRen 85W" panose="00020600040101010101" charset="-122"/>
                <a:ea typeface="HYTangMeiRen 85W" panose="00020600040101010101" charset="-122"/>
                <a:sym typeface="+mn-ea"/>
              </a:rPr>
              <a:t>, </a:t>
            </a:r>
            <a:r>
              <a:rPr lang="en-US">
                <a:sym typeface="+mn-ea"/>
              </a:rPr>
              <a:t>cos </a:t>
            </a:r>
            <a:r>
              <a:rPr lang="en-US" altLang="zh-CN">
                <a:sym typeface="+mn-ea"/>
              </a:rPr>
              <a:t>θ</a:t>
            </a:r>
            <a:endParaRPr lang="en-US" altLang="zh-CN">
              <a:sym typeface="+mn-ea"/>
            </a:endParaRPr>
          </a:p>
          <a:p>
            <a:r>
              <a:rPr lang="zh-CN" altLang="en-US"/>
              <a:t>这就是</a:t>
            </a:r>
            <a:r>
              <a:rPr lang="zh-CN" altLang="en-US">
                <a:sym typeface="+mn-ea"/>
              </a:rPr>
              <a:t>顺时针旋转</a:t>
            </a:r>
            <a:r>
              <a:rPr lang="en-US" altLang="zh-CN">
                <a:sym typeface="+mn-ea"/>
              </a:rPr>
              <a:t> θ </a:t>
            </a:r>
            <a:r>
              <a:rPr lang="zh-CN" altLang="en-US">
                <a:sym typeface="+mn-ea"/>
              </a:rPr>
              <a:t>度的协变矩阵。</a:t>
            </a:r>
            <a:endParaRPr lang="en-US" altLang="zh-CN">
              <a:sym typeface="+mn-ea"/>
            </a:endParaRPr>
          </a:p>
        </p:txBody>
      </p:sp>
      <p:sp>
        <p:nvSpPr>
          <p:cNvPr id="4" name="Rounded Rectangle 3"/>
          <p:cNvSpPr/>
          <p:nvPr/>
        </p:nvSpPr>
        <p:spPr>
          <a:xfrm>
            <a:off x="865505" y="2221230"/>
            <a:ext cx="1593850" cy="77406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ounded Rectangle 4"/>
          <p:cNvSpPr/>
          <p:nvPr/>
        </p:nvSpPr>
        <p:spPr>
          <a:xfrm>
            <a:off x="865505" y="4608830"/>
            <a:ext cx="1593850" cy="77406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逆时针旋转</a:t>
            </a:r>
            <a:r>
              <a:rPr lang="en-US" altLang="zh-CN">
                <a:sym typeface="+mn-ea"/>
              </a:rPr>
              <a:t> </a:t>
            </a:r>
            <a:r>
              <a:rPr lang="zh-CN" altLang="en-US">
                <a:sym typeface="+mn-ea"/>
              </a:rPr>
              <a:t>30°</a:t>
            </a:r>
            <a:r>
              <a:rPr lang="en-US" altLang="zh-CN">
                <a:sym typeface="+mn-ea"/>
              </a:rPr>
              <a:t> </a:t>
            </a:r>
            <a:r>
              <a:rPr lang="zh-CN" altLang="en-US">
                <a:sym typeface="+mn-ea"/>
              </a:rPr>
              <a:t>这一操作的</a:t>
            </a:r>
            <a:r>
              <a:rPr lang="zh-CN" altLang="en-US"/>
              <a:t>逆变矩阵</a:t>
            </a:r>
            <a:endParaRPr lang="en-US" altLang="zh-CN"/>
          </a:p>
        </p:txBody>
      </p:sp>
      <p:sp>
        <p:nvSpPr>
          <p:cNvPr id="3" name="Content Placeholder 2"/>
          <p:cNvSpPr>
            <a:spLocks noGrp="1"/>
          </p:cNvSpPr>
          <p:nvPr>
            <p:ph idx="1"/>
          </p:nvPr>
        </p:nvSpPr>
        <p:spPr/>
        <p:txBody>
          <a:bodyPr/>
          <a:p>
            <a:r>
              <a:rPr lang="en-US">
                <a:sym typeface="+mn-ea"/>
              </a:rPr>
              <a:t>cos 30</a:t>
            </a:r>
            <a:r>
              <a:rPr lang="en-US" altLang="zh-CN">
                <a:latin typeface="HYTangMeiRen 85W" panose="00020600040101010101" charset="-122"/>
                <a:ea typeface="HYTangMeiRen 85W" panose="00020600040101010101" charset="-122"/>
                <a:sym typeface="+mn-ea"/>
              </a:rPr>
              <a:t>°</a:t>
            </a:r>
            <a:r>
              <a:rPr lang="en-US">
                <a:sym typeface="+mn-ea"/>
              </a:rPr>
              <a:t>, -sin 30</a:t>
            </a:r>
            <a:r>
              <a:rPr lang="en-US" altLang="zh-CN">
                <a:latin typeface="HYTangMeiRen 85W" panose="00020600040101010101" charset="-122"/>
                <a:ea typeface="HYTangMeiRen 85W" panose="00020600040101010101" charset="-122"/>
                <a:sym typeface="+mn-ea"/>
              </a:rPr>
              <a:t>°</a:t>
            </a:r>
            <a:endParaRPr lang="en-US" altLang="zh-CN">
              <a:latin typeface="HYTangMeiRen 85W" panose="00020600040101010101" charset="-122"/>
              <a:ea typeface="HYTangMeiRen 85W" panose="00020600040101010101" charset="-122"/>
              <a:sym typeface="+mn-ea"/>
            </a:endParaRPr>
          </a:p>
          <a:p>
            <a:r>
              <a:rPr lang="en-US">
                <a:sym typeface="+mn-ea"/>
              </a:rPr>
              <a:t>sin 30</a:t>
            </a:r>
            <a:r>
              <a:rPr lang="en-US" altLang="zh-CN">
                <a:latin typeface="HYTangMeiRen 85W" panose="00020600040101010101" charset="-122"/>
                <a:ea typeface="HYTangMeiRen 85W" panose="00020600040101010101" charset="-122"/>
                <a:sym typeface="+mn-ea"/>
              </a:rPr>
              <a:t>°,  </a:t>
            </a:r>
            <a:r>
              <a:rPr lang="en-US">
                <a:sym typeface="+mn-ea"/>
              </a:rPr>
              <a:t>cos 30</a:t>
            </a:r>
            <a:r>
              <a:rPr lang="en-US" altLang="zh-CN">
                <a:latin typeface="HYTangMeiRen 85W" panose="00020600040101010101" charset="-122"/>
                <a:ea typeface="HYTangMeiRen 85W" panose="00020600040101010101" charset="-122"/>
                <a:sym typeface="+mn-ea"/>
              </a:rPr>
              <a:t>°</a:t>
            </a:r>
            <a:endParaRPr lang="en-US" altLang="zh-CN">
              <a:latin typeface="HYTangMeiRen 85W" panose="00020600040101010101" charset="-122"/>
              <a:ea typeface="HYTangMeiRen 85W" panose="00020600040101010101" charset="-122"/>
              <a:sym typeface="+mn-ea"/>
            </a:endParaRPr>
          </a:p>
          <a:p>
            <a:r>
              <a:rPr lang="zh-CN" altLang="en-US"/>
              <a:t>上面是</a:t>
            </a:r>
            <a:r>
              <a:rPr lang="zh-CN" altLang="en-US">
                <a:sym typeface="+mn-ea"/>
              </a:rPr>
              <a:t>逆时针旋转</a:t>
            </a:r>
            <a:r>
              <a:rPr lang="en-US" altLang="zh-CN">
                <a:sym typeface="+mn-ea"/>
              </a:rPr>
              <a:t> </a:t>
            </a:r>
            <a:r>
              <a:rPr lang="zh-CN" altLang="en-US">
                <a:sym typeface="+mn-ea"/>
              </a:rPr>
              <a:t>30°</a:t>
            </a:r>
            <a:r>
              <a:rPr lang="en-US" altLang="zh-CN">
                <a:sym typeface="+mn-ea"/>
              </a:rPr>
              <a:t> </a:t>
            </a:r>
            <a:r>
              <a:rPr lang="zh-CN" altLang="en-US">
                <a:sym typeface="+mn-ea"/>
              </a:rPr>
              <a:t>的</a:t>
            </a:r>
            <a:r>
              <a:rPr lang="zh-CN" altLang="en-US"/>
              <a:t>协变矩阵，现在我们想知道他的</a:t>
            </a:r>
            <a:r>
              <a:rPr lang="zh-CN" altLang="en-US" b="1"/>
              <a:t>逆变矩阵</a:t>
            </a:r>
            <a:r>
              <a:rPr lang="zh-CN" altLang="en-US"/>
              <a:t>，也就是要求他的逆。</a:t>
            </a:r>
            <a:endParaRPr lang="zh-CN" altLang="en-US"/>
          </a:p>
          <a:p>
            <a:r>
              <a:rPr lang="zh-CN" altLang="en-US">
                <a:sym typeface="+mn-ea"/>
              </a:rPr>
              <a:t>由旋转的特性可知，逆时针旋转</a:t>
            </a:r>
            <a:r>
              <a:rPr lang="en-US" altLang="zh-CN">
                <a:sym typeface="+mn-ea"/>
              </a:rPr>
              <a:t> </a:t>
            </a:r>
            <a:r>
              <a:rPr lang="zh-CN" altLang="en-US">
                <a:sym typeface="+mn-ea"/>
              </a:rPr>
              <a:t>30°</a:t>
            </a:r>
            <a:r>
              <a:rPr lang="en-US" altLang="zh-CN">
                <a:sym typeface="+mn-ea"/>
              </a:rPr>
              <a:t> </a:t>
            </a:r>
            <a:r>
              <a:rPr lang="zh-CN" altLang="en-US">
                <a:sym typeface="+mn-ea"/>
              </a:rPr>
              <a:t>的矩阵，他的逆，就是顺时针旋转</a:t>
            </a:r>
            <a:r>
              <a:rPr lang="en-US" altLang="zh-CN">
                <a:sym typeface="+mn-ea"/>
              </a:rPr>
              <a:t> 30</a:t>
            </a:r>
            <a:r>
              <a:rPr lang="zh-CN" altLang="en-US">
                <a:sym typeface="+mn-ea"/>
              </a:rPr>
              <a:t>°</a:t>
            </a:r>
            <a:r>
              <a:rPr lang="en-US" altLang="zh-CN">
                <a:sym typeface="+mn-ea"/>
              </a:rPr>
              <a:t> </a:t>
            </a:r>
            <a:r>
              <a:rPr lang="zh-CN" altLang="en-US">
                <a:sym typeface="+mn-ea"/>
              </a:rPr>
              <a:t>咯！</a:t>
            </a:r>
            <a:endParaRPr lang="zh-CN" altLang="en-US">
              <a:sym typeface="+mn-ea"/>
            </a:endParaRPr>
          </a:p>
          <a:p>
            <a:r>
              <a:rPr lang="en-US">
                <a:sym typeface="+mn-ea"/>
              </a:rPr>
              <a:t> cos 30</a:t>
            </a:r>
            <a:r>
              <a:rPr lang="en-US" altLang="zh-CN">
                <a:latin typeface="HYTangMeiRen 85W" panose="00020600040101010101" charset="-122"/>
                <a:ea typeface="HYTangMeiRen 85W" panose="00020600040101010101" charset="-122"/>
                <a:sym typeface="+mn-ea"/>
              </a:rPr>
              <a:t>°</a:t>
            </a:r>
            <a:r>
              <a:rPr lang="en-US">
                <a:sym typeface="+mn-ea"/>
              </a:rPr>
              <a:t>, sin 30</a:t>
            </a:r>
            <a:r>
              <a:rPr lang="en-US" altLang="zh-CN">
                <a:latin typeface="HYTangMeiRen 85W" panose="00020600040101010101" charset="-122"/>
                <a:ea typeface="HYTangMeiRen 85W" panose="00020600040101010101" charset="-122"/>
                <a:sym typeface="+mn-ea"/>
              </a:rPr>
              <a:t>°</a:t>
            </a:r>
            <a:endParaRPr lang="en-US" altLang="zh-CN">
              <a:latin typeface="HYTangMeiRen 85W" panose="00020600040101010101" charset="-122"/>
              <a:ea typeface="HYTangMeiRen 85W" panose="00020600040101010101" charset="-122"/>
              <a:sym typeface="+mn-ea"/>
            </a:endParaRPr>
          </a:p>
          <a:p>
            <a:r>
              <a:rPr lang="en-US">
                <a:sym typeface="+mn-ea"/>
              </a:rPr>
              <a:t>-sin 30</a:t>
            </a:r>
            <a:r>
              <a:rPr lang="en-US" altLang="zh-CN">
                <a:latin typeface="HYTangMeiRen 85W" panose="00020600040101010101" charset="-122"/>
                <a:ea typeface="HYTangMeiRen 85W" panose="00020600040101010101" charset="-122"/>
                <a:sym typeface="+mn-ea"/>
              </a:rPr>
              <a:t>°, </a:t>
            </a:r>
            <a:r>
              <a:rPr lang="en-US">
                <a:sym typeface="+mn-ea"/>
              </a:rPr>
              <a:t>cos 30</a:t>
            </a:r>
            <a:r>
              <a:rPr lang="en-US" altLang="zh-CN">
                <a:latin typeface="HYTangMeiRen 85W" panose="00020600040101010101" charset="-122"/>
                <a:ea typeface="HYTangMeiRen 85W" panose="00020600040101010101" charset="-122"/>
                <a:sym typeface="+mn-ea"/>
              </a:rPr>
              <a:t>°</a:t>
            </a:r>
            <a:endParaRPr lang="en-US" altLang="zh-CN">
              <a:latin typeface="HYTangMeiRen 85W" panose="00020600040101010101" charset="-122"/>
              <a:ea typeface="HYTangMeiRen 85W" panose="00020600040101010101" charset="-122"/>
              <a:sym typeface="+mn-ea"/>
            </a:endParaRPr>
          </a:p>
          <a:p>
            <a:r>
              <a:rPr lang="zh-CN" altLang="en-US">
                <a:sym typeface="+mn-ea"/>
              </a:rPr>
              <a:t>这就是他的逆变矩阵，当需要把世界坐标系的坐标转换成局部坐标系时使用。</a:t>
            </a:r>
            <a:endParaRPr lang="zh-CN" altLang="en-US">
              <a:sym typeface="+mn-ea"/>
            </a:endParaRPr>
          </a:p>
        </p:txBody>
      </p:sp>
      <p:grpSp>
        <p:nvGrpSpPr>
          <p:cNvPr id="29" name="Group 28"/>
          <p:cNvGrpSpPr/>
          <p:nvPr/>
        </p:nvGrpSpPr>
        <p:grpSpPr>
          <a:xfrm rot="20100000">
            <a:off x="6928309" y="3981885"/>
            <a:ext cx="3084830" cy="2766060"/>
            <a:chOff x="11594" y="4716"/>
            <a:chExt cx="4858" cy="4356"/>
          </a:xfrm>
        </p:grpSpPr>
        <p:grpSp>
          <p:nvGrpSpPr>
            <p:cNvPr id="9" name="Group 8"/>
            <p:cNvGrpSpPr/>
            <p:nvPr/>
          </p:nvGrpSpPr>
          <p:grpSpPr>
            <a:xfrm>
              <a:off x="11594" y="6524"/>
              <a:ext cx="4858" cy="683"/>
              <a:chOff x="13011" y="6247"/>
              <a:chExt cx="4858" cy="683"/>
            </a:xfrm>
          </p:grpSpPr>
          <p:cxnSp>
            <p:nvCxnSpPr>
              <p:cNvPr id="10" name="Straight Arrow Connector 9"/>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 Box 10"/>
              <p:cNvSpPr txBox="1"/>
              <p:nvPr/>
            </p:nvSpPr>
            <p:spPr>
              <a:xfrm>
                <a:off x="13011" y="6350"/>
                <a:ext cx="79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2" name="Text Box 11"/>
              <p:cNvSpPr txBox="1"/>
              <p:nvPr/>
            </p:nvSpPr>
            <p:spPr>
              <a:xfrm>
                <a:off x="17255" y="6339"/>
                <a:ext cx="614"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3" name="Text Box 12"/>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4" name="Text Box 13"/>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5" name="Text Box 14"/>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6" name="Text Box 15"/>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7" name="Text Box 16"/>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8" name="Text Box 17"/>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9" name="Group 18"/>
            <p:cNvGrpSpPr/>
            <p:nvPr/>
          </p:nvGrpSpPr>
          <p:grpSpPr>
            <a:xfrm>
              <a:off x="13698" y="4716"/>
              <a:ext cx="893" cy="4356"/>
              <a:chOff x="15115" y="4439"/>
              <a:chExt cx="893" cy="4356"/>
            </a:xfrm>
          </p:grpSpPr>
          <p:cxnSp>
            <p:nvCxnSpPr>
              <p:cNvPr id="20" name="Straight Arrow Connector 19"/>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1" name="Text Box 20"/>
              <p:cNvSpPr txBox="1"/>
              <p:nvPr/>
            </p:nvSpPr>
            <p:spPr>
              <a:xfrm>
                <a:off x="15187" y="4439"/>
                <a:ext cx="640"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2" name="Text Box 21"/>
              <p:cNvSpPr txBox="1"/>
              <p:nvPr/>
            </p:nvSpPr>
            <p:spPr>
              <a:xfrm>
                <a:off x="15115" y="8215"/>
                <a:ext cx="816"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3" name="Text Box 22"/>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4" name="Text Box 23"/>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5" name="Text Box 24"/>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6" name="Text Box 25"/>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7" name="Text Box 26"/>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8" name="Text Box 27"/>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grpSp>
        <p:nvGrpSpPr>
          <p:cNvPr id="5" name="Group 4"/>
          <p:cNvGrpSpPr/>
          <p:nvPr/>
        </p:nvGrpSpPr>
        <p:grpSpPr>
          <a:xfrm>
            <a:off x="3171825" y="4017010"/>
            <a:ext cx="2999740" cy="2766060"/>
            <a:chOff x="623" y="5528"/>
            <a:chExt cx="4724" cy="4356"/>
          </a:xfrm>
        </p:grpSpPr>
        <p:grpSp>
          <p:nvGrpSpPr>
            <p:cNvPr id="98" name="Group 97"/>
            <p:cNvGrpSpPr/>
            <p:nvPr/>
          </p:nvGrpSpPr>
          <p:grpSpPr>
            <a:xfrm>
              <a:off x="623" y="7336"/>
              <a:ext cx="4724" cy="683"/>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2727" y="5528"/>
              <a:ext cx="893" cy="4356"/>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sp>
        <p:nvSpPr>
          <p:cNvPr id="6" name="Right Arrow 5"/>
          <p:cNvSpPr/>
          <p:nvPr/>
        </p:nvSpPr>
        <p:spPr>
          <a:xfrm>
            <a:off x="6236335" y="5205730"/>
            <a:ext cx="881380" cy="37528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35" name="Oval Callout 34"/>
          <p:cNvSpPr/>
          <p:nvPr/>
        </p:nvSpPr>
        <p:spPr>
          <a:xfrm>
            <a:off x="5114925" y="3177456"/>
            <a:ext cx="2793365" cy="1305728"/>
          </a:xfrm>
          <a:prstGeom prst="wedgeEllipseCallout">
            <a:avLst>
              <a:gd name="adj1" fmla="val -12134"/>
              <a:gd name="adj2" fmla="val 8919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sym typeface="+mn-ea"/>
              </a:rPr>
              <a:t>逆变矩阵</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sym typeface="+mn-ea"/>
              </a:rPr>
              <a:t>cos30°, sin30°</a:t>
            </a:r>
            <a:endParaRPr lang="en-US" altLang="zh-CN" sz="2000">
              <a:latin typeface="HYTangMeiRen 85W" panose="00020600040101010101" charset="-122"/>
              <a:ea typeface="HYTangMeiRen 85W" panose="00020600040101010101" charset="-122"/>
            </a:endParaRPr>
          </a:p>
          <a:p>
            <a:pPr algn="ctr"/>
            <a:r>
              <a:rPr lang="en-US" altLang="zh-CN" sz="2000">
                <a:latin typeface="HYTangMeiRen 85W" panose="00020600040101010101" charset="-122"/>
                <a:ea typeface="HYTangMeiRen 85W" panose="00020600040101010101" charset="-122"/>
                <a:sym typeface="+mn-ea"/>
              </a:rPr>
              <a:t>-sin30°, cos30°</a:t>
            </a:r>
            <a:endParaRPr lang="en-US" altLang="zh-CN" sz="2000">
              <a:latin typeface="HYTangMeiRen 85W" panose="00020600040101010101" charset="-122"/>
              <a:ea typeface="HYTangMeiRen 85W" panose="00020600040101010101" charset="-122"/>
            </a:endParaRPr>
          </a:p>
        </p:txBody>
      </p:sp>
      <p:cxnSp>
        <p:nvCxnSpPr>
          <p:cNvPr id="31" name="Straight Arrow Connector 30"/>
          <p:cNvCxnSpPr/>
          <p:nvPr/>
        </p:nvCxnSpPr>
        <p:spPr>
          <a:xfrm>
            <a:off x="2312035" y="4946015"/>
            <a:ext cx="306705" cy="190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2618740" y="4762500"/>
            <a:ext cx="379095" cy="368300"/>
          </a:xfrm>
          <a:prstGeom prst="rect">
            <a:avLst/>
          </a:prstGeom>
          <a:noFill/>
        </p:spPr>
        <p:txBody>
          <a:bodyPr wrap="none" rtlCol="0" anchor="t">
            <a:spAutoFit/>
          </a:bodyPr>
          <a:p>
            <a:pPr algn="l"/>
            <a:r>
              <a:rPr lang="en-US" altLang="zh-CN" b="1">
                <a:solidFill>
                  <a:srgbClr val="C00000"/>
                </a:solidFill>
                <a:latin typeface="HYXuanSong 75S" panose="00020600040101010101" charset="-122"/>
                <a:ea typeface="HYXuanSong 75S" panose="00020600040101010101" charset="-122"/>
                <a:sym typeface="+mn-ea"/>
              </a:rPr>
              <a:t>e</a:t>
            </a:r>
            <a:r>
              <a:rPr lang="en-US" altLang="zh-CN" b="1" baseline="-25000">
                <a:solidFill>
                  <a:srgbClr val="C00000"/>
                </a:solidFill>
                <a:latin typeface="HYXuanSong 75S" panose="00020600040101010101" charset="-122"/>
                <a:ea typeface="HYXuanSong 75S" panose="00020600040101010101" charset="-122"/>
                <a:sym typeface="+mn-ea"/>
              </a:rPr>
              <a:t>x</a:t>
            </a:r>
            <a:endParaRPr lang="en-US" altLang="zh-CN">
              <a:solidFill>
                <a:schemeClr val="tx1"/>
              </a:solidFill>
              <a:latin typeface="HYXuanSong 75S" panose="00020600040101010101" charset="-122"/>
              <a:ea typeface="HYXuanSong 75S" panose="00020600040101010101" charset="-122"/>
              <a:sym typeface="+mn-ea"/>
            </a:endParaRPr>
          </a:p>
        </p:txBody>
      </p:sp>
      <p:sp>
        <p:nvSpPr>
          <p:cNvPr id="33" name="Text Box 32"/>
          <p:cNvSpPr txBox="1"/>
          <p:nvPr/>
        </p:nvSpPr>
        <p:spPr>
          <a:xfrm>
            <a:off x="2597150" y="5836285"/>
            <a:ext cx="371475" cy="368300"/>
          </a:xfrm>
          <a:prstGeom prst="rect">
            <a:avLst/>
          </a:prstGeom>
          <a:noFill/>
        </p:spPr>
        <p:txBody>
          <a:bodyPr wrap="none" rtlCol="0" anchor="t">
            <a:spAutoFit/>
          </a:bodyPr>
          <a:p>
            <a:pPr algn="l"/>
            <a:r>
              <a:rPr lang="en-US" altLang="zh-CN" b="1">
                <a:solidFill>
                  <a:srgbClr val="00B050"/>
                </a:solidFill>
                <a:latin typeface="HYXuanSong 75S" panose="00020600040101010101" charset="-122"/>
                <a:ea typeface="HYXuanSong 75S" panose="00020600040101010101" charset="-122"/>
                <a:sym typeface="+mn-ea"/>
              </a:rPr>
              <a:t>e</a:t>
            </a:r>
            <a:r>
              <a:rPr lang="en-US" altLang="zh-CN" b="1" baseline="-25000">
                <a:solidFill>
                  <a:srgbClr val="00B050"/>
                </a:solidFill>
                <a:latin typeface="HYXuanSong 75S" panose="00020600040101010101" charset="-122"/>
                <a:ea typeface="HYXuanSong 75S" panose="00020600040101010101" charset="-122"/>
                <a:sym typeface="+mn-ea"/>
              </a:rPr>
              <a:t>y</a:t>
            </a:r>
            <a:endParaRPr lang="en-US">
              <a:latin typeface="HYXuanSong 75S" panose="00020600040101010101" charset="-122"/>
              <a:ea typeface="HYXuanSong 75S" panose="00020600040101010101" charset="-122"/>
            </a:endParaRPr>
          </a:p>
        </p:txBody>
      </p:sp>
      <p:cxnSp>
        <p:nvCxnSpPr>
          <p:cNvPr id="34" name="Straight Arrow Connector 33"/>
          <p:cNvCxnSpPr/>
          <p:nvPr/>
        </p:nvCxnSpPr>
        <p:spPr>
          <a:xfrm flipH="1" flipV="1">
            <a:off x="2477135" y="5880100"/>
            <a:ext cx="10795" cy="316865"/>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矩阵的转置</a:t>
            </a:r>
            <a:endParaRPr lang="zh-CN" altLang="en-US"/>
          </a:p>
        </p:txBody>
      </p:sp>
      <p:sp>
        <p:nvSpPr>
          <p:cNvPr id="3" name="Content Placeholder 2"/>
          <p:cNvSpPr>
            <a:spLocks noGrp="1"/>
          </p:cNvSpPr>
          <p:nvPr>
            <p:ph idx="1"/>
          </p:nvPr>
        </p:nvSpPr>
        <p:spPr/>
        <p:txBody>
          <a:bodyPr/>
          <a:p>
            <a:r>
              <a:rPr lang="en-US" altLang="zh-CN">
                <a:sym typeface="+mn-ea"/>
              </a:rPr>
              <a:t>a, b</a:t>
            </a:r>
            <a:endParaRPr lang="en-US" altLang="zh-CN">
              <a:sym typeface="+mn-ea"/>
            </a:endParaRPr>
          </a:p>
          <a:p>
            <a:r>
              <a:rPr lang="en-US" altLang="zh-CN"/>
              <a:t>c, d</a:t>
            </a:r>
            <a:endParaRPr lang="en-US" altLang="zh-CN"/>
          </a:p>
          <a:p>
            <a:r>
              <a:rPr lang="zh-CN" altLang="en-US"/>
              <a:t>将矩阵沿着对角线（</a:t>
            </a:r>
            <a:r>
              <a:rPr lang="en-US" altLang="zh-CN"/>
              <a:t>ad</a:t>
            </a:r>
            <a:r>
              <a:rPr lang="zh-CN" altLang="en-US"/>
              <a:t>）翻一翻，就是所谓的转置操作，转置后的矩阵为：</a:t>
            </a:r>
            <a:endParaRPr lang="zh-CN" altLang="en-US"/>
          </a:p>
          <a:p>
            <a:r>
              <a:rPr lang="en-US" altLang="zh-CN"/>
              <a:t>a, c</a:t>
            </a:r>
            <a:endParaRPr lang="en-US" altLang="zh-CN"/>
          </a:p>
          <a:p>
            <a:r>
              <a:rPr lang="en-US" altLang="zh-CN"/>
              <a:t>b, d</a:t>
            </a:r>
            <a:endParaRPr lang="en-US" altLang="zh-CN"/>
          </a:p>
          <a:p>
            <a:r>
              <a:rPr lang="zh-CN" altLang="en-US"/>
              <a:t>注意到</a:t>
            </a:r>
            <a:r>
              <a:rPr lang="en-US" altLang="zh-CN"/>
              <a:t> b </a:t>
            </a:r>
            <a:r>
              <a:rPr lang="zh-CN" altLang="en-US"/>
              <a:t>和</a:t>
            </a:r>
            <a:r>
              <a:rPr lang="en-US" altLang="zh-CN"/>
              <a:t> c </a:t>
            </a:r>
            <a:r>
              <a:rPr lang="zh-CN" altLang="en-US"/>
              <a:t>调换了顺序。</a:t>
            </a:r>
            <a:endParaRPr lang="en-US" altLang="zh-CN"/>
          </a:p>
          <a:p>
            <a:r>
              <a:rPr lang="zh-CN" altLang="en-US"/>
              <a:t>若作为单独一个符号出现，矩阵</a:t>
            </a:r>
            <a:r>
              <a:rPr lang="en-US" altLang="zh-CN"/>
              <a:t> A </a:t>
            </a:r>
            <a:r>
              <a:rPr lang="zh-CN" altLang="en-US"/>
              <a:t>的转置写作</a:t>
            </a:r>
            <a:r>
              <a:rPr lang="en-US" altLang="zh-CN"/>
              <a:t> A</a:t>
            </a:r>
            <a:r>
              <a:rPr lang="en-US" altLang="zh-CN" baseline="30000"/>
              <a:t>T</a:t>
            </a:r>
            <a:r>
              <a:rPr lang="zh-CN" altLang="en-US"/>
              <a:t>（</a:t>
            </a:r>
            <a:r>
              <a:rPr lang="en-US" altLang="zh-CN"/>
              <a:t>T </a:t>
            </a:r>
            <a:r>
              <a:rPr lang="zh-CN" altLang="en-US"/>
              <a:t>是上标，</a:t>
            </a:r>
            <a:r>
              <a:rPr lang="en-US" altLang="zh-CN"/>
              <a:t>transpose </a:t>
            </a:r>
            <a:r>
              <a:rPr lang="zh-CN" altLang="en-US"/>
              <a:t>转置的缩写）。</a:t>
            </a:r>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矩阵的转置</a:t>
            </a:r>
            <a:endParaRPr lang="zh-CN" altLang="en-US"/>
          </a:p>
        </p:txBody>
      </p:sp>
      <p:sp>
        <p:nvSpPr>
          <p:cNvPr id="3" name="Content Placeholder 2"/>
          <p:cNvSpPr>
            <a:spLocks noGrp="1"/>
          </p:cNvSpPr>
          <p:nvPr>
            <p:ph idx="1"/>
          </p:nvPr>
        </p:nvSpPr>
        <p:spPr/>
        <p:txBody>
          <a:bodyPr/>
          <a:p>
            <a:r>
              <a:rPr lang="zh-CN" altLang="en-US">
                <a:sym typeface="+mn-ea"/>
              </a:rPr>
              <a:t>三维的矩阵也是同理：</a:t>
            </a:r>
            <a:endParaRPr lang="en-US" altLang="zh-CN">
              <a:sym typeface="+mn-ea"/>
            </a:endParaRPr>
          </a:p>
          <a:p>
            <a:r>
              <a:rPr lang="en-US" altLang="zh-CN">
                <a:sym typeface="+mn-ea"/>
              </a:rPr>
              <a:t>a, b, c</a:t>
            </a:r>
            <a:endParaRPr lang="en-US" altLang="zh-CN">
              <a:sym typeface="+mn-ea"/>
            </a:endParaRPr>
          </a:p>
          <a:p>
            <a:r>
              <a:rPr lang="en-US" altLang="zh-CN"/>
              <a:t>d, e, f</a:t>
            </a:r>
            <a:endParaRPr lang="en-US" altLang="zh-CN"/>
          </a:p>
          <a:p>
            <a:r>
              <a:rPr lang="en-US" altLang="zh-CN"/>
              <a:t>g, h, i</a:t>
            </a:r>
            <a:endParaRPr lang="en-US" altLang="zh-CN"/>
          </a:p>
          <a:p>
            <a:r>
              <a:rPr lang="zh-CN" altLang="en-US"/>
              <a:t>将矩阵沿着对角线（</a:t>
            </a:r>
            <a:r>
              <a:rPr lang="en-US" altLang="zh-CN"/>
              <a:t>aei</a:t>
            </a:r>
            <a:r>
              <a:rPr lang="zh-CN" altLang="en-US"/>
              <a:t>）翻一翻，就是所谓的转置操作，转置后的矩阵为：</a:t>
            </a:r>
            <a:endParaRPr lang="zh-CN" altLang="en-US"/>
          </a:p>
          <a:p>
            <a:r>
              <a:rPr lang="en-US" altLang="zh-CN"/>
              <a:t>a, d, g</a:t>
            </a:r>
            <a:endParaRPr lang="en-US" altLang="zh-CN"/>
          </a:p>
          <a:p>
            <a:r>
              <a:rPr lang="en-US" altLang="zh-CN"/>
              <a:t>b, e, h</a:t>
            </a:r>
            <a:endParaRPr lang="en-US" altLang="zh-CN"/>
          </a:p>
          <a:p>
            <a:r>
              <a:rPr lang="en-US" altLang="zh-CN"/>
              <a:t>c, f, i</a:t>
            </a:r>
            <a:endParaRPr lang="en-US" altLang="zh-CN"/>
          </a:p>
          <a:p>
            <a:r>
              <a:rPr lang="zh-CN" altLang="en-US"/>
              <a:t>注意到除了对角线元素，</a:t>
            </a:r>
            <a:r>
              <a:rPr lang="en-US" altLang="zh-CN"/>
              <a:t>bcf </a:t>
            </a:r>
            <a:r>
              <a:rPr lang="zh-CN" altLang="en-US"/>
              <a:t>和</a:t>
            </a:r>
            <a:r>
              <a:rPr lang="en-US" altLang="zh-CN"/>
              <a:t> dgh </a:t>
            </a:r>
            <a:r>
              <a:rPr lang="zh-CN" altLang="en-US"/>
              <a:t>都两两镜像地调换了顺序。</a:t>
            </a:r>
            <a:endParaRPr lang="zh-CN" altLang="en-US"/>
          </a:p>
          <a:p>
            <a:r>
              <a:rPr lang="zh-CN" altLang="en-US">
                <a:sym typeface="+mn-ea"/>
              </a:rPr>
              <a:t>在我们的</a:t>
            </a:r>
            <a:r>
              <a:rPr lang="en-US" altLang="zh-CN">
                <a:sym typeface="+mn-ea"/>
              </a:rPr>
              <a:t> glm </a:t>
            </a:r>
            <a:r>
              <a:rPr lang="zh-CN" altLang="en-US">
                <a:sym typeface="+mn-ea"/>
              </a:rPr>
              <a:t>库里，可以用</a:t>
            </a:r>
            <a:r>
              <a:rPr lang="en-US" altLang="zh-CN">
                <a:sym typeface="+mn-ea"/>
              </a:rPr>
              <a:t> glm::transpose </a:t>
            </a:r>
            <a:r>
              <a:rPr lang="zh-CN" altLang="en-US">
                <a:sym typeface="+mn-ea"/>
              </a:rPr>
              <a:t>函数求矩阵的转置（返回，不会就地修改）。</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对于单纯的旋转矩阵，求逆就是求转置</a:t>
            </a:r>
            <a:endParaRPr lang="zh-CN" altLang="en-US"/>
          </a:p>
        </p:txBody>
      </p:sp>
      <p:sp>
        <p:nvSpPr>
          <p:cNvPr id="3" name="Content Placeholder 2"/>
          <p:cNvSpPr>
            <a:spLocks noGrp="1"/>
          </p:cNvSpPr>
          <p:nvPr>
            <p:ph idx="1"/>
          </p:nvPr>
        </p:nvSpPr>
        <p:spPr>
          <a:xfrm>
            <a:off x="647700" y="1825625"/>
            <a:ext cx="10515600" cy="4657725"/>
          </a:xfrm>
        </p:spPr>
        <p:txBody>
          <a:bodyPr/>
          <a:p>
            <a:r>
              <a:rPr lang="zh-CN" altLang="en-US">
                <a:sym typeface="+mn-ea"/>
              </a:rPr>
              <a:t>逆时针旋转</a:t>
            </a:r>
            <a:r>
              <a:rPr lang="en-US" altLang="zh-CN">
                <a:sym typeface="+mn-ea"/>
              </a:rPr>
              <a:t> θ </a:t>
            </a:r>
            <a:r>
              <a:rPr lang="zh-CN" altLang="en-US">
                <a:sym typeface="+mn-ea"/>
              </a:rPr>
              <a:t>度的矩阵是：</a:t>
            </a:r>
            <a:endParaRPr lang="en-US">
              <a:sym typeface="+mn-ea"/>
            </a:endParaRPr>
          </a:p>
          <a:p>
            <a:r>
              <a:rPr lang="en-US">
                <a:sym typeface="+mn-ea"/>
              </a:rPr>
              <a:t> cos </a:t>
            </a:r>
            <a:r>
              <a:rPr lang="en-US" altLang="zh-CN">
                <a:sym typeface="+mn-ea"/>
              </a:rPr>
              <a:t>θ</a:t>
            </a:r>
            <a:r>
              <a:rPr lang="en-US">
                <a:sym typeface="+mn-ea"/>
              </a:rPr>
              <a:t>, sin </a:t>
            </a:r>
            <a:r>
              <a:rPr lang="en-US" altLang="zh-CN">
                <a:sym typeface="+mn-ea"/>
              </a:rPr>
              <a:t>θ</a:t>
            </a:r>
            <a:endParaRPr lang="en-US" altLang="zh-CN">
              <a:latin typeface="HYTangMeiRen 85W" panose="00020600040101010101" charset="-122"/>
              <a:ea typeface="HYTangMeiRen 85W" panose="00020600040101010101" charset="-122"/>
              <a:sym typeface="+mn-ea"/>
            </a:endParaRPr>
          </a:p>
          <a:p>
            <a:r>
              <a:rPr lang="en-US">
                <a:sym typeface="+mn-ea"/>
              </a:rPr>
              <a:t>-sin </a:t>
            </a:r>
            <a:r>
              <a:rPr lang="en-US" altLang="zh-CN">
                <a:sym typeface="+mn-ea"/>
              </a:rPr>
              <a:t>θ</a:t>
            </a:r>
            <a:r>
              <a:rPr lang="en-US" altLang="zh-CN">
                <a:latin typeface="HYTangMeiRen 85W" panose="00020600040101010101" charset="-122"/>
                <a:ea typeface="HYTangMeiRen 85W" panose="00020600040101010101" charset="-122"/>
                <a:sym typeface="+mn-ea"/>
              </a:rPr>
              <a:t>, </a:t>
            </a:r>
            <a:r>
              <a:rPr lang="en-US">
                <a:sym typeface="+mn-ea"/>
              </a:rPr>
              <a:t>cos </a:t>
            </a:r>
            <a:r>
              <a:rPr lang="en-US" altLang="zh-CN">
                <a:sym typeface="+mn-ea"/>
              </a:rPr>
              <a:t>θ</a:t>
            </a:r>
            <a:endParaRPr lang="en-US" altLang="zh-CN">
              <a:sym typeface="+mn-ea"/>
            </a:endParaRPr>
          </a:p>
          <a:p>
            <a:r>
              <a:rPr lang="zh-CN" altLang="en-US">
                <a:sym typeface="+mn-ea"/>
              </a:rPr>
              <a:t>顺时针旋转</a:t>
            </a:r>
            <a:r>
              <a:rPr lang="en-US" altLang="zh-CN">
                <a:sym typeface="+mn-ea"/>
              </a:rPr>
              <a:t> θ </a:t>
            </a:r>
            <a:r>
              <a:rPr lang="zh-CN" altLang="en-US">
                <a:sym typeface="+mn-ea"/>
              </a:rPr>
              <a:t>度</a:t>
            </a:r>
            <a:r>
              <a:rPr lang="zh-CN" altLang="en-US">
                <a:sym typeface="+mn-ea"/>
              </a:rPr>
              <a:t>的矩阵是：</a:t>
            </a:r>
            <a:endParaRPr lang="zh-CN" altLang="en-US">
              <a:sym typeface="+mn-ea"/>
            </a:endParaRPr>
          </a:p>
          <a:p>
            <a:r>
              <a:rPr lang="en-US">
                <a:sym typeface="+mn-ea"/>
              </a:rPr>
              <a:t>cos </a:t>
            </a:r>
            <a:r>
              <a:rPr lang="en-US" altLang="zh-CN">
                <a:sym typeface="+mn-ea"/>
              </a:rPr>
              <a:t>θ</a:t>
            </a:r>
            <a:r>
              <a:rPr lang="en-US">
                <a:sym typeface="+mn-ea"/>
              </a:rPr>
              <a:t>, -sin </a:t>
            </a:r>
            <a:r>
              <a:rPr lang="en-US" altLang="zh-CN">
                <a:sym typeface="+mn-ea"/>
              </a:rPr>
              <a:t>θ</a:t>
            </a:r>
            <a:endParaRPr lang="en-US" altLang="zh-CN">
              <a:latin typeface="HYTangMeiRen 85W" panose="00020600040101010101" charset="-122"/>
              <a:ea typeface="HYTangMeiRen 85W" panose="00020600040101010101" charset="-122"/>
              <a:sym typeface="+mn-ea"/>
            </a:endParaRPr>
          </a:p>
          <a:p>
            <a:r>
              <a:rPr lang="en-US">
                <a:sym typeface="+mn-ea"/>
              </a:rPr>
              <a:t>sin </a:t>
            </a:r>
            <a:r>
              <a:rPr lang="en-US" altLang="zh-CN">
                <a:sym typeface="+mn-ea"/>
              </a:rPr>
              <a:t>θ</a:t>
            </a:r>
            <a:r>
              <a:rPr lang="en-US" altLang="zh-CN">
                <a:latin typeface="HYTangMeiRen 85W" panose="00020600040101010101" charset="-122"/>
                <a:ea typeface="HYTangMeiRen 85W" panose="00020600040101010101" charset="-122"/>
                <a:sym typeface="+mn-ea"/>
              </a:rPr>
              <a:t>,  </a:t>
            </a:r>
            <a:r>
              <a:rPr lang="en-US">
                <a:sym typeface="+mn-ea"/>
              </a:rPr>
              <a:t>cos </a:t>
            </a:r>
            <a:r>
              <a:rPr lang="en-US" altLang="zh-CN">
                <a:sym typeface="+mn-ea"/>
              </a:rPr>
              <a:t>θ</a:t>
            </a:r>
            <a:endParaRPr lang="en-US" altLang="zh-CN">
              <a:sym typeface="+mn-ea"/>
            </a:endParaRPr>
          </a:p>
          <a:p>
            <a:r>
              <a:rPr lang="zh-CN" altLang="en-US"/>
              <a:t>他们互相为逆，注意到他们两个刚好又互为转置。</a:t>
            </a:r>
            <a:endParaRPr lang="zh-CN" altLang="en-US"/>
          </a:p>
          <a:p>
            <a:r>
              <a:rPr lang="zh-CN" altLang="en-US"/>
              <a:t>因为旋转矩阵就是有这么个特性：他的逆就是他的转置。</a:t>
            </a:r>
            <a:endParaRPr lang="zh-CN" altLang="en-US"/>
          </a:p>
          <a:p>
            <a:r>
              <a:rPr lang="zh-CN" altLang="en-US"/>
              <a:t>如果要求旋转矩阵的逆，</a:t>
            </a:r>
            <a:r>
              <a:rPr lang="zh-CN" altLang="en-US">
                <a:sym typeface="+mn-ea"/>
              </a:rPr>
              <a:t>求</a:t>
            </a:r>
            <a:r>
              <a:rPr lang="zh-CN" altLang="en-US"/>
              <a:t>转置就行了。</a:t>
            </a:r>
            <a:endParaRPr lang="zh-CN" altLang="en-US"/>
          </a:p>
          <a:p>
            <a:r>
              <a:rPr lang="zh-CN" altLang="en-US"/>
              <a:t>这种类型的矩阵称为</a:t>
            </a:r>
            <a:r>
              <a:rPr lang="zh-CN" altLang="en-US" b="1"/>
              <a:t>正交矩阵</a:t>
            </a:r>
            <a:r>
              <a:rPr lang="zh-CN" altLang="en-US">
                <a:sym typeface="+mn-ea"/>
              </a:rPr>
              <a:t>（</a:t>
            </a:r>
            <a:r>
              <a:rPr lang="en-US" altLang="zh-CN">
                <a:sym typeface="+mn-ea"/>
              </a:rPr>
              <a:t>orthogonal matrix</a:t>
            </a:r>
            <a:r>
              <a:rPr lang="zh-CN" altLang="en-US">
                <a:sym typeface="+mn-ea"/>
              </a:rPr>
              <a:t>）</a:t>
            </a:r>
            <a:r>
              <a:rPr lang="zh-CN" altLang="en-US"/>
              <a:t>，定义就是</a:t>
            </a:r>
            <a:r>
              <a:rPr lang="en-US" altLang="zh-CN"/>
              <a:t> R</a:t>
            </a:r>
            <a:r>
              <a:rPr lang="en-US" altLang="zh-CN" baseline="30000"/>
              <a:t>T</a:t>
            </a:r>
            <a:r>
              <a:rPr lang="en-US" altLang="zh-CN"/>
              <a:t> = R</a:t>
            </a:r>
            <a:r>
              <a:rPr lang="en-US" altLang="zh-CN" baseline="30000"/>
              <a:t>-1</a:t>
            </a:r>
            <a:r>
              <a:rPr lang="en-US" altLang="zh-CN"/>
              <a:t> </a:t>
            </a:r>
            <a:r>
              <a:rPr lang="zh-CN" altLang="en-US"/>
              <a:t>或</a:t>
            </a:r>
            <a:r>
              <a:rPr lang="en-US" altLang="zh-CN"/>
              <a:t> R</a:t>
            </a:r>
            <a:r>
              <a:rPr lang="en-US" altLang="zh-CN" baseline="30000"/>
              <a:t>T</a:t>
            </a:r>
            <a:r>
              <a:rPr lang="en-US" altLang="zh-CN"/>
              <a:t>R = I</a:t>
            </a:r>
            <a:r>
              <a:rPr lang="zh-CN" altLang="en-US"/>
              <a:t>。</a:t>
            </a:r>
            <a:endParaRPr lang="zh-CN" altLang="en-US"/>
          </a:p>
          <a:p>
            <a:r>
              <a:rPr lang="zh-CN" altLang="en-US"/>
              <a:t>其他类型的矩阵就没有那么幸运了，需要老老实实调用</a:t>
            </a:r>
            <a:r>
              <a:rPr lang="en-US" altLang="zh-CN"/>
              <a:t> glm::inverse </a:t>
            </a:r>
            <a:r>
              <a:rPr lang="zh-CN" altLang="en-US"/>
              <a:t>帮你求逆。</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矩阵如何表示缩放？</a:t>
            </a:r>
            <a:endParaRPr lang="en-US"/>
          </a:p>
        </p:txBody>
      </p:sp>
      <p:sp>
        <p:nvSpPr>
          <p:cNvPr id="3" name="Content Placeholder 2"/>
          <p:cNvSpPr>
            <a:spLocks noGrp="1"/>
          </p:cNvSpPr>
          <p:nvPr>
            <p:ph idx="1"/>
          </p:nvPr>
        </p:nvSpPr>
        <p:spPr/>
        <p:txBody>
          <a:bodyPr/>
          <a:p>
            <a:r>
              <a:rPr lang="en-US"/>
              <a:t>s</a:t>
            </a:r>
            <a:r>
              <a:rPr lang="en-US" baseline="-25000"/>
              <a:t>x</a:t>
            </a:r>
            <a:r>
              <a:rPr lang="en-US"/>
              <a:t>, 0</a:t>
            </a:r>
            <a:endParaRPr lang="en-US"/>
          </a:p>
          <a:p>
            <a:r>
              <a:rPr lang="en-US"/>
              <a:t>0, s</a:t>
            </a:r>
            <a:r>
              <a:rPr lang="en-US" baseline="-25000"/>
              <a:t>y</a:t>
            </a:r>
            <a:endParaRPr lang="en-US"/>
          </a:p>
          <a:p>
            <a:r>
              <a:rPr lang="zh-CN" altLang="en-US">
                <a:sym typeface="+mn-ea"/>
              </a:rPr>
              <a:t>其中</a:t>
            </a:r>
            <a:r>
              <a:rPr lang="en-US" altLang="zh-CN">
                <a:sym typeface="+mn-ea"/>
              </a:rPr>
              <a:t> </a:t>
            </a:r>
            <a:r>
              <a:rPr lang="en-US">
                <a:sym typeface="+mn-ea"/>
              </a:rPr>
              <a:t>s</a:t>
            </a:r>
            <a:r>
              <a:rPr lang="en-US" baseline="-25000">
                <a:sym typeface="+mn-ea"/>
              </a:rPr>
              <a:t>x</a:t>
            </a:r>
            <a:r>
              <a:rPr lang="en-US" altLang="zh-CN">
                <a:sym typeface="+mn-ea"/>
              </a:rPr>
              <a:t> </a:t>
            </a:r>
            <a:r>
              <a:rPr lang="zh-CN" altLang="en-US">
                <a:sym typeface="+mn-ea"/>
              </a:rPr>
              <a:t>与</a:t>
            </a:r>
            <a:r>
              <a:rPr lang="en-US" altLang="zh-CN">
                <a:sym typeface="+mn-ea"/>
              </a:rPr>
              <a:t> </a:t>
            </a:r>
            <a:r>
              <a:rPr lang="en-US">
                <a:sym typeface="+mn-ea"/>
              </a:rPr>
              <a:t>s</a:t>
            </a:r>
            <a:r>
              <a:rPr lang="en-US" baseline="-25000">
                <a:sym typeface="+mn-ea"/>
              </a:rPr>
              <a:t>y</a:t>
            </a:r>
            <a:r>
              <a:rPr lang="en-US" altLang="zh-CN">
                <a:sym typeface="+mn-ea"/>
              </a:rPr>
              <a:t> </a:t>
            </a:r>
            <a:r>
              <a:rPr lang="zh-CN" altLang="en-US">
                <a:sym typeface="+mn-ea"/>
              </a:rPr>
              <a:t>分别表示</a:t>
            </a:r>
            <a:r>
              <a:rPr lang="en-US" altLang="zh-CN">
                <a:sym typeface="+mn-ea"/>
              </a:rPr>
              <a:t> x </a:t>
            </a:r>
            <a:r>
              <a:rPr lang="zh-CN" altLang="en-US">
                <a:sym typeface="+mn-ea"/>
              </a:rPr>
              <a:t>方向和</a:t>
            </a:r>
            <a:r>
              <a:rPr lang="en-US" altLang="zh-CN">
                <a:sym typeface="+mn-ea"/>
              </a:rPr>
              <a:t> y </a:t>
            </a:r>
            <a:r>
              <a:rPr lang="zh-CN" altLang="en-US">
                <a:sym typeface="+mn-ea"/>
              </a:rPr>
              <a:t>方向上的缩放比例。</a:t>
            </a:r>
            <a:endParaRPr lang="zh-CN" altLang="en-US">
              <a:sym typeface="+mn-ea"/>
            </a:endParaRPr>
          </a:p>
          <a:p>
            <a:r>
              <a:rPr lang="zh-CN" altLang="en-US">
                <a:sym typeface="+mn-ea"/>
              </a:rPr>
              <a:t>如果两者相等，则是两个轴方向上等比例缩放。</a:t>
            </a:r>
            <a:endParaRPr lang="zh-CN" altLang="en-US">
              <a:sym typeface="+mn-ea"/>
            </a:endParaRPr>
          </a:p>
          <a:p>
            <a:r>
              <a:rPr lang="zh-CN" altLang="en-US">
                <a:sym typeface="+mn-ea"/>
              </a:rPr>
              <a:t>等比例缩放</a:t>
            </a:r>
            <a:r>
              <a:rPr lang="en-US" altLang="zh-CN">
                <a:sym typeface="+mn-ea"/>
              </a:rPr>
              <a:t> s </a:t>
            </a:r>
            <a:r>
              <a:rPr lang="zh-CN" altLang="en-US">
                <a:sym typeface="+mn-ea"/>
              </a:rPr>
              <a:t>倍（</a:t>
            </a:r>
            <a:r>
              <a:rPr lang="en-US" altLang="zh-CN">
                <a:sym typeface="+mn-ea"/>
              </a:rPr>
              <a:t>s &gt; 1 </a:t>
            </a:r>
            <a:r>
              <a:rPr lang="zh-CN" altLang="en-US">
                <a:sym typeface="+mn-ea"/>
              </a:rPr>
              <a:t>表示放大，</a:t>
            </a:r>
            <a:r>
              <a:rPr lang="en-US" altLang="zh-CN">
                <a:sym typeface="+mn-ea"/>
              </a:rPr>
              <a:t>s &lt; 1 </a:t>
            </a:r>
            <a:r>
              <a:rPr lang="zh-CN" altLang="en-US">
                <a:sym typeface="+mn-ea"/>
              </a:rPr>
              <a:t>表示缩小）的协变矩阵：</a:t>
            </a:r>
            <a:endParaRPr lang="zh-CN" altLang="en-US">
              <a:sym typeface="+mn-ea"/>
            </a:endParaRPr>
          </a:p>
          <a:p>
            <a:r>
              <a:rPr lang="en-US">
                <a:sym typeface="+mn-ea"/>
              </a:rPr>
              <a:t>s, 0</a:t>
            </a:r>
            <a:endParaRPr lang="en-US"/>
          </a:p>
          <a:p>
            <a:r>
              <a:rPr lang="en-US">
                <a:sym typeface="+mn-ea"/>
              </a:rPr>
              <a:t>0, s</a:t>
            </a:r>
            <a:endParaRPr lang="en-US">
              <a:sym typeface="+mn-ea"/>
            </a:endParaRPr>
          </a:p>
          <a:p>
            <a:r>
              <a:rPr lang="zh-CN" altLang="en-US">
                <a:sym typeface="+mn-ea"/>
              </a:rPr>
              <a:t>相应的逆变矩阵（对角矩阵求逆只需要对角元素取倒数）：</a:t>
            </a:r>
            <a:endParaRPr lang="zh-CN" altLang="en-US">
              <a:sym typeface="+mn-ea"/>
            </a:endParaRPr>
          </a:p>
          <a:p>
            <a:r>
              <a:rPr lang="en-US" altLang="zh-CN">
                <a:sym typeface="+mn-ea"/>
              </a:rPr>
              <a:t>1/s, 0</a:t>
            </a:r>
            <a:endParaRPr lang="en-US" altLang="zh-CN">
              <a:sym typeface="+mn-ea"/>
            </a:endParaRPr>
          </a:p>
          <a:p>
            <a:r>
              <a:rPr lang="en-US" altLang="zh-CN">
                <a:sym typeface="+mn-ea"/>
              </a:rPr>
              <a:t>0, 1/s</a:t>
            </a:r>
            <a:endParaRPr lang="en-US" altLang="zh-CN" baseline="-25000">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4POLG_VoAEZsHb"/>
          <p:cNvPicPr>
            <a:picLocks noChangeAspect="1"/>
          </p:cNvPicPr>
          <p:nvPr/>
        </p:nvPicPr>
        <p:blipFill>
          <a:blip r:embed="rId1"/>
          <a:stretch>
            <a:fillRect/>
          </a:stretch>
        </p:blipFill>
        <p:spPr>
          <a:xfrm>
            <a:off x="0" y="-229870"/>
            <a:ext cx="12193905" cy="7317740"/>
          </a:xfrm>
          <a:prstGeom prst="rect">
            <a:avLst/>
          </a:prstGeom>
        </p:spPr>
      </p:pic>
      <p:sp>
        <p:nvSpPr>
          <p:cNvPr id="12" name="Oval Callout 11"/>
          <p:cNvSpPr/>
          <p:nvPr/>
        </p:nvSpPr>
        <p:spPr>
          <a:xfrm>
            <a:off x="389255" y="1549197"/>
            <a:ext cx="4961255" cy="2175915"/>
          </a:xfrm>
          <a:prstGeom prst="wedgeEllipseCallout">
            <a:avLst>
              <a:gd name="adj1" fmla="val 35370"/>
              <a:gd name="adj2" fmla="val 67325"/>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原来如此！矩阵表示的是通用的线性变换，而坐标系之间的变换也是线性变换！所以我们用矩阵</a:t>
            </a:r>
            <a:r>
              <a:rPr lang="zh-CN" sz="2000">
                <a:latin typeface="HYTangMeiRen 85W" panose="00020600040101010101" charset="-122"/>
                <a:ea typeface="HYTangMeiRen 85W" panose="00020600040101010101" charset="-122"/>
                <a:sym typeface="+mn-ea"/>
              </a:rPr>
              <a:t>表示</a:t>
            </a:r>
            <a:r>
              <a:rPr lang="zh-CN" sz="2000">
                <a:latin typeface="HYTangMeiRen 85W" panose="00020600040101010101" charset="-122"/>
                <a:ea typeface="HYTangMeiRen 85W" panose="00020600040101010101" charset="-122"/>
              </a:rPr>
              <a:t>坐标系的变换！鞋废了《线性代数》吼开心～</a:t>
            </a:r>
            <a:endParaRPr lang="en-US" altLang="zh-CN" sz="2000">
              <a:latin typeface="HYTangMeiRen 85W" panose="00020600040101010101" charset="-122"/>
              <a:ea typeface="HYTangMeiRen 85W" panose="00020600040101010101" charset="-122"/>
            </a:endParaRPr>
          </a:p>
        </p:txBody>
      </p:sp>
      <p:sp>
        <p:nvSpPr>
          <p:cNvPr id="5" name="Oval Callout 4"/>
          <p:cNvSpPr/>
          <p:nvPr/>
        </p:nvSpPr>
        <p:spPr>
          <a:xfrm>
            <a:off x="5601335" y="1842870"/>
            <a:ext cx="3888105" cy="1044373"/>
          </a:xfrm>
          <a:prstGeom prst="wedgeEllipseCallout">
            <a:avLst>
              <a:gd name="adj1" fmla="val -5316"/>
              <a:gd name="adj2" fmla="val 69059"/>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你以为这就结束辣？还有更刺激的呢！</a:t>
            </a:r>
            <a:endParaRPr lang="zh-CN" altLang="en-US" sz="2400">
              <a:latin typeface="HYTangMeiRen 85W" panose="00020600040101010101" charset="-122"/>
              <a:ea typeface="HYTangMeiRen 85W" panose="00020600040101010101" charset="-122"/>
            </a:endParaRPr>
          </a:p>
        </p:txBody>
      </p:sp>
      <p:sp>
        <p:nvSpPr>
          <p:cNvPr id="6" name="Text Box 5"/>
          <p:cNvSpPr txBox="1"/>
          <p:nvPr/>
        </p:nvSpPr>
        <p:spPr>
          <a:xfrm>
            <a:off x="2702560" y="3206115"/>
            <a:ext cx="6786880" cy="70675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第三章：仿射变换与齐次空间</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300"/>
                                  </p:stCondLst>
                                  <p:iterate type="lt">
                                    <p:tmPct val="50000"/>
                                  </p:iterate>
                                  <p:childTnLst>
                                    <p:set>
                                      <p:cBhvr>
                                        <p:cTn id="6" dur="200" fill="hold">
                                          <p:stCondLst>
                                            <p:cond delay="0"/>
                                          </p:stCondLst>
                                        </p:cTn>
                                        <p:tgtEl>
                                          <p:spTgt spid="12"/>
                                        </p:tgtEl>
                                        <p:attrNameLst>
                                          <p:attrName>style.visibility</p:attrName>
                                        </p:attrNameLst>
                                      </p:cBhvr>
                                      <p:to>
                                        <p:strVal val="visible"/>
                                      </p:to>
                                    </p:set>
                                    <p:anim calcmode="discrete" valueType="clr">
                                      <p:cBhvr override="childStyle">
                                        <p:cTn id="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2"/>
                                        </p:tgtEl>
                                        <p:attrNameLst>
                                          <p:attrName>fillcolor</p:attrName>
                                        </p:attrNameLst>
                                      </p:cBhvr>
                                      <p:tavLst>
                                        <p:tav tm="0">
                                          <p:val>
                                            <p:clrVal>
                                              <a:schemeClr val="accent2"/>
                                            </p:clrVal>
                                          </p:val>
                                        </p:tav>
                                        <p:tav tm="50000">
                                          <p:val>
                                            <p:clrVal>
                                              <a:schemeClr val="hlink"/>
                                            </p:clrVal>
                                          </p:val>
                                        </p:tav>
                                      </p:tavLst>
                                    </p:anim>
                                    <p:set>
                                      <p:cBhvr>
                                        <p:cTn id="9" dur="200"/>
                                        <p:tgtEl>
                                          <p:spTgt spid="12"/>
                                        </p:tgtEl>
                                        <p:attrNameLst>
                                          <p:attrName>fill.type</p:attrName>
                                        </p:attrNameLst>
                                      </p:cBhvr>
                                      <p:to>
                                        <p:strVal val="solid"/>
                                      </p:to>
                                    </p:set>
                                  </p:childTnLst>
                                </p:cTn>
                              </p:par>
                            </p:childTnLst>
                          </p:cTn>
                        </p:par>
                        <p:par>
                          <p:cTn id="10" fill="hold">
                            <p:stCondLst>
                              <p:cond delay="6800"/>
                            </p:stCondLst>
                            <p:childTnLst>
                              <p:par>
                                <p:cTn id="11" presetID="27" presetClass="entr" presetSubtype="0" fill="hold" grpId="0" nodeType="afterEffect">
                                  <p:stCondLst>
                                    <p:cond delay="400"/>
                                  </p:stCondLst>
                                  <p:iterate type="lt">
                                    <p:tmPct val="50000"/>
                                  </p:iterate>
                                  <p:childTnLst>
                                    <p:set>
                                      <p:cBhvr>
                                        <p:cTn id="12" dur="200" fill="hold">
                                          <p:stCondLst>
                                            <p:cond delay="0"/>
                                          </p:stCondLst>
                                        </p:cTn>
                                        <p:tgtEl>
                                          <p:spTgt spid="5"/>
                                        </p:tgtEl>
                                        <p:attrNameLst>
                                          <p:attrName>style.visibility</p:attrName>
                                        </p:attrNameLst>
                                      </p:cBhvr>
                                      <p:to>
                                        <p:strVal val="visible"/>
                                      </p:to>
                                    </p:set>
                                    <p:anim calcmode="discrete" valueType="clr">
                                      <p:cBhvr override="childStyle">
                                        <p:cTn id="13" dur="20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5"/>
                                        </p:tgtEl>
                                        <p:attrNameLst>
                                          <p:attrName>fillcolor</p:attrName>
                                        </p:attrNameLst>
                                      </p:cBhvr>
                                      <p:tavLst>
                                        <p:tav tm="0">
                                          <p:val>
                                            <p:clrVal>
                                              <a:schemeClr val="accent2"/>
                                            </p:clrVal>
                                          </p:val>
                                        </p:tav>
                                        <p:tav tm="50000">
                                          <p:val>
                                            <p:clrVal>
                                              <a:schemeClr val="hlink"/>
                                            </p:clrVal>
                                          </p:val>
                                        </p:tav>
                                      </p:tavLst>
                                    </p:anim>
                                    <p:set>
                                      <p:cBhvr>
                                        <p:cTn id="15" dur="200"/>
                                        <p:tgtEl>
                                          <p:spTgt spid="5"/>
                                        </p:tgtEl>
                                        <p:attrNameLst>
                                          <p:attrName>fill.type</p:attrName>
                                        </p:attrNameLst>
                                      </p:cBhvr>
                                      <p:to>
                                        <p:strVal val="solid"/>
                                      </p:to>
                                    </p:set>
                                  </p:childTnLst>
                                </p:cTn>
                              </p:par>
                            </p:childTnLst>
                          </p:cTn>
                        </p:par>
                        <p:par>
                          <p:cTn id="16" fill="hold">
                            <p:stCondLst>
                              <p:cond delay="9000"/>
                            </p:stCondLst>
                            <p:childTnLst>
                              <p:par>
                                <p:cTn id="17" presetID="53" presetClass="entr" presetSubtype="16" fill="hold" grpId="0" nodeType="afterEffect">
                                  <p:stCondLst>
                                    <p:cond delay="1500"/>
                                  </p:stCondLst>
                                  <p:childTnLst>
                                    <p:set>
                                      <p:cBhvr>
                                        <p:cTn id="18" dur="1000"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2" grpId="0" bldLvl="0" animBg="1"/>
      <p:bldP spid="5"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矩阵如何表示平移？</a:t>
            </a:r>
            <a:endParaRPr lang="zh-CN" altLang="en-US"/>
          </a:p>
        </p:txBody>
      </p:sp>
      <p:sp>
        <p:nvSpPr>
          <p:cNvPr id="3" name="Content Placeholder 2"/>
          <p:cNvSpPr>
            <a:spLocks noGrp="1"/>
          </p:cNvSpPr>
          <p:nvPr>
            <p:ph idx="1"/>
          </p:nvPr>
        </p:nvSpPr>
        <p:spPr/>
        <p:txBody>
          <a:bodyPr/>
          <a:p>
            <a:r>
              <a:rPr lang="zh-CN" altLang="en-US">
                <a:sym typeface="+mn-ea"/>
              </a:rPr>
              <a:t>之前我们的矩阵都只修改坐标轴的方向和大小，这种称之为线性变换（</a:t>
            </a:r>
            <a:r>
              <a:rPr lang="en-US" altLang="zh-CN">
                <a:sym typeface="+mn-ea"/>
              </a:rPr>
              <a:t>linear transform</a:t>
            </a:r>
            <a:r>
              <a:rPr lang="zh-CN" altLang="en-US">
                <a:sym typeface="+mn-ea"/>
              </a:rPr>
              <a:t>）。</a:t>
            </a:r>
            <a:endParaRPr lang="zh-CN" altLang="en-US">
              <a:sym typeface="+mn-ea"/>
            </a:endParaRPr>
          </a:p>
          <a:p>
            <a:r>
              <a:rPr lang="zh-CN" altLang="en-US">
                <a:sym typeface="+mn-ea"/>
              </a:rPr>
              <a:t>要表示平移，我们就需要移动坐标原点，而矩阵乘法得到的转换公式做不到这点：</a:t>
            </a:r>
            <a:endParaRPr lang="zh-CN" altLang="en-US">
              <a:sym typeface="+mn-ea"/>
            </a:endParaRPr>
          </a:p>
          <a:p>
            <a:r>
              <a:rPr lang="en-US" altLang="zh-CN">
                <a:sym typeface="+mn-ea"/>
              </a:rPr>
              <a:t>x’ = ax + by</a:t>
            </a:r>
            <a:endParaRPr lang="en-US" altLang="zh-CN">
              <a:sym typeface="+mn-ea"/>
            </a:endParaRPr>
          </a:p>
          <a:p>
            <a:r>
              <a:rPr lang="en-US" altLang="zh-CN">
                <a:sym typeface="+mn-ea"/>
              </a:rPr>
              <a:t>y’ = cx + dy</a:t>
            </a:r>
            <a:endParaRPr lang="en-US" altLang="zh-CN">
              <a:sym typeface="+mn-ea"/>
            </a:endParaRPr>
          </a:p>
          <a:p>
            <a:r>
              <a:rPr lang="zh-CN" altLang="en-US">
                <a:sym typeface="+mn-ea"/>
              </a:rPr>
              <a:t>似乎只要我们还用这种传统的矩阵乘法，就永远无法表示原点移动的情况，因为代入原点坐标</a:t>
            </a:r>
            <a:r>
              <a:rPr lang="en-US" altLang="zh-CN">
                <a:sym typeface="+mn-ea"/>
              </a:rPr>
              <a:t> x = y = 0</a:t>
            </a:r>
            <a:r>
              <a:rPr lang="zh-CN" altLang="en-US">
                <a:sym typeface="+mn-ea"/>
              </a:rPr>
              <a:t>，则新坐标系的原点也会是</a:t>
            </a:r>
            <a:r>
              <a:rPr lang="en-US" altLang="zh-CN">
                <a:sym typeface="+mn-ea"/>
              </a:rPr>
              <a:t> x’ = y’ = 0</a:t>
            </a:r>
            <a:r>
              <a:rPr lang="zh-CN" altLang="en-US">
                <a:sym typeface="+mn-ea"/>
              </a:rPr>
              <a:t>，两个坐标系的原点总是重合的。</a:t>
            </a:r>
            <a:endParaRPr lang="zh-CN" altLang="en-US">
              <a:sym typeface="+mn-ea"/>
            </a:endParaRPr>
          </a:p>
          <a:p>
            <a:r>
              <a:rPr lang="zh-CN" altLang="en-US">
                <a:sym typeface="+mn-ea"/>
              </a:rPr>
              <a:t>为此，我们需要扩充一下转换公式，增加一个常量偏移项：</a:t>
            </a:r>
            <a:endParaRPr lang="zh-CN" altLang="en-US">
              <a:sym typeface="+mn-ea"/>
            </a:endParaRPr>
          </a:p>
          <a:p>
            <a:r>
              <a:rPr lang="en-US" altLang="zh-CN">
                <a:sym typeface="+mn-ea"/>
              </a:rPr>
              <a:t>x’ = ax + by + c</a:t>
            </a:r>
            <a:endParaRPr lang="en-US" altLang="zh-CN">
              <a:sym typeface="+mn-ea"/>
            </a:endParaRPr>
          </a:p>
          <a:p>
            <a:r>
              <a:rPr lang="en-US" altLang="zh-CN">
                <a:sym typeface="+mn-ea"/>
              </a:rPr>
              <a:t>y’ = dx + ey + f</a:t>
            </a:r>
            <a:endParaRPr lang="en-US" altLang="zh-CN">
              <a:sym typeface="+mn-ea"/>
            </a:endParaRPr>
          </a:p>
          <a:p>
            <a:r>
              <a:rPr lang="zh-CN" altLang="en-US">
                <a:sym typeface="+mn-ea"/>
              </a:rPr>
              <a:t>这种强化版的线性变换，称为仿射变换（</a:t>
            </a:r>
            <a:r>
              <a:rPr lang="en-US" altLang="zh-CN">
                <a:sym typeface="+mn-ea"/>
              </a:rPr>
              <a:t>affine transform</a:t>
            </a:r>
            <a:r>
              <a:rPr lang="zh-CN" altLang="en-US">
                <a:sym typeface="+mn-ea"/>
              </a:rPr>
              <a:t>）。</a:t>
            </a:r>
            <a:endParaRPr lang="zh-CN" altLang="en-US">
              <a:sym typeface="+mn-ea"/>
            </a:endParaRPr>
          </a:p>
          <a:p>
            <a:r>
              <a:rPr lang="zh-CN" altLang="en-US"/>
              <a:t>这样一来系数就变成</a:t>
            </a:r>
            <a:r>
              <a:rPr lang="en-US" altLang="zh-CN"/>
              <a:t> 2x3 </a:t>
            </a:r>
            <a:r>
              <a:rPr lang="zh-CN" altLang="en-US"/>
              <a:t>了（</a:t>
            </a:r>
            <a:r>
              <a:rPr lang="en-US" altLang="zh-CN"/>
              <a:t>2 </a:t>
            </a:r>
            <a:r>
              <a:rPr lang="zh-CN" altLang="en-US"/>
              <a:t>行</a:t>
            </a:r>
            <a:r>
              <a:rPr lang="en-US" altLang="zh-CN"/>
              <a:t> 3 </a:t>
            </a:r>
            <a:r>
              <a:rPr lang="zh-CN" altLang="en-US"/>
              <a:t>列）。</a:t>
            </a:r>
            <a:endParaRPr lang="zh-CN" altLang="en-US"/>
          </a:p>
        </p:txBody>
      </p:sp>
      <p:sp>
        <p:nvSpPr>
          <p:cNvPr id="35" name="Oval Callout 34"/>
          <p:cNvSpPr/>
          <p:nvPr/>
        </p:nvSpPr>
        <p:spPr>
          <a:xfrm>
            <a:off x="3459480" y="2411108"/>
            <a:ext cx="2793365" cy="1305534"/>
          </a:xfrm>
          <a:prstGeom prst="wedgeEllipseCallout">
            <a:avLst>
              <a:gd name="adj1" fmla="val -72209"/>
              <a:gd name="adj2" fmla="val -121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sym typeface="+mn-ea"/>
              </a:rPr>
              <a:t>线性系数</a:t>
            </a:r>
            <a:r>
              <a:rPr lang="en-US" altLang="zh-CN" sz="2000">
                <a:latin typeface="HYTangMeiRen 85W" panose="00020600040101010101" charset="-122"/>
                <a:ea typeface="HYTangMeiRen 85W" panose="00020600040101010101" charset="-122"/>
                <a:sym typeface="+mn-ea"/>
              </a:rPr>
              <a:t>2x2</a:t>
            </a:r>
            <a:r>
              <a:rPr lang="zh-CN" altLang="en-US" sz="2000">
                <a:latin typeface="HYTangMeiRen 85W" panose="00020600040101010101" charset="-122"/>
                <a:ea typeface="HYTangMeiRen 85W" panose="00020600040101010101" charset="-122"/>
                <a:sym typeface="+mn-ea"/>
              </a:rPr>
              <a:t>矩阵</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a:p>
            <a:pPr algn="ctr"/>
            <a:r>
              <a:rPr lang="en-US" altLang="zh-CN" sz="2000">
                <a:solidFill>
                  <a:srgbClr val="C00000"/>
                </a:solidFill>
                <a:latin typeface="HYTangMeiRen 85W" panose="00020600040101010101" charset="-122"/>
                <a:ea typeface="HYTangMeiRen 85W" panose="00020600040101010101" charset="-122"/>
                <a:sym typeface="+mn-ea"/>
              </a:rPr>
              <a:t>a</a:t>
            </a:r>
            <a:r>
              <a:rPr lang="en-US" altLang="zh-CN" sz="2000">
                <a:latin typeface="HYTangMeiRen 85W" panose="00020600040101010101" charset="-122"/>
                <a:ea typeface="HYTangMeiRen 85W" panose="00020600040101010101" charset="-122"/>
                <a:sym typeface="+mn-ea"/>
              </a:rPr>
              <a:t>, </a:t>
            </a:r>
            <a:r>
              <a:rPr lang="en-US" altLang="zh-CN" sz="2000">
                <a:solidFill>
                  <a:srgbClr val="00B050"/>
                </a:solidFill>
                <a:latin typeface="HYTangMeiRen 85W" panose="00020600040101010101" charset="-122"/>
                <a:ea typeface="HYTangMeiRen 85W" panose="00020600040101010101" charset="-122"/>
                <a:sym typeface="+mn-ea"/>
              </a:rPr>
              <a:t>b</a:t>
            </a:r>
            <a:endParaRPr lang="en-US" altLang="zh-CN" sz="2000">
              <a:latin typeface="HYTangMeiRen 85W" panose="00020600040101010101" charset="-122"/>
              <a:ea typeface="HYTangMeiRen 85W" panose="00020600040101010101" charset="-122"/>
            </a:endParaRPr>
          </a:p>
          <a:p>
            <a:pPr algn="ctr"/>
            <a:r>
              <a:rPr lang="en-US" altLang="zh-CN" sz="2000">
                <a:solidFill>
                  <a:srgbClr val="C00000"/>
                </a:solidFill>
                <a:latin typeface="HYTangMeiRen 85W" panose="00020600040101010101" charset="-122"/>
                <a:ea typeface="HYTangMeiRen 85W" panose="00020600040101010101" charset="-122"/>
                <a:sym typeface="+mn-ea"/>
              </a:rPr>
              <a:t>c</a:t>
            </a:r>
            <a:r>
              <a:rPr lang="en-US" altLang="zh-CN" sz="2000">
                <a:latin typeface="HYTangMeiRen 85W" panose="00020600040101010101" charset="-122"/>
                <a:ea typeface="HYTangMeiRen 85W" panose="00020600040101010101" charset="-122"/>
                <a:sym typeface="+mn-ea"/>
              </a:rPr>
              <a:t>, </a:t>
            </a:r>
            <a:r>
              <a:rPr lang="en-US" altLang="zh-CN" sz="2000">
                <a:solidFill>
                  <a:srgbClr val="00B050"/>
                </a:solidFill>
                <a:latin typeface="HYTangMeiRen 85W" panose="00020600040101010101" charset="-122"/>
                <a:ea typeface="HYTangMeiRen 85W" panose="00020600040101010101" charset="-122"/>
                <a:sym typeface="+mn-ea"/>
              </a:rPr>
              <a:t>d</a:t>
            </a:r>
            <a:endParaRPr lang="en-US" altLang="zh-CN" sz="2000">
              <a:latin typeface="HYTangMeiRen 85W" panose="00020600040101010101" charset="-122"/>
              <a:ea typeface="HYTangMeiRen 85W" panose="00020600040101010101" charset="-122"/>
            </a:endParaRPr>
          </a:p>
        </p:txBody>
      </p:sp>
      <p:sp>
        <p:nvSpPr>
          <p:cNvPr id="4" name="Oval Callout 3"/>
          <p:cNvSpPr/>
          <p:nvPr/>
        </p:nvSpPr>
        <p:spPr>
          <a:xfrm>
            <a:off x="3601720" y="4453806"/>
            <a:ext cx="2793365" cy="1305728"/>
          </a:xfrm>
          <a:prstGeom prst="wedgeEllipseCallout">
            <a:avLst>
              <a:gd name="adj1" fmla="val -72209"/>
              <a:gd name="adj2" fmla="val -121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sym typeface="+mn-ea"/>
              </a:rPr>
              <a:t>仿射</a:t>
            </a:r>
            <a:r>
              <a:rPr lang="zh-CN" altLang="en-US" sz="2000">
                <a:latin typeface="HYTangMeiRen 85W" panose="00020600040101010101" charset="-122"/>
                <a:ea typeface="HYTangMeiRen 85W" panose="00020600040101010101" charset="-122"/>
                <a:sym typeface="+mn-ea"/>
              </a:rPr>
              <a:t>系</a:t>
            </a:r>
            <a:r>
              <a:rPr lang="zh-CN" altLang="en-US" sz="2000">
                <a:latin typeface="HYTangMeiRen 85W" panose="00020600040101010101" charset="-122"/>
                <a:ea typeface="HYTangMeiRen 85W" panose="00020600040101010101" charset="-122"/>
                <a:sym typeface="+mn-ea"/>
              </a:rPr>
              <a:t>数</a:t>
            </a:r>
            <a:r>
              <a:rPr lang="en-US" altLang="zh-CN" sz="2000">
                <a:latin typeface="HYTangMeiRen 85W" panose="00020600040101010101" charset="-122"/>
                <a:ea typeface="HYTangMeiRen 85W" panose="00020600040101010101" charset="-122"/>
                <a:sym typeface="+mn-ea"/>
              </a:rPr>
              <a:t>2x3</a:t>
            </a:r>
            <a:r>
              <a:rPr lang="zh-CN" altLang="en-US" sz="2000">
                <a:latin typeface="HYTangMeiRen 85W" panose="00020600040101010101" charset="-122"/>
                <a:ea typeface="HYTangMeiRen 85W" panose="00020600040101010101" charset="-122"/>
                <a:sym typeface="+mn-ea"/>
              </a:rPr>
              <a:t>矩阵</a:t>
            </a:r>
            <a:r>
              <a:rPr lang="zh-CN" altLang="en-US" sz="2000">
                <a:latin typeface="HYTangMeiRen 85W" panose="00020600040101010101" charset="-122"/>
                <a:ea typeface="HYTangMeiRen 85W" panose="00020600040101010101" charset="-122"/>
              </a:rPr>
              <a:t>：</a:t>
            </a:r>
            <a:endParaRPr lang="zh-CN" altLang="en-US" sz="2000">
              <a:latin typeface="HYTangMeiRen 85W" panose="00020600040101010101" charset="-122"/>
              <a:ea typeface="HYTangMeiRen 85W" panose="00020600040101010101" charset="-122"/>
            </a:endParaRPr>
          </a:p>
          <a:p>
            <a:pPr algn="ctr"/>
            <a:r>
              <a:rPr lang="en-US" altLang="zh-CN" sz="2000">
                <a:solidFill>
                  <a:srgbClr val="C00000"/>
                </a:solidFill>
                <a:latin typeface="HYTangMeiRen 85W" panose="00020600040101010101" charset="-122"/>
                <a:ea typeface="HYTangMeiRen 85W" panose="00020600040101010101" charset="-122"/>
                <a:sym typeface="+mn-ea"/>
              </a:rPr>
              <a:t>a</a:t>
            </a:r>
            <a:r>
              <a:rPr lang="en-US" altLang="zh-CN" sz="2000">
                <a:latin typeface="HYTangMeiRen 85W" panose="00020600040101010101" charset="-122"/>
                <a:ea typeface="HYTangMeiRen 85W" panose="00020600040101010101" charset="-122"/>
                <a:sym typeface="+mn-ea"/>
              </a:rPr>
              <a:t>, </a:t>
            </a:r>
            <a:r>
              <a:rPr lang="en-US" altLang="zh-CN" sz="2000">
                <a:solidFill>
                  <a:srgbClr val="00B050"/>
                </a:solidFill>
                <a:latin typeface="HYTangMeiRen 85W" panose="00020600040101010101" charset="-122"/>
                <a:ea typeface="HYTangMeiRen 85W" panose="00020600040101010101" charset="-122"/>
                <a:sym typeface="+mn-ea"/>
              </a:rPr>
              <a:t>b</a:t>
            </a:r>
            <a:r>
              <a:rPr lang="en-US" altLang="zh-CN" sz="2000">
                <a:latin typeface="HYTangMeiRen 85W" panose="00020600040101010101" charset="-122"/>
                <a:ea typeface="HYTangMeiRen 85W" panose="00020600040101010101" charset="-122"/>
                <a:sym typeface="+mn-ea"/>
              </a:rPr>
              <a:t>, </a:t>
            </a:r>
            <a:r>
              <a:rPr lang="en-US" altLang="zh-CN" sz="2000">
                <a:solidFill>
                  <a:srgbClr val="7030A0"/>
                </a:solidFill>
                <a:latin typeface="HYTangMeiRen 85W" panose="00020600040101010101" charset="-122"/>
                <a:ea typeface="HYTangMeiRen 85W" panose="00020600040101010101" charset="-122"/>
                <a:sym typeface="+mn-ea"/>
              </a:rPr>
              <a:t>c</a:t>
            </a:r>
            <a:endParaRPr lang="en-US" altLang="zh-CN" sz="2000">
              <a:latin typeface="HYTangMeiRen 85W" panose="00020600040101010101" charset="-122"/>
              <a:ea typeface="HYTangMeiRen 85W" panose="00020600040101010101" charset="-122"/>
            </a:endParaRPr>
          </a:p>
          <a:p>
            <a:pPr algn="ctr"/>
            <a:r>
              <a:rPr lang="en-US" altLang="zh-CN" sz="2000">
                <a:solidFill>
                  <a:srgbClr val="C00000"/>
                </a:solidFill>
                <a:latin typeface="HYTangMeiRen 85W" panose="00020600040101010101" charset="-122"/>
                <a:ea typeface="HYTangMeiRen 85W" panose="00020600040101010101" charset="-122"/>
              </a:rPr>
              <a:t>d</a:t>
            </a:r>
            <a:r>
              <a:rPr lang="en-US" altLang="zh-CN" sz="2000">
                <a:latin typeface="HYTangMeiRen 85W" panose="00020600040101010101" charset="-122"/>
                <a:ea typeface="HYTangMeiRen 85W" panose="00020600040101010101" charset="-122"/>
              </a:rPr>
              <a:t>, </a:t>
            </a:r>
            <a:r>
              <a:rPr lang="en-US" altLang="zh-CN" sz="2000">
                <a:solidFill>
                  <a:srgbClr val="00B050"/>
                </a:solidFill>
                <a:latin typeface="HYTangMeiRen 85W" panose="00020600040101010101" charset="-122"/>
                <a:ea typeface="HYTangMeiRen 85W" panose="00020600040101010101" charset="-122"/>
              </a:rPr>
              <a:t>e</a:t>
            </a:r>
            <a:r>
              <a:rPr lang="en-US" altLang="zh-CN" sz="2000">
                <a:latin typeface="HYTangMeiRen 85W" panose="00020600040101010101" charset="-122"/>
                <a:ea typeface="HYTangMeiRen 85W" panose="00020600040101010101" charset="-122"/>
              </a:rPr>
              <a:t>, </a:t>
            </a:r>
            <a:r>
              <a:rPr lang="en-US" altLang="zh-CN" sz="2000">
                <a:solidFill>
                  <a:srgbClr val="7030A0"/>
                </a:solidFill>
                <a:latin typeface="HYTangMeiRen 85W" panose="00020600040101010101" charset="-122"/>
                <a:ea typeface="HYTangMeiRen 85W" panose="00020600040101010101" charset="-122"/>
              </a:rPr>
              <a:t>f</a:t>
            </a:r>
            <a:endParaRPr lang="en-US" altLang="zh-CN" sz="2000">
              <a:solidFill>
                <a:srgbClr val="7030A0"/>
              </a:solidFill>
              <a:latin typeface="HYTangMeiRen 85W" panose="00020600040101010101" charset="-122"/>
              <a:ea typeface="HYTangMeiRen 85W" panose="00020600040101010101" charset="-122"/>
            </a:endParaRPr>
          </a:p>
        </p:txBody>
      </p:sp>
      <p:sp>
        <p:nvSpPr>
          <p:cNvPr id="5" name="Rounded Rectangle 4"/>
          <p:cNvSpPr/>
          <p:nvPr/>
        </p:nvSpPr>
        <p:spPr>
          <a:xfrm>
            <a:off x="2313940" y="4501515"/>
            <a:ext cx="474980" cy="77406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animEffect transition="in" filter="fade">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4" grpId="0" bldLvl="0" animBg="1"/>
      <p:bldP spid="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矢量在图形学中的应用</a:t>
            </a:r>
            <a:r>
              <a:rPr lang="en-US" altLang="zh-CN"/>
              <a:t> - </a:t>
            </a:r>
            <a:r>
              <a:rPr lang="zh-CN" altLang="en-US"/>
              <a:t>用于表示相对位置</a:t>
            </a:r>
            <a:endParaRPr lang="zh-CN" altLang="en-US"/>
          </a:p>
        </p:txBody>
      </p:sp>
      <p:sp>
        <p:nvSpPr>
          <p:cNvPr id="3" name="Content Placeholder 2"/>
          <p:cNvSpPr>
            <a:spLocks noGrp="1"/>
          </p:cNvSpPr>
          <p:nvPr>
            <p:ph idx="1"/>
          </p:nvPr>
        </p:nvSpPr>
        <p:spPr/>
        <p:txBody>
          <a:bodyPr/>
          <a:p>
            <a:r>
              <a:rPr lang="zh-CN" altLang="en-US">
                <a:sym typeface="+mn-ea"/>
              </a:rPr>
              <a:t>矢量从起点指向终点，具有方向和长度。因此，可以用矢量来表示两个点之间的</a:t>
            </a:r>
            <a:r>
              <a:rPr lang="zh-CN" altLang="en-US" b="1">
                <a:sym typeface="+mn-ea"/>
              </a:rPr>
              <a:t>相对位置</a:t>
            </a:r>
            <a:r>
              <a:rPr lang="zh-CN" altLang="en-US">
                <a:sym typeface="+mn-ea"/>
              </a:rPr>
              <a:t>。</a:t>
            </a:r>
            <a:endParaRPr lang="zh-CN" altLang="en-US">
              <a:sym typeface="+mn-ea"/>
            </a:endParaRPr>
          </a:p>
          <a:p>
            <a:r>
              <a:rPr lang="zh-CN" altLang="en-US"/>
              <a:t>例如</a:t>
            </a:r>
            <a:r>
              <a:rPr lang="en-US" altLang="zh-CN"/>
              <a:t> A </a:t>
            </a:r>
            <a:r>
              <a:rPr lang="zh-CN" altLang="en-US"/>
              <a:t>点和</a:t>
            </a:r>
            <a:r>
              <a:rPr lang="en-US" altLang="zh-CN"/>
              <a:t> B </a:t>
            </a:r>
            <a:r>
              <a:rPr lang="zh-CN" altLang="en-US"/>
              <a:t>点的相对位置可以用矢量</a:t>
            </a:r>
            <a:r>
              <a:rPr lang="en-US" altLang="zh-CN"/>
              <a:t> </a:t>
            </a:r>
            <a:r>
              <a:rPr lang="en-US" altLang="zh-CN" b="1"/>
              <a:t>AB</a:t>
            </a:r>
            <a:r>
              <a:rPr lang="en-US" altLang="zh-CN"/>
              <a:t> </a:t>
            </a:r>
            <a:r>
              <a:rPr lang="zh-CN" altLang="en-US"/>
              <a:t>表示。</a:t>
            </a:r>
            <a:endParaRPr lang="zh-CN" altLang="en-US"/>
          </a:p>
        </p:txBody>
      </p:sp>
      <p:cxnSp>
        <p:nvCxnSpPr>
          <p:cNvPr id="4" name="Straight Arrow Connector 3"/>
          <p:cNvCxnSpPr/>
          <p:nvPr/>
        </p:nvCxnSpPr>
        <p:spPr>
          <a:xfrm flipV="1">
            <a:off x="3361690" y="3105785"/>
            <a:ext cx="706755" cy="75120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3144520" y="3811270"/>
            <a:ext cx="335280" cy="368300"/>
          </a:xfrm>
          <a:prstGeom prst="rect">
            <a:avLst/>
          </a:prstGeom>
          <a:noFill/>
        </p:spPr>
        <p:txBody>
          <a:bodyPr wrap="none" rtlCol="0">
            <a:spAutoFit/>
          </a:bodyPr>
          <a:p>
            <a:r>
              <a:rPr lang="en-US"/>
              <a:t>A</a:t>
            </a:r>
            <a:endParaRPr lang="en-US"/>
          </a:p>
        </p:txBody>
      </p:sp>
      <p:sp>
        <p:nvSpPr>
          <p:cNvPr id="6" name="Text Box 5"/>
          <p:cNvSpPr txBox="1"/>
          <p:nvPr/>
        </p:nvSpPr>
        <p:spPr>
          <a:xfrm>
            <a:off x="4037965" y="2821305"/>
            <a:ext cx="335280" cy="368300"/>
          </a:xfrm>
          <a:prstGeom prst="rect">
            <a:avLst/>
          </a:prstGeom>
          <a:noFill/>
        </p:spPr>
        <p:txBody>
          <a:bodyPr wrap="none" rtlCol="0">
            <a:spAutoFit/>
          </a:bodyPr>
          <a:p>
            <a:r>
              <a:rPr lang="en-US"/>
              <a:t>B</a:t>
            </a:r>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0" y="4740275"/>
            <a:ext cx="2000250" cy="2117725"/>
          </a:xfrm>
          <a:prstGeom prst="rect">
            <a:avLst/>
          </a:prstGeom>
        </p:spPr>
      </p:pic>
      <p:sp>
        <p:nvSpPr>
          <p:cNvPr id="2" name="Title 1"/>
          <p:cNvSpPr>
            <a:spLocks noGrp="1"/>
          </p:cNvSpPr>
          <p:nvPr>
            <p:ph type="title"/>
          </p:nvPr>
        </p:nvSpPr>
        <p:spPr/>
        <p:txBody>
          <a:bodyPr/>
          <a:p>
            <a:r>
              <a:rPr lang="zh-CN" altLang="en-US">
                <a:sym typeface="+mn-ea"/>
              </a:rPr>
              <a:t>带平移项的</a:t>
            </a:r>
            <a:r>
              <a:rPr lang="en-US" altLang="zh-CN">
                <a:sym typeface="+mn-ea"/>
              </a:rPr>
              <a:t> 3x2 </a:t>
            </a:r>
            <a:r>
              <a:rPr lang="zh-CN" altLang="en-US">
                <a:sym typeface="+mn-ea"/>
              </a:rPr>
              <a:t>变换矩阵如何用矩阵乘法，就对矢量进行仿射变换？</a:t>
            </a:r>
            <a:endParaRPr lang="en-US"/>
          </a:p>
        </p:txBody>
      </p:sp>
      <p:sp>
        <p:nvSpPr>
          <p:cNvPr id="3" name="Content Placeholder 2"/>
          <p:cNvSpPr>
            <a:spLocks noGrp="1"/>
          </p:cNvSpPr>
          <p:nvPr>
            <p:ph idx="1"/>
          </p:nvPr>
        </p:nvSpPr>
        <p:spPr/>
        <p:txBody>
          <a:bodyPr/>
          <a:p>
            <a:r>
              <a:rPr lang="zh-CN" altLang="en-US"/>
              <a:t>有一个很取巧的办法：尽管</a:t>
            </a:r>
            <a:r>
              <a:rPr lang="zh-CN" altLang="en-US">
                <a:sym typeface="+mn-ea"/>
              </a:rPr>
              <a:t>二维平面上的矢量</a:t>
            </a:r>
            <a:r>
              <a:rPr lang="zh-CN" altLang="en-US"/>
              <a:t>只需要</a:t>
            </a:r>
            <a:r>
              <a:rPr lang="en-US" altLang="zh-CN"/>
              <a:t> x</a:t>
            </a:r>
            <a:r>
              <a:rPr lang="zh-CN" altLang="en-US"/>
              <a:t>、</a:t>
            </a:r>
            <a:r>
              <a:rPr lang="en-US" altLang="zh-CN"/>
              <a:t>y </a:t>
            </a:r>
            <a:r>
              <a:rPr lang="zh-CN" altLang="en-US"/>
              <a:t>两个坐标就够了，但是我们可以故意给</a:t>
            </a:r>
            <a:r>
              <a:rPr lang="en-US" altLang="zh-CN"/>
              <a:t> (x, y) </a:t>
            </a:r>
            <a:r>
              <a:rPr lang="zh-CN" altLang="en-US"/>
              <a:t>矢量追加一个固定为</a:t>
            </a:r>
            <a:r>
              <a:rPr lang="en-US" altLang="zh-CN"/>
              <a:t> 1 </a:t>
            </a:r>
            <a:r>
              <a:rPr lang="zh-CN" altLang="en-US"/>
              <a:t>的</a:t>
            </a:r>
            <a:r>
              <a:rPr lang="en-US" altLang="zh-CN"/>
              <a:t> z </a:t>
            </a:r>
            <a:r>
              <a:rPr lang="zh-CN" altLang="en-US"/>
              <a:t>分量，使其变成</a:t>
            </a:r>
            <a:r>
              <a:rPr lang="en-US" altLang="zh-CN"/>
              <a:t> (x, y, 1)</a:t>
            </a:r>
            <a:r>
              <a:rPr lang="zh-CN" altLang="en-US"/>
              <a:t>。矩阵也从</a:t>
            </a:r>
            <a:r>
              <a:rPr lang="en-US" altLang="zh-CN"/>
              <a:t> 2x2 </a:t>
            </a:r>
            <a:r>
              <a:rPr lang="zh-CN" altLang="en-US"/>
              <a:t>扩容成</a:t>
            </a:r>
            <a:r>
              <a:rPr lang="en-US" altLang="zh-CN"/>
              <a:t> 3x3</a:t>
            </a:r>
            <a:r>
              <a:rPr lang="zh-CN" altLang="en-US"/>
              <a:t>，其中右侧两个元素</a:t>
            </a:r>
            <a:r>
              <a:rPr lang="en-US" altLang="zh-CN"/>
              <a:t> c </a:t>
            </a:r>
            <a:r>
              <a:rPr lang="zh-CN" altLang="en-US"/>
              <a:t>和</a:t>
            </a:r>
            <a:r>
              <a:rPr lang="en-US" altLang="zh-CN"/>
              <a:t> f </a:t>
            </a:r>
            <a:r>
              <a:rPr lang="zh-CN" altLang="en-US"/>
              <a:t>分别是矩阵在</a:t>
            </a:r>
            <a:r>
              <a:rPr lang="en-US" altLang="zh-CN"/>
              <a:t> x </a:t>
            </a:r>
            <a:r>
              <a:rPr lang="zh-CN" altLang="en-US"/>
              <a:t>和</a:t>
            </a:r>
            <a:r>
              <a:rPr lang="en-US" altLang="zh-CN"/>
              <a:t> y </a:t>
            </a:r>
            <a:r>
              <a:rPr lang="zh-CN" altLang="en-US"/>
              <a:t>方向上的平移，下侧固定填入</a:t>
            </a:r>
            <a:r>
              <a:rPr lang="en-US" altLang="zh-CN"/>
              <a:t> 0, 0, 1</a:t>
            </a:r>
            <a:r>
              <a:rPr lang="zh-CN" altLang="en-US"/>
              <a:t>。</a:t>
            </a:r>
            <a:endParaRPr lang="en-US"/>
          </a:p>
          <a:p>
            <a:r>
              <a:rPr lang="en-US"/>
              <a:t>a, b, c     x      a*x+b*y+1*c      ax+by+c</a:t>
            </a:r>
            <a:endParaRPr lang="en-US"/>
          </a:p>
          <a:p>
            <a:r>
              <a:rPr lang="en-US"/>
              <a:t>d, e, f  *  y  =  d*x+e*y+1*f  =  dx+ey+f</a:t>
            </a:r>
            <a:endParaRPr lang="en-US"/>
          </a:p>
          <a:p>
            <a:r>
              <a:rPr lang="en-US"/>
              <a:t>0, 0, 1    1      0*x+0*y+1*1           1</a:t>
            </a:r>
            <a:endParaRPr lang="en-US"/>
          </a:p>
          <a:p>
            <a:r>
              <a:rPr lang="zh-CN" altLang="en-US">
                <a:sym typeface="+mn-ea"/>
              </a:rPr>
              <a:t>将扩充后的矩阵和矢量相乘后就得到了</a:t>
            </a:r>
            <a:r>
              <a:rPr lang="en-US" altLang="zh-CN">
                <a:sym typeface="+mn-ea"/>
              </a:rPr>
              <a:t> </a:t>
            </a:r>
            <a:r>
              <a:rPr lang="en-US">
                <a:sym typeface="+mn-ea"/>
              </a:rPr>
              <a:t>(ax+by+c, dx+ey+f, 1) </a:t>
            </a:r>
            <a:r>
              <a:rPr lang="zh-CN" altLang="en-US">
                <a:sym typeface="+mn-ea"/>
              </a:rPr>
              <a:t>这个新的三维矢量，他的</a:t>
            </a:r>
            <a:r>
              <a:rPr lang="en-US" altLang="zh-CN">
                <a:sym typeface="+mn-ea"/>
              </a:rPr>
              <a:t> z </a:t>
            </a:r>
            <a:r>
              <a:rPr lang="zh-CN" altLang="en-US">
                <a:sym typeface="+mn-ea"/>
              </a:rPr>
              <a:t>分量固定为</a:t>
            </a:r>
            <a:r>
              <a:rPr lang="en-US" altLang="zh-CN">
                <a:sym typeface="+mn-ea"/>
              </a:rPr>
              <a:t> 1 </a:t>
            </a:r>
            <a:r>
              <a:rPr lang="zh-CN" altLang="en-US">
                <a:sym typeface="+mn-ea"/>
              </a:rPr>
              <a:t>直接忽略，</a:t>
            </a:r>
            <a:r>
              <a:rPr lang="zh-CN" altLang="en-US">
                <a:sym typeface="+mn-ea"/>
              </a:rPr>
              <a:t>他的</a:t>
            </a:r>
            <a:r>
              <a:rPr lang="en-US" altLang="zh-CN">
                <a:sym typeface="+mn-ea"/>
              </a:rPr>
              <a:t> </a:t>
            </a:r>
            <a:r>
              <a:rPr lang="en-US" altLang="zh-CN">
                <a:sym typeface="+mn-ea"/>
              </a:rPr>
              <a:t>x </a:t>
            </a:r>
            <a:r>
              <a:rPr lang="zh-CN" altLang="en-US">
                <a:sym typeface="+mn-ea"/>
              </a:rPr>
              <a:t>和</a:t>
            </a:r>
            <a:r>
              <a:rPr lang="en-US" altLang="zh-CN">
                <a:sym typeface="+mn-ea"/>
              </a:rPr>
              <a:t> y </a:t>
            </a:r>
            <a:r>
              <a:rPr lang="zh-CN" altLang="en-US">
                <a:sym typeface="+mn-ea"/>
              </a:rPr>
              <a:t>分量就是我们所要求的仿射变换公式！</a:t>
            </a:r>
            <a:endParaRPr lang="zh-CN" altLang="en-US">
              <a:sym typeface="+mn-ea"/>
            </a:endParaRPr>
          </a:p>
        </p:txBody>
      </p:sp>
      <p:sp>
        <p:nvSpPr>
          <p:cNvPr id="12" name="Oval Callout 11"/>
          <p:cNvSpPr/>
          <p:nvPr/>
        </p:nvSpPr>
        <p:spPr>
          <a:xfrm>
            <a:off x="1531620" y="4740127"/>
            <a:ext cx="2601595" cy="434636"/>
          </a:xfrm>
          <a:prstGeom prst="wedgeEllipseCallout">
            <a:avLst>
              <a:gd name="adj1" fmla="val -39358"/>
              <a:gd name="adj2" fmla="val 97306"/>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升维大法好！</a:t>
            </a:r>
            <a:endParaRPr lang="en-US" altLang="zh-CN" sz="2000">
              <a:latin typeface="HYTangMeiRen 85W" panose="00020600040101010101" charset="-122"/>
              <a:ea typeface="HYTangMeiRen 85W" panose="00020600040101010101" charset="-122"/>
            </a:endParaRPr>
          </a:p>
        </p:txBody>
      </p:sp>
      <p:pic>
        <p:nvPicPr>
          <p:cNvPr id="16" name="Picture 15" descr="Singer_1676609734"/>
          <p:cNvPicPr>
            <a:picLocks noChangeAspect="1"/>
          </p:cNvPicPr>
          <p:nvPr/>
        </p:nvPicPr>
        <p:blipFill>
          <a:blip r:embed="rId2"/>
          <a:stretch>
            <a:fillRect/>
          </a:stretch>
        </p:blipFill>
        <p:spPr>
          <a:xfrm>
            <a:off x="10325735" y="4991735"/>
            <a:ext cx="1866265" cy="1866265"/>
          </a:xfrm>
          <a:prstGeom prst="rect">
            <a:avLst/>
          </a:prstGeom>
        </p:spPr>
      </p:pic>
      <p:sp>
        <p:nvSpPr>
          <p:cNvPr id="14" name="Oval Callout 13"/>
          <p:cNvSpPr/>
          <p:nvPr/>
        </p:nvSpPr>
        <p:spPr>
          <a:xfrm>
            <a:off x="6609715" y="4740357"/>
            <a:ext cx="3716020" cy="1740372"/>
          </a:xfrm>
          <a:prstGeom prst="wedgeEllipseCallout">
            <a:avLst>
              <a:gd name="adj1" fmla="val 57828"/>
              <a:gd name="adj2" fmla="val 5194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但是，既然输出的</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分量总是</a:t>
            </a:r>
            <a:r>
              <a:rPr lang="en-US" altLang="zh-CN" sz="2000">
                <a:latin typeface="HYTangMeiRen 85W" panose="00020600040101010101" charset="-122"/>
                <a:ea typeface="HYTangMeiRen 85W" panose="00020600040101010101" charset="-122"/>
              </a:rPr>
              <a:t> 1</a:t>
            </a:r>
            <a:r>
              <a:rPr lang="zh-CN" altLang="en-US" sz="2000">
                <a:latin typeface="HYTangMeiRen 85W" panose="00020600040101010101" charset="-122"/>
                <a:ea typeface="HYTangMeiRen 85W" panose="00020600040101010101" charset="-122"/>
              </a:rPr>
              <a:t>，为什么还要</a:t>
            </a:r>
            <a:r>
              <a:rPr lang="zh-CN" sz="2000">
                <a:latin typeface="HYTangMeiRen 85W" panose="00020600040101010101" charset="-122"/>
                <a:ea typeface="HYTangMeiRen 85W" panose="00020600040101010101" charset="-122"/>
              </a:rPr>
              <a:t>填充</a:t>
            </a:r>
            <a:r>
              <a:rPr lang="en-US" altLang="zh-CN" sz="2000">
                <a:latin typeface="HYTangMeiRen 85W" panose="00020600040101010101" charset="-122"/>
                <a:ea typeface="HYTangMeiRen 85W" panose="00020600040101010101" charset="-122"/>
              </a:rPr>
              <a:t> 0 0 1</a:t>
            </a:r>
            <a:r>
              <a:rPr lang="zh-CN" altLang="en-US" sz="2000">
                <a:latin typeface="HYTangMeiRen 85W" panose="00020600040101010101" charset="-122"/>
                <a:ea typeface="HYTangMeiRen 85W" panose="00020600040101010101" charset="-122"/>
              </a:rPr>
              <a:t>，矩阵只需要</a:t>
            </a:r>
            <a:r>
              <a:rPr lang="en-US" altLang="zh-CN" sz="2000">
                <a:latin typeface="HYTangMeiRen 85W" panose="00020600040101010101" charset="-122"/>
                <a:ea typeface="HYTangMeiRen 85W" panose="00020600040101010101" charset="-122"/>
              </a:rPr>
              <a:t> 3x2 </a:t>
            </a:r>
            <a:r>
              <a:rPr lang="zh-CN" altLang="en-US" sz="2000">
                <a:latin typeface="HYTangMeiRen 85W" panose="00020600040101010101" charset="-122"/>
                <a:ea typeface="HYTangMeiRen 85W" panose="00020600040101010101" charset="-122"/>
              </a:rPr>
              <a:t>不也可以嘛？</a:t>
            </a:r>
            <a:endParaRPr lang="zh-CN" altLang="en-US" sz="2000">
              <a:latin typeface="HYTangMeiRen 85W" panose="00020600040101010101" charset="-122"/>
              <a:ea typeface="HYTangMeiRen 85W" panose="00020600040101010101" charset="-122"/>
            </a:endParaRPr>
          </a:p>
        </p:txBody>
      </p:sp>
      <p:pic>
        <p:nvPicPr>
          <p:cNvPr id="169" name="Picture 168" descr="avatararchibate-20640597"/>
          <p:cNvPicPr>
            <a:picLocks noChangeAspect="1"/>
          </p:cNvPicPr>
          <p:nvPr/>
        </p:nvPicPr>
        <p:blipFill>
          <a:blip r:embed="rId3"/>
          <a:stretch>
            <a:fillRect/>
          </a:stretch>
        </p:blipFill>
        <p:spPr>
          <a:xfrm>
            <a:off x="3548380" y="4591050"/>
            <a:ext cx="2266950" cy="2266950"/>
          </a:xfrm>
          <a:prstGeom prst="rect">
            <a:avLst/>
          </a:prstGeom>
        </p:spPr>
      </p:pic>
      <p:sp>
        <p:nvSpPr>
          <p:cNvPr id="36" name="Oval Callout 35"/>
          <p:cNvSpPr/>
          <p:nvPr/>
        </p:nvSpPr>
        <p:spPr>
          <a:xfrm>
            <a:off x="4888865" y="2611957"/>
            <a:ext cx="3660140" cy="2094462"/>
          </a:xfrm>
          <a:prstGeom prst="wedgeEllipseCallout">
            <a:avLst>
              <a:gd name="adj1" fmla="val -29604"/>
              <a:gd name="adj2" fmla="val 7788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答：填满成方阵是为了连乘方便！</a:t>
            </a:r>
            <a:r>
              <a:rPr lang="zh-CN" sz="1900">
                <a:latin typeface="HYTangMeiRen 85W" panose="00020600040101010101" charset="-122"/>
                <a:ea typeface="HYTangMeiRen 85W" panose="00020600040101010101" charset="-122"/>
                <a:sym typeface="+mn-ea"/>
              </a:rPr>
              <a:t>求逆也方便！</a:t>
            </a:r>
            <a:r>
              <a:rPr lang="zh-CN" sz="1900">
                <a:latin typeface="HYTangMeiRen 85W" panose="00020600040101010101" charset="-122"/>
                <a:ea typeface="HYTangMeiRen 85W" panose="00020600040101010101" charset="-122"/>
              </a:rPr>
              <a:t>而且，有时候最后一行可以不填</a:t>
            </a:r>
            <a:r>
              <a:rPr lang="en-US" altLang="zh-CN" sz="1900">
                <a:latin typeface="HYTangMeiRen 85W" panose="00020600040101010101" charset="-122"/>
                <a:ea typeface="HYTangMeiRen 85W" panose="00020600040101010101" charset="-122"/>
              </a:rPr>
              <a:t> 0 0 1</a:t>
            </a:r>
            <a:r>
              <a:rPr lang="zh-CN" altLang="en-US" sz="1900">
                <a:latin typeface="HYTangMeiRen 85W" panose="00020600040101010101" charset="-122"/>
                <a:ea typeface="HYTangMeiRen 85W" panose="00020600040101010101" charset="-122"/>
              </a:rPr>
              <a:t>（以后会说，用于投影变换）</a:t>
            </a:r>
            <a:endParaRPr lang="zh-CN" altLang="en-US" sz="1900">
              <a:latin typeface="HYTangMeiRen 85W" panose="00020600040101010101" charset="-122"/>
              <a:ea typeface="HYTangMeiRen 85W" panose="00020600040101010101" charset="-122"/>
            </a:endParaRPr>
          </a:p>
        </p:txBody>
      </p:sp>
      <p:sp>
        <p:nvSpPr>
          <p:cNvPr id="7" name="Rounded Rectangle 6"/>
          <p:cNvSpPr/>
          <p:nvPr/>
        </p:nvSpPr>
        <p:spPr>
          <a:xfrm>
            <a:off x="911860" y="3543300"/>
            <a:ext cx="835025" cy="38354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800"/>
                            </p:stCondLst>
                            <p:childTnLst>
                              <p:par>
                                <p:cTn id="12" presetID="55" presetClass="entr" presetSubtype="0" fill="hold" grpId="0" nodeType="after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900" decel="100000" fill="hold"/>
                                        <p:tgtEl>
                                          <p:spTgt spid="16"/>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par>
                          <p:cTn id="25" fill="hold">
                            <p:stCondLst>
                              <p:cond delay="1000"/>
                            </p:stCondLst>
                            <p:childTnLst>
                              <p:par>
                                <p:cTn id="26" presetID="55" presetClass="entr" presetSubtype="0" fill="hold" grpId="0" nodeType="afterEffect">
                                  <p:stCondLst>
                                    <p:cond delay="5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1000" fill="hold"/>
                                        <p:tgtEl>
                                          <p:spTgt spid="14"/>
                                        </p:tgtEl>
                                        <p:attrNameLst>
                                          <p:attrName>ppt_w</p:attrName>
                                        </p:attrNameLst>
                                      </p:cBhvr>
                                      <p:tavLst>
                                        <p:tav tm="0">
                                          <p:val>
                                            <p:strVal val="#ppt_w*0.70"/>
                                          </p:val>
                                        </p:tav>
                                        <p:tav tm="100000">
                                          <p:val>
                                            <p:strVal val="#ppt_w"/>
                                          </p:val>
                                        </p:tav>
                                      </p:tavLst>
                                    </p:anim>
                                    <p:anim calcmode="lin" valueType="num">
                                      <p:cBhvr>
                                        <p:cTn id="29" dur="1000" fill="hold"/>
                                        <p:tgtEl>
                                          <p:spTgt spid="14"/>
                                        </p:tgtEl>
                                        <p:attrNameLst>
                                          <p:attrName>ppt_h</p:attrName>
                                        </p:attrNameLst>
                                      </p:cBhvr>
                                      <p:tavLst>
                                        <p:tav tm="0">
                                          <p:val>
                                            <p:strVal val="#ppt_h"/>
                                          </p:val>
                                        </p:tav>
                                        <p:tav tm="100000">
                                          <p:val>
                                            <p:strVal val="#ppt_h"/>
                                          </p:val>
                                        </p:tav>
                                      </p:tavLst>
                                    </p:anim>
                                    <p:animEffect transition="in" filter="fade">
                                      <p:cBhvr>
                                        <p:cTn id="30" dur="1000"/>
                                        <p:tgtEl>
                                          <p:spTgt spid="14"/>
                                        </p:tgtEl>
                                      </p:cBhvr>
                                    </p:animEffect>
                                  </p:childTnLst>
                                </p:cTn>
                              </p:par>
                              <p:par>
                                <p:cTn id="31" presetID="9" presetClass="entr" presetSubtype="0" fill="hold" grpId="0" nodeType="withEffect">
                                  <p:stCondLst>
                                    <p:cond delay="10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37" presetClass="entr" presetSubtype="0" fill="hold" nodeType="clickEffect">
                                  <p:stCondLst>
                                    <p:cond delay="0"/>
                                  </p:stCondLst>
                                  <p:childTnLst>
                                    <p:set>
                                      <p:cBhvr>
                                        <p:cTn id="37" dur="1" fill="hold">
                                          <p:stCondLst>
                                            <p:cond delay="0"/>
                                          </p:stCondLst>
                                        </p:cTn>
                                        <p:tgtEl>
                                          <p:spTgt spid="169"/>
                                        </p:tgtEl>
                                        <p:attrNameLst>
                                          <p:attrName>style.visibility</p:attrName>
                                        </p:attrNameLst>
                                      </p:cBhvr>
                                      <p:to>
                                        <p:strVal val="visible"/>
                                      </p:to>
                                    </p:set>
                                    <p:animEffect transition="in" filter="fade">
                                      <p:cBhvr>
                                        <p:cTn id="38" dur="1000"/>
                                        <p:tgtEl>
                                          <p:spTgt spid="169"/>
                                        </p:tgtEl>
                                      </p:cBhvr>
                                    </p:animEffect>
                                    <p:anim calcmode="lin" valueType="num">
                                      <p:cBhvr>
                                        <p:cTn id="39" dur="1000" fill="hold"/>
                                        <p:tgtEl>
                                          <p:spTgt spid="169"/>
                                        </p:tgtEl>
                                        <p:attrNameLst>
                                          <p:attrName>ppt_x</p:attrName>
                                        </p:attrNameLst>
                                      </p:cBhvr>
                                      <p:tavLst>
                                        <p:tav tm="0">
                                          <p:val>
                                            <p:strVal val="#ppt_x"/>
                                          </p:val>
                                        </p:tav>
                                        <p:tav tm="100000">
                                          <p:val>
                                            <p:strVal val="#ppt_x"/>
                                          </p:val>
                                        </p:tav>
                                      </p:tavLst>
                                    </p:anim>
                                    <p:anim calcmode="lin" valueType="num">
                                      <p:cBhvr>
                                        <p:cTn id="40" dur="900" decel="100000" fill="hold"/>
                                        <p:tgtEl>
                                          <p:spTgt spid="169"/>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69"/>
                                        </p:tgtEl>
                                        <p:attrNameLst>
                                          <p:attrName>ppt_y</p:attrName>
                                        </p:attrNameLst>
                                      </p:cBhvr>
                                      <p:tavLst>
                                        <p:tav tm="0">
                                          <p:val>
                                            <p:strVal val="#ppt_y-.03"/>
                                          </p:val>
                                        </p:tav>
                                        <p:tav tm="100000">
                                          <p:val>
                                            <p:strVal val="#ppt_y"/>
                                          </p:val>
                                        </p:tav>
                                      </p:tavLst>
                                    </p:anim>
                                  </p:childTnLst>
                                </p:cTn>
                              </p:par>
                            </p:childTnLst>
                          </p:cTn>
                        </p:par>
                        <p:par>
                          <p:cTn id="42" fill="hold">
                            <p:stCondLst>
                              <p:cond delay="1000"/>
                            </p:stCondLst>
                            <p:childTnLst>
                              <p:par>
                                <p:cTn id="43" presetID="55" presetClass="entr" presetSubtype="0" fill="hold" grpId="0" nodeType="afterEffect">
                                  <p:stCondLst>
                                    <p:cond delay="400"/>
                                  </p:stCondLst>
                                  <p:childTnLst>
                                    <p:set>
                                      <p:cBhvr>
                                        <p:cTn id="44" dur="1" fill="hold">
                                          <p:stCondLst>
                                            <p:cond delay="0"/>
                                          </p:stCondLst>
                                        </p:cTn>
                                        <p:tgtEl>
                                          <p:spTgt spid="36"/>
                                        </p:tgtEl>
                                        <p:attrNameLst>
                                          <p:attrName>style.visibility</p:attrName>
                                        </p:attrNameLst>
                                      </p:cBhvr>
                                      <p:to>
                                        <p:strVal val="visible"/>
                                      </p:to>
                                    </p:set>
                                    <p:anim calcmode="lin" valueType="num">
                                      <p:cBhvr>
                                        <p:cTn id="45" dur="1000" fill="hold"/>
                                        <p:tgtEl>
                                          <p:spTgt spid="36"/>
                                        </p:tgtEl>
                                        <p:attrNameLst>
                                          <p:attrName>ppt_w</p:attrName>
                                        </p:attrNameLst>
                                      </p:cBhvr>
                                      <p:tavLst>
                                        <p:tav tm="0">
                                          <p:val>
                                            <p:strVal val="#ppt_w*0.70"/>
                                          </p:val>
                                        </p:tav>
                                        <p:tav tm="100000">
                                          <p:val>
                                            <p:strVal val="#ppt_w"/>
                                          </p:val>
                                        </p:tav>
                                      </p:tavLst>
                                    </p:anim>
                                    <p:anim calcmode="lin" valueType="num">
                                      <p:cBhvr>
                                        <p:cTn id="46" dur="1000" fill="hold"/>
                                        <p:tgtEl>
                                          <p:spTgt spid="36"/>
                                        </p:tgtEl>
                                        <p:attrNameLst>
                                          <p:attrName>ppt_h</p:attrName>
                                        </p:attrNameLst>
                                      </p:cBhvr>
                                      <p:tavLst>
                                        <p:tav tm="0">
                                          <p:val>
                                            <p:strVal val="#ppt_h"/>
                                          </p:val>
                                        </p:tav>
                                        <p:tav tm="100000">
                                          <p:val>
                                            <p:strVal val="#ppt_h"/>
                                          </p:val>
                                        </p:tav>
                                      </p:tavLst>
                                    </p:anim>
                                    <p:animEffect transition="in" filter="fade">
                                      <p:cBhvr>
                                        <p:cTn id="4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P spid="36" grpId="0" bldLvl="0" animBg="1"/>
      <p:bldP spid="7"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三维矢量同理</a:t>
            </a:r>
            <a:endParaRPr lang="en-US" altLang="zh-CN">
              <a:sym typeface="+mn-ea"/>
            </a:endParaRPr>
          </a:p>
        </p:txBody>
      </p:sp>
      <p:sp>
        <p:nvSpPr>
          <p:cNvPr id="3" name="Content Placeholder 2"/>
          <p:cNvSpPr>
            <a:spLocks noGrp="1"/>
          </p:cNvSpPr>
          <p:nvPr>
            <p:ph idx="1"/>
          </p:nvPr>
        </p:nvSpPr>
        <p:spPr/>
        <p:txBody>
          <a:bodyPr/>
          <a:p>
            <a:r>
              <a:rPr lang="zh-CN" altLang="en-US">
                <a:sym typeface="+mn-ea"/>
              </a:rPr>
              <a:t>三维矢量也是如此，额外填充一个第四维</a:t>
            </a:r>
            <a:r>
              <a:rPr lang="en-US" altLang="zh-CN">
                <a:sym typeface="+mn-ea"/>
              </a:rPr>
              <a:t> w </a:t>
            </a:r>
            <a:r>
              <a:rPr lang="zh-CN" altLang="en-US">
                <a:sym typeface="+mn-ea"/>
              </a:rPr>
              <a:t>固定为</a:t>
            </a:r>
            <a:r>
              <a:rPr lang="en-US" altLang="zh-CN">
                <a:sym typeface="+mn-ea"/>
              </a:rPr>
              <a:t> 1</a:t>
            </a:r>
            <a:r>
              <a:rPr lang="zh-CN" altLang="en-US">
                <a:sym typeface="+mn-ea"/>
              </a:rPr>
              <a:t>：</a:t>
            </a:r>
            <a:r>
              <a:rPr lang="en-US"/>
              <a:t>(x, y, z, 1)</a:t>
            </a:r>
            <a:endParaRPr lang="en-US"/>
          </a:p>
          <a:p>
            <a:r>
              <a:rPr lang="zh-CN" altLang="en-US">
                <a:sym typeface="+mn-ea"/>
              </a:rPr>
              <a:t>这种比普通空间额外扩充一个维度固定填充</a:t>
            </a:r>
            <a:r>
              <a:rPr lang="en-US" altLang="zh-CN">
                <a:sym typeface="+mn-ea"/>
              </a:rPr>
              <a:t> 1 </a:t>
            </a:r>
            <a:r>
              <a:rPr lang="zh-CN" altLang="en-US">
                <a:sym typeface="+mn-ea"/>
              </a:rPr>
              <a:t>的矢量所在的高维空间，又称齐次空间。</a:t>
            </a:r>
            <a:endParaRPr lang="zh-CN" altLang="en-US">
              <a:sym typeface="+mn-ea"/>
            </a:endParaRPr>
          </a:p>
          <a:p>
            <a:r>
              <a:rPr lang="zh-CN" altLang="en-US">
                <a:sym typeface="+mn-ea"/>
              </a:rPr>
              <a:t>普通的矩阵乘法受限于线代的规则，无法对原点</a:t>
            </a:r>
            <a:r>
              <a:rPr lang="en-US" altLang="zh-CN">
                <a:sym typeface="+mn-ea"/>
              </a:rPr>
              <a:t> (0, 0, 0) </a:t>
            </a:r>
            <a:r>
              <a:rPr lang="zh-CN" altLang="en-US">
                <a:sym typeface="+mn-ea"/>
              </a:rPr>
              <a:t>进行任何平移。</a:t>
            </a:r>
            <a:endParaRPr lang="zh-CN" altLang="en-US">
              <a:sym typeface="+mn-ea"/>
            </a:endParaRPr>
          </a:p>
          <a:p>
            <a:r>
              <a:rPr lang="zh-CN" altLang="en-US">
                <a:sym typeface="+mn-ea"/>
              </a:rPr>
              <a:t>齐次空间内进行矩阵乘法，则可以利用矢量</a:t>
            </a:r>
            <a:r>
              <a:rPr lang="zh-CN" altLang="en-US">
                <a:sym typeface="+mn-ea"/>
              </a:rPr>
              <a:t>第四维固定为</a:t>
            </a:r>
            <a:r>
              <a:rPr lang="en-US" altLang="zh-CN">
                <a:sym typeface="+mn-ea"/>
              </a:rPr>
              <a:t> 1 </a:t>
            </a:r>
            <a:r>
              <a:rPr lang="zh-CN" altLang="en-US">
                <a:sym typeface="+mn-ea"/>
              </a:rPr>
              <a:t>的特点，在最右侧一列填入要平移的偏移量，从而平移</a:t>
            </a:r>
            <a:r>
              <a:rPr lang="en-US" altLang="zh-CN">
                <a:sym typeface="+mn-ea"/>
              </a:rPr>
              <a:t> x</a:t>
            </a:r>
            <a:r>
              <a:rPr lang="zh-CN" altLang="en-US">
                <a:sym typeface="+mn-ea"/>
              </a:rPr>
              <a:t>、</a:t>
            </a:r>
            <a:r>
              <a:rPr lang="en-US" altLang="zh-CN">
                <a:sym typeface="+mn-ea"/>
              </a:rPr>
              <a:t>y</a:t>
            </a:r>
            <a:r>
              <a:rPr lang="zh-CN" altLang="en-US">
                <a:sym typeface="+mn-ea"/>
              </a:rPr>
              <a:t>、</a:t>
            </a:r>
            <a:r>
              <a:rPr lang="en-US" altLang="zh-CN">
                <a:sym typeface="+mn-ea"/>
              </a:rPr>
              <a:t>z </a:t>
            </a:r>
            <a:r>
              <a:rPr lang="zh-CN" altLang="en-US">
                <a:sym typeface="+mn-ea"/>
              </a:rPr>
              <a:t>分量。</a:t>
            </a:r>
            <a:endParaRPr lang="zh-CN" altLang="en-US">
              <a:sym typeface="+mn-ea"/>
            </a:endParaRPr>
          </a:p>
        </p:txBody>
      </p:sp>
      <p:sp>
        <p:nvSpPr>
          <p:cNvPr id="4" name="Text Box 3"/>
          <p:cNvSpPr txBox="1"/>
          <p:nvPr/>
        </p:nvSpPr>
        <p:spPr>
          <a:xfrm>
            <a:off x="7805420" y="6489700"/>
            <a:ext cx="4386580" cy="368300"/>
          </a:xfrm>
          <a:prstGeom prst="rect">
            <a:avLst/>
          </a:prstGeom>
          <a:noFill/>
        </p:spPr>
        <p:txBody>
          <a:bodyPr wrap="none" rtlCol="0" anchor="t">
            <a:spAutoFit/>
          </a:bodyPr>
          <a:p>
            <a:pPr algn="l"/>
            <a:r>
              <a:rPr lang="en-US">
                <a:sym typeface="+mn-ea"/>
              </a:rPr>
              <a:t>https://www.jianshu.com/p/0cce4406d5ad</a:t>
            </a:r>
            <a:endParaRPr lang="en-US">
              <a:sym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三维空间中的平移矩阵</a:t>
            </a:r>
            <a:endParaRPr lang="en-US" altLang="zh-CN">
              <a:sym typeface="+mn-ea"/>
            </a:endParaRPr>
          </a:p>
        </p:txBody>
      </p:sp>
      <p:sp>
        <p:nvSpPr>
          <p:cNvPr id="3" name="Content Placeholder 2"/>
          <p:cNvSpPr>
            <a:spLocks noGrp="1"/>
          </p:cNvSpPr>
          <p:nvPr>
            <p:ph idx="1"/>
          </p:nvPr>
        </p:nvSpPr>
        <p:spPr>
          <a:xfrm>
            <a:off x="647700" y="1825625"/>
            <a:ext cx="10515600" cy="4917440"/>
          </a:xfrm>
        </p:spPr>
        <p:txBody>
          <a:bodyPr/>
          <a:p>
            <a:r>
              <a:rPr lang="zh-CN" altLang="en-US">
                <a:sym typeface="+mn-ea"/>
              </a:rPr>
              <a:t>如果一个矩阵只有平移部分，那么其中的</a:t>
            </a:r>
            <a:r>
              <a:rPr lang="en-US" altLang="zh-CN">
                <a:sym typeface="+mn-ea"/>
              </a:rPr>
              <a:t> 3x3 </a:t>
            </a:r>
            <a:r>
              <a:rPr lang="zh-CN" altLang="en-US">
                <a:sym typeface="+mn-ea"/>
              </a:rPr>
              <a:t>部分可以留恒等矩阵。</a:t>
            </a:r>
            <a:endParaRPr lang="zh-CN" altLang="en-US">
              <a:sym typeface="+mn-ea"/>
            </a:endParaRPr>
          </a:p>
          <a:p>
            <a:r>
              <a:rPr lang="zh-CN" altLang="en-US">
                <a:sym typeface="+mn-ea"/>
              </a:rPr>
              <a:t>例如一个要在</a:t>
            </a:r>
            <a:r>
              <a:rPr lang="en-US" altLang="zh-CN">
                <a:sym typeface="+mn-ea"/>
              </a:rPr>
              <a:t> x </a:t>
            </a:r>
            <a:r>
              <a:rPr lang="zh-CN" altLang="en-US">
                <a:sym typeface="+mn-ea"/>
              </a:rPr>
              <a:t>轴方向上向</a:t>
            </a:r>
            <a:r>
              <a:rPr lang="zh-CN" altLang="en-US">
                <a:solidFill>
                  <a:srgbClr val="C00000"/>
                </a:solidFill>
                <a:sym typeface="+mn-ea"/>
              </a:rPr>
              <a:t>左</a:t>
            </a:r>
            <a:r>
              <a:rPr lang="zh-CN" altLang="en-US">
                <a:sym typeface="+mn-ea"/>
              </a:rPr>
              <a:t>平移</a:t>
            </a:r>
            <a:r>
              <a:rPr lang="en-US" altLang="zh-CN">
                <a:sym typeface="+mn-ea"/>
              </a:rPr>
              <a:t> </a:t>
            </a:r>
            <a:r>
              <a:rPr lang="en-US" altLang="zh-CN">
                <a:solidFill>
                  <a:srgbClr val="C00000"/>
                </a:solidFill>
                <a:sym typeface="+mn-ea"/>
              </a:rPr>
              <a:t>42</a:t>
            </a:r>
            <a:r>
              <a:rPr lang="en-US" altLang="zh-CN">
                <a:sym typeface="+mn-ea"/>
              </a:rPr>
              <a:t> </a:t>
            </a:r>
            <a:r>
              <a:rPr lang="zh-CN" altLang="en-US">
                <a:sym typeface="+mn-ea"/>
              </a:rPr>
              <a:t>米的平移矩阵是：</a:t>
            </a:r>
            <a:endParaRPr lang="zh-CN" altLang="en-US">
              <a:sym typeface="+mn-ea"/>
            </a:endParaRPr>
          </a:p>
          <a:p>
            <a:r>
              <a:rPr lang="en-US" altLang="zh-CN">
                <a:sym typeface="+mn-ea"/>
              </a:rPr>
              <a:t>1, 0, 0, </a:t>
            </a:r>
            <a:r>
              <a:rPr lang="en-US" altLang="zh-CN">
                <a:solidFill>
                  <a:srgbClr val="C00000"/>
                </a:solidFill>
                <a:sym typeface="+mn-ea"/>
              </a:rPr>
              <a:t>-42</a:t>
            </a:r>
            <a:endParaRPr lang="en-US" altLang="zh-CN">
              <a:sym typeface="+mn-ea"/>
            </a:endParaRPr>
          </a:p>
          <a:p>
            <a:r>
              <a:rPr lang="en-US" altLang="zh-CN">
                <a:sym typeface="+mn-ea"/>
              </a:rPr>
              <a:t>0, 1, 0, 0</a:t>
            </a:r>
            <a:endParaRPr lang="en-US" altLang="zh-CN">
              <a:sym typeface="+mn-ea"/>
            </a:endParaRPr>
          </a:p>
          <a:p>
            <a:r>
              <a:rPr lang="en-US" altLang="zh-CN">
                <a:sym typeface="+mn-ea"/>
              </a:rPr>
              <a:t>0, 0, 1, 0</a:t>
            </a:r>
            <a:endParaRPr lang="en-US" altLang="zh-CN">
              <a:sym typeface="+mn-ea"/>
            </a:endParaRPr>
          </a:p>
          <a:p>
            <a:r>
              <a:rPr lang="en-US" altLang="zh-CN">
                <a:sym typeface="+mn-ea"/>
              </a:rPr>
              <a:t>0, 0, 0, 1</a:t>
            </a:r>
            <a:endParaRPr lang="zh-CN" altLang="en-US">
              <a:sym typeface="+mn-ea"/>
            </a:endParaRPr>
          </a:p>
          <a:p>
            <a:r>
              <a:rPr lang="zh-CN" altLang="en-US">
                <a:sym typeface="+mn-ea"/>
              </a:rPr>
              <a:t>例如一个要在三个轴向分别平移</a:t>
            </a:r>
            <a:r>
              <a:rPr lang="en-US" altLang="zh-CN">
                <a:sym typeface="+mn-ea"/>
              </a:rPr>
              <a:t> (</a:t>
            </a:r>
            <a:r>
              <a:rPr lang="en-US" altLang="zh-CN">
                <a:solidFill>
                  <a:srgbClr val="C00000"/>
                </a:solidFill>
                <a:sym typeface="+mn-ea"/>
              </a:rPr>
              <a:t>t</a:t>
            </a:r>
            <a:r>
              <a:rPr lang="en-US" altLang="zh-CN" baseline="-25000">
                <a:solidFill>
                  <a:srgbClr val="C00000"/>
                </a:solidFill>
                <a:sym typeface="+mn-ea"/>
              </a:rPr>
              <a:t>x</a:t>
            </a:r>
            <a:r>
              <a:rPr lang="en-US" altLang="zh-CN">
                <a:sym typeface="+mn-ea"/>
              </a:rPr>
              <a:t>, </a:t>
            </a:r>
            <a:r>
              <a:rPr lang="en-US" altLang="zh-CN">
                <a:solidFill>
                  <a:srgbClr val="00B050"/>
                </a:solidFill>
                <a:sym typeface="+mn-ea"/>
              </a:rPr>
              <a:t>t</a:t>
            </a:r>
            <a:r>
              <a:rPr lang="en-US" altLang="zh-CN" baseline="-25000">
                <a:solidFill>
                  <a:srgbClr val="00B050"/>
                </a:solidFill>
                <a:sym typeface="+mn-ea"/>
              </a:rPr>
              <a:t>y</a:t>
            </a:r>
            <a:r>
              <a:rPr lang="en-US" altLang="zh-CN">
                <a:sym typeface="+mn-ea"/>
              </a:rPr>
              <a:t>, </a:t>
            </a:r>
            <a:r>
              <a:rPr lang="en-US" altLang="zh-CN">
                <a:solidFill>
                  <a:srgbClr val="0070C0"/>
                </a:solidFill>
                <a:sym typeface="+mn-ea"/>
              </a:rPr>
              <a:t>t</a:t>
            </a:r>
            <a:r>
              <a:rPr lang="en-US" altLang="zh-CN" baseline="-25000">
                <a:solidFill>
                  <a:srgbClr val="0070C0"/>
                </a:solidFill>
                <a:sym typeface="+mn-ea"/>
              </a:rPr>
              <a:t>z</a:t>
            </a:r>
            <a:r>
              <a:rPr lang="en-US" altLang="zh-CN">
                <a:sym typeface="+mn-ea"/>
              </a:rPr>
              <a:t>) </a:t>
            </a:r>
            <a:r>
              <a:rPr lang="zh-CN" altLang="en-US">
                <a:sym typeface="+mn-ea"/>
              </a:rPr>
              <a:t>距离的平移矩阵是：</a:t>
            </a:r>
            <a:endParaRPr lang="zh-CN" altLang="en-US">
              <a:sym typeface="+mn-ea"/>
            </a:endParaRPr>
          </a:p>
          <a:p>
            <a:r>
              <a:rPr lang="en-US" altLang="zh-CN">
                <a:sym typeface="+mn-ea"/>
              </a:rPr>
              <a:t>1, 0, 0, </a:t>
            </a:r>
            <a:r>
              <a:rPr lang="en-US" altLang="zh-CN">
                <a:solidFill>
                  <a:srgbClr val="FF0000"/>
                </a:solidFill>
                <a:sym typeface="+mn-ea"/>
              </a:rPr>
              <a:t>t</a:t>
            </a:r>
            <a:r>
              <a:rPr lang="en-US" altLang="zh-CN" baseline="-25000">
                <a:solidFill>
                  <a:srgbClr val="FF0000"/>
                </a:solidFill>
                <a:sym typeface="+mn-ea"/>
              </a:rPr>
              <a:t>x</a:t>
            </a:r>
            <a:endParaRPr lang="en-US" altLang="zh-CN">
              <a:sym typeface="+mn-ea"/>
            </a:endParaRPr>
          </a:p>
          <a:p>
            <a:r>
              <a:rPr lang="en-US" altLang="zh-CN">
                <a:sym typeface="+mn-ea"/>
              </a:rPr>
              <a:t>0, 1, 0, </a:t>
            </a:r>
            <a:r>
              <a:rPr lang="en-US" altLang="zh-CN">
                <a:solidFill>
                  <a:srgbClr val="00B050"/>
                </a:solidFill>
                <a:sym typeface="+mn-ea"/>
              </a:rPr>
              <a:t>t</a:t>
            </a:r>
            <a:r>
              <a:rPr lang="en-US" altLang="zh-CN" baseline="-25000">
                <a:solidFill>
                  <a:srgbClr val="00B050"/>
                </a:solidFill>
                <a:sym typeface="+mn-ea"/>
              </a:rPr>
              <a:t>y</a:t>
            </a:r>
            <a:endParaRPr lang="en-US" altLang="zh-CN">
              <a:sym typeface="+mn-ea"/>
            </a:endParaRPr>
          </a:p>
          <a:p>
            <a:r>
              <a:rPr lang="en-US" altLang="zh-CN">
                <a:sym typeface="+mn-ea"/>
              </a:rPr>
              <a:t>0, 0, 1, </a:t>
            </a:r>
            <a:r>
              <a:rPr lang="en-US" altLang="zh-CN">
                <a:solidFill>
                  <a:srgbClr val="0070C0"/>
                </a:solidFill>
                <a:sym typeface="+mn-ea"/>
              </a:rPr>
              <a:t>t</a:t>
            </a:r>
            <a:r>
              <a:rPr lang="en-US" altLang="zh-CN" baseline="-25000">
                <a:solidFill>
                  <a:srgbClr val="0070C0"/>
                </a:solidFill>
                <a:sym typeface="+mn-ea"/>
              </a:rPr>
              <a:t>z</a:t>
            </a:r>
            <a:endParaRPr lang="en-US" altLang="zh-CN">
              <a:sym typeface="+mn-ea"/>
            </a:endParaRPr>
          </a:p>
          <a:p>
            <a:r>
              <a:rPr lang="en-US" altLang="zh-CN">
                <a:sym typeface="+mn-ea"/>
              </a:rPr>
              <a:t>0, 0, 0, 1</a:t>
            </a:r>
            <a:endParaRPr lang="en-US" altLang="zh-CN">
              <a:sym typeface="+mn-ea"/>
            </a:endParaRPr>
          </a:p>
          <a:p>
            <a:r>
              <a:rPr lang="zh-CN" altLang="en-US">
                <a:sym typeface="+mn-ea"/>
              </a:rPr>
              <a:t>以上均为平移操作的协变矩阵，要得到逆变矩阵，把偏移量换成相反数（</a:t>
            </a:r>
            <a:r>
              <a:rPr lang="en-US" altLang="zh-CN">
                <a:solidFill>
                  <a:srgbClr val="C00000"/>
                </a:solidFill>
                <a:sym typeface="+mn-ea"/>
              </a:rPr>
              <a:t>t</a:t>
            </a:r>
            <a:r>
              <a:rPr lang="en-US" altLang="zh-CN" baseline="-25000">
                <a:solidFill>
                  <a:srgbClr val="C00000"/>
                </a:solidFill>
                <a:sym typeface="+mn-ea"/>
              </a:rPr>
              <a:t>x</a:t>
            </a:r>
            <a:r>
              <a:rPr lang="en-US" altLang="zh-CN">
                <a:sym typeface="+mn-ea"/>
              </a:rPr>
              <a:t> </a:t>
            </a:r>
            <a:r>
              <a:rPr lang="zh-CN" altLang="en-US">
                <a:sym typeface="+mn-ea"/>
              </a:rPr>
              <a:t>变成</a:t>
            </a:r>
            <a:r>
              <a:rPr lang="en-US" altLang="zh-CN">
                <a:sym typeface="+mn-ea"/>
              </a:rPr>
              <a:t> </a:t>
            </a:r>
            <a:r>
              <a:rPr lang="en-US" altLang="zh-CN">
                <a:solidFill>
                  <a:srgbClr val="C00000"/>
                </a:solidFill>
                <a:sym typeface="+mn-ea"/>
              </a:rPr>
              <a:t>-t</a:t>
            </a:r>
            <a:r>
              <a:rPr lang="en-US" altLang="zh-CN" baseline="-25000">
                <a:solidFill>
                  <a:srgbClr val="C00000"/>
                </a:solidFill>
                <a:sym typeface="+mn-ea"/>
              </a:rPr>
              <a:t>x</a:t>
            </a:r>
            <a:r>
              <a:rPr lang="zh-CN" altLang="en-US">
                <a:sym typeface="+mn-ea"/>
              </a:rPr>
              <a:t>）即可。</a:t>
            </a:r>
            <a:endParaRPr lang="zh-CN" altLang="en-US">
              <a:sym typeface="+mn-ea"/>
            </a:endParaRPr>
          </a:p>
        </p:txBody>
      </p:sp>
      <p:pic>
        <p:nvPicPr>
          <p:cNvPr id="6" name="Picture 5"/>
          <p:cNvPicPr>
            <a:picLocks noChangeAspect="1"/>
          </p:cNvPicPr>
          <p:nvPr/>
        </p:nvPicPr>
        <p:blipFill>
          <a:blip r:embed="rId1"/>
          <a:stretch>
            <a:fillRect/>
          </a:stretch>
        </p:blipFill>
        <p:spPr>
          <a:xfrm>
            <a:off x="7969885" y="3491230"/>
            <a:ext cx="2000250" cy="2117725"/>
          </a:xfrm>
          <a:prstGeom prst="rect">
            <a:avLst/>
          </a:prstGeom>
        </p:spPr>
      </p:pic>
      <p:sp>
        <p:nvSpPr>
          <p:cNvPr id="12" name="Oval Callout 11"/>
          <p:cNvSpPr/>
          <p:nvPr/>
        </p:nvSpPr>
        <p:spPr>
          <a:xfrm>
            <a:off x="9203055" y="1892097"/>
            <a:ext cx="2893060" cy="2175915"/>
          </a:xfrm>
          <a:prstGeom prst="wedgeEllipseCallout">
            <a:avLst>
              <a:gd name="adj1" fmla="val -44666"/>
              <a:gd name="adj2" fmla="val 51537"/>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三维空间的</a:t>
            </a:r>
            <a:r>
              <a:rPr lang="zh-CN" sz="2000" b="1">
                <a:latin typeface="HYTangMeiRen 85W" panose="00020600040101010101" charset="-122"/>
                <a:ea typeface="HYTangMeiRen 85W" panose="00020600040101010101" charset="-122"/>
              </a:rPr>
              <a:t>仿射变换</a:t>
            </a:r>
            <a:r>
              <a:rPr lang="zh-CN" sz="2000">
                <a:latin typeface="HYTangMeiRen 85W" panose="00020600040101010101" charset="-122"/>
                <a:ea typeface="HYTangMeiRen 85W" panose="00020600040101010101" charset="-122"/>
              </a:rPr>
              <a:t>，简化成四维空间的</a:t>
            </a:r>
            <a:r>
              <a:rPr lang="zh-CN" sz="2000" b="1">
                <a:latin typeface="HYTangMeiRen 85W" panose="00020600040101010101" charset="-122"/>
                <a:ea typeface="HYTangMeiRen 85W" panose="00020600040101010101" charset="-122"/>
              </a:rPr>
              <a:t>线性变换</a:t>
            </a:r>
            <a:r>
              <a:rPr lang="zh-CN" sz="2000">
                <a:latin typeface="HYTangMeiRen 85W" panose="00020600040101010101" charset="-122"/>
                <a:ea typeface="HYTangMeiRen 85W" panose="00020600040101010101" charset="-122"/>
              </a:rPr>
              <a:t>呢</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对此我只能说：</a:t>
            </a:r>
            <a:r>
              <a:rPr lang="zh-CN" sz="2000">
                <a:latin typeface="HYTangMeiRen 85W" panose="00020600040101010101" charset="-122"/>
                <a:ea typeface="HYTangMeiRen 85W" panose="00020600040101010101" charset="-122"/>
              </a:rPr>
              <a:t>升维大法好！</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8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800"/>
                            </p:stCondLst>
                            <p:childTnLst>
                              <p:par>
                                <p:cTn id="12" presetID="55" presetClass="entr" presetSubtype="0" fill="hold" grpId="0" nodeType="afterEffect">
                                  <p:stCondLst>
                                    <p:cond delay="30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中平移矩阵的创建</a:t>
            </a:r>
            <a:r>
              <a:rPr lang="en-US" altLang="zh-CN"/>
              <a:t> - </a:t>
            </a:r>
            <a:r>
              <a:rPr lang="zh-CN" altLang="en-US"/>
              <a:t>代码实例</a:t>
            </a:r>
            <a:endParaRPr lang="zh-CN" altLang="en-US"/>
          </a:p>
        </p:txBody>
      </p:sp>
      <p:sp>
        <p:nvSpPr>
          <p:cNvPr id="3" name="Content Placeholder 2"/>
          <p:cNvSpPr>
            <a:spLocks noGrp="1"/>
          </p:cNvSpPr>
          <p:nvPr>
            <p:ph idx="1"/>
          </p:nvPr>
        </p:nvSpPr>
        <p:spPr/>
        <p:txBody>
          <a:bodyPr/>
          <a:p>
            <a:r>
              <a:rPr lang="zh-CN" altLang="en-US"/>
              <a:t>总之，为了三维空间的仿射变换，我们统一用</a:t>
            </a:r>
            <a:r>
              <a:rPr lang="en-US" altLang="zh-CN"/>
              <a:t> 4x4 </a:t>
            </a:r>
            <a:r>
              <a:rPr lang="zh-CN" altLang="en-US"/>
              <a:t>矩阵表示空间坐标系之间的变换。</a:t>
            </a:r>
            <a:endParaRPr lang="zh-CN" altLang="en-US"/>
          </a:p>
          <a:p>
            <a:r>
              <a:rPr lang="zh-CN" altLang="en-US"/>
              <a:t>如何用</a:t>
            </a:r>
            <a:r>
              <a:rPr lang="en-US" altLang="zh-CN"/>
              <a:t> glm </a:t>
            </a:r>
            <a:r>
              <a:rPr lang="zh-CN" altLang="en-US"/>
              <a:t>库创建一个</a:t>
            </a:r>
            <a:r>
              <a:rPr lang="en-US" altLang="zh-CN"/>
              <a:t> 4x4 </a:t>
            </a:r>
            <a:r>
              <a:rPr lang="zh-CN" altLang="en-US"/>
              <a:t>的平移矩阵呢？</a:t>
            </a:r>
            <a:endParaRPr lang="en-US"/>
          </a:p>
          <a:p>
            <a:r>
              <a:rPr lang="en-US"/>
              <a:t>glm::mat4x4 </a:t>
            </a:r>
            <a:r>
              <a:rPr lang="en-US" b="1"/>
              <a:t>l2w</a:t>
            </a:r>
            <a:r>
              <a:rPr lang="en-US"/>
              <a:t> =</a:t>
            </a:r>
            <a:r>
              <a:rPr lang="en-US">
                <a:solidFill>
                  <a:schemeClr val="accent3"/>
                </a:solidFill>
              </a:rPr>
              <a:t> </a:t>
            </a:r>
            <a:r>
              <a:rPr lang="en-US">
                <a:sym typeface="+mn-ea"/>
              </a:rPr>
              <a:t>glm::translate(glm::vec3(0.0f, </a:t>
            </a:r>
            <a:r>
              <a:rPr lang="en-US" b="1">
                <a:sym typeface="+mn-ea"/>
              </a:rPr>
              <a:t>0.5f</a:t>
            </a:r>
            <a:r>
              <a:rPr lang="en-US">
                <a:sym typeface="+mn-ea"/>
              </a:rPr>
              <a:t>, </a:t>
            </a:r>
            <a:r>
              <a:rPr lang="en-US">
                <a:sym typeface="+mn-ea"/>
              </a:rPr>
              <a:t>0.0f));</a:t>
            </a:r>
            <a:r>
              <a:rPr lang="en-US">
                <a:solidFill>
                  <a:schemeClr val="accent3"/>
                </a:solidFill>
                <a:sym typeface="+mn-ea"/>
              </a:rPr>
              <a:t> // </a:t>
            </a:r>
            <a:r>
              <a:rPr lang="zh-CN" altLang="en-US">
                <a:solidFill>
                  <a:schemeClr val="accent3"/>
                </a:solidFill>
                <a:sym typeface="+mn-ea"/>
              </a:rPr>
              <a:t>往下平移</a:t>
            </a:r>
            <a:r>
              <a:rPr lang="en-US" altLang="zh-CN">
                <a:solidFill>
                  <a:schemeClr val="accent3"/>
                </a:solidFill>
                <a:sym typeface="+mn-ea"/>
              </a:rPr>
              <a:t> 0.5 </a:t>
            </a:r>
            <a:r>
              <a:rPr lang="zh-CN" altLang="en-US">
                <a:solidFill>
                  <a:schemeClr val="accent3"/>
                </a:solidFill>
                <a:sym typeface="+mn-ea"/>
              </a:rPr>
              <a:t>米</a:t>
            </a:r>
            <a:endParaRPr lang="en-US">
              <a:sym typeface="+mn-ea"/>
            </a:endParaRPr>
          </a:p>
          <a:p>
            <a:r>
              <a:rPr lang="zh-CN" altLang="en-US">
                <a:sym typeface="+mn-ea"/>
              </a:rPr>
              <a:t>这里的矩阵变量名</a:t>
            </a:r>
            <a:r>
              <a:rPr lang="en-US" altLang="zh-CN">
                <a:sym typeface="+mn-ea"/>
              </a:rPr>
              <a:t> l2w </a:t>
            </a:r>
            <a:r>
              <a:rPr lang="zh-CN" altLang="en-US">
                <a:sym typeface="+mn-ea"/>
              </a:rPr>
              <a:t>是</a:t>
            </a:r>
            <a:r>
              <a:rPr lang="en-US" altLang="zh-CN">
                <a:sym typeface="+mn-ea"/>
              </a:rPr>
              <a:t> local-to-world</a:t>
            </a:r>
            <a:r>
              <a:rPr lang="zh-CN" altLang="en-US">
                <a:sym typeface="+mn-ea"/>
              </a:rPr>
              <a:t>（局部到世界）的简写，用到了一个有趣的双关：</a:t>
            </a:r>
            <a:endParaRPr lang="zh-CN" altLang="en-US">
              <a:sym typeface="+mn-ea"/>
            </a:endParaRPr>
          </a:p>
          <a:p>
            <a:r>
              <a:rPr lang="en-US" altLang="zh-CN">
                <a:sym typeface="+mn-ea"/>
              </a:rPr>
              <a:t>two </a:t>
            </a:r>
            <a:r>
              <a:rPr lang="zh-CN" altLang="en-US">
                <a:sym typeface="+mn-ea"/>
              </a:rPr>
              <a:t>同音</a:t>
            </a:r>
            <a:r>
              <a:rPr lang="en-US" altLang="zh-CN">
                <a:sym typeface="+mn-ea"/>
              </a:rPr>
              <a:t> to</a:t>
            </a:r>
            <a:r>
              <a:rPr lang="zh-CN" altLang="en-US">
                <a:sym typeface="+mn-ea"/>
              </a:rPr>
              <a:t>，所以</a:t>
            </a:r>
            <a:r>
              <a:rPr lang="en-US" altLang="zh-CN">
                <a:sym typeface="+mn-ea"/>
              </a:rPr>
              <a:t> local to world </a:t>
            </a:r>
            <a:r>
              <a:rPr lang="zh-CN" altLang="en-US">
                <a:sym typeface="+mn-ea"/>
              </a:rPr>
              <a:t>就是</a:t>
            </a:r>
            <a:r>
              <a:rPr lang="en-US" altLang="zh-CN">
                <a:sym typeface="+mn-ea"/>
              </a:rPr>
              <a:t> local two world </a:t>
            </a:r>
            <a:r>
              <a:rPr lang="zh-CN" altLang="en-US">
                <a:sym typeface="+mn-ea"/>
              </a:rPr>
              <a:t>也就是</a:t>
            </a:r>
            <a:r>
              <a:rPr lang="en-US" altLang="zh-CN">
                <a:sym typeface="+mn-ea"/>
              </a:rPr>
              <a:t> local 2 world </a:t>
            </a:r>
            <a:r>
              <a:rPr lang="zh-CN" altLang="en-US">
                <a:sym typeface="+mn-ea"/>
              </a:rPr>
              <a:t>了。</a:t>
            </a:r>
            <a:endParaRPr lang="zh-CN" altLang="en-US">
              <a:sym typeface="+mn-ea"/>
            </a:endParaRPr>
          </a:p>
          <a:p>
            <a:r>
              <a:rPr lang="zh-CN" altLang="en-US">
                <a:sym typeface="+mn-ea"/>
              </a:rPr>
              <a:t>顺便一提，这里的</a:t>
            </a:r>
            <a:r>
              <a:rPr lang="en-US" altLang="zh-CN">
                <a:sym typeface="+mn-ea"/>
              </a:rPr>
              <a:t> </a:t>
            </a:r>
            <a:r>
              <a:rPr lang="en-US">
                <a:sym typeface="+mn-ea"/>
              </a:rPr>
              <a:t>glm::mat4x4 </a:t>
            </a:r>
            <a:r>
              <a:rPr lang="zh-CN" altLang="en-US">
                <a:sym typeface="+mn-ea"/>
              </a:rPr>
              <a:t>也可以简写为</a:t>
            </a:r>
            <a:r>
              <a:rPr lang="en-US" altLang="zh-CN">
                <a:sym typeface="+mn-ea"/>
              </a:rPr>
              <a:t> </a:t>
            </a:r>
            <a:r>
              <a:rPr lang="en-US" altLang="zh-CN">
                <a:sym typeface="+mn-ea"/>
              </a:rPr>
              <a:t> </a:t>
            </a:r>
            <a:r>
              <a:rPr lang="en-US">
                <a:sym typeface="+mn-ea"/>
              </a:rPr>
              <a:t>glm::mat4</a:t>
            </a:r>
            <a:r>
              <a:rPr lang="zh-CN" altLang="en-US">
                <a:sym typeface="+mn-ea"/>
              </a:rPr>
              <a:t>，都是等价的，都表示由</a:t>
            </a:r>
            <a:r>
              <a:rPr lang="en-US" altLang="zh-CN">
                <a:sym typeface="+mn-ea"/>
              </a:rPr>
              <a:t> 4*4 = 16 </a:t>
            </a:r>
            <a:r>
              <a:rPr lang="zh-CN" altLang="en-US">
                <a:sym typeface="+mn-ea"/>
              </a:rPr>
              <a:t>个</a:t>
            </a:r>
            <a:r>
              <a:rPr lang="en-US" altLang="zh-CN">
                <a:sym typeface="+mn-ea"/>
              </a:rPr>
              <a:t> float </a:t>
            </a:r>
            <a:r>
              <a:rPr lang="zh-CN" altLang="en-US">
                <a:sym typeface="+mn-ea"/>
              </a:rPr>
              <a:t>元素构成的矩阵。</a:t>
            </a:r>
            <a:endParaRPr lang="zh-CN" altLang="en-US">
              <a:sym typeface="+mn-ea"/>
            </a:endParaRPr>
          </a:p>
          <a:p>
            <a:r>
              <a:rPr lang="zh-CN" altLang="en-US">
                <a:sym typeface="+mn-ea"/>
              </a:rPr>
              <a:t>使用时，在矩阵右侧乘以要转换的（四维齐次）矢量即可：</a:t>
            </a:r>
            <a:endParaRPr lang="zh-CN" altLang="en-US">
              <a:sym typeface="+mn-ea"/>
            </a:endParaRPr>
          </a:p>
          <a:p>
            <a:r>
              <a:rPr lang="en-US" altLang="zh-CN">
                <a:sym typeface="+mn-ea"/>
              </a:rPr>
              <a:t>l2w * local_pos_4d</a:t>
            </a:r>
            <a:endParaRPr lang="en-US" altLang="zh-CN">
              <a:sym typeface="+mn-ea"/>
            </a:endParaRPr>
          </a:p>
          <a:p>
            <a:r>
              <a:rPr lang="en-US" altLang="zh-CN">
                <a:sym typeface="+mn-ea"/>
              </a:rPr>
              <a:t>l2w * glm::vec4(local_pos_3d, 1)</a:t>
            </a:r>
            <a:endParaRPr lang="en-US" altLang="zh-CN">
              <a:solidFill>
                <a:schemeClr val="accent3"/>
              </a:solidFill>
              <a:sym typeface="+mn-ea"/>
            </a:endParaRPr>
          </a:p>
        </p:txBody>
      </p:sp>
      <p:pic>
        <p:nvPicPr>
          <p:cNvPr id="5" name="Picture 4"/>
          <p:cNvPicPr>
            <a:picLocks noChangeAspect="1"/>
          </p:cNvPicPr>
          <p:nvPr/>
        </p:nvPicPr>
        <p:blipFill>
          <a:blip r:embed="rId1"/>
          <a:stretch>
            <a:fillRect/>
          </a:stretch>
        </p:blipFill>
        <p:spPr>
          <a:xfrm>
            <a:off x="8900160" y="5006340"/>
            <a:ext cx="3291840" cy="1851660"/>
          </a:xfrm>
          <a:prstGeom prst="rect">
            <a:avLst/>
          </a:prstGeom>
        </p:spPr>
      </p:pic>
      <p:sp>
        <p:nvSpPr>
          <p:cNvPr id="60" name="Oval Callout 59"/>
          <p:cNvSpPr/>
          <p:nvPr/>
        </p:nvSpPr>
        <p:spPr>
          <a:xfrm>
            <a:off x="8999220" y="4478799"/>
            <a:ext cx="1460500" cy="413098"/>
          </a:xfrm>
          <a:prstGeom prst="wedgeEllipseCallout">
            <a:avLst>
              <a:gd name="adj1" fmla="val 33565"/>
              <a:gd name="adj2" fmla="val 1029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900">
                <a:latin typeface="HYTangMeiRen 85W" panose="00020600040101010101" charset="-122"/>
                <a:ea typeface="HYTangMeiRen 85W" panose="00020600040101010101" charset="-122"/>
              </a:rPr>
              <a:t>直呼内行</a:t>
            </a:r>
            <a:endParaRPr lang="zh-CN" sz="19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2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11" fill="hold">
                            <p:stCondLst>
                              <p:cond delay="3400"/>
                            </p:stCondLst>
                            <p:childTnLst>
                              <p:par>
                                <p:cTn id="12" presetID="55" presetClass="entr" presetSubtype="0" fill="hold" grpId="0" nodeType="afterEffect">
                                  <p:stCondLst>
                                    <p:cond delay="700"/>
                                  </p:stCondLst>
                                  <p:childTnLst>
                                    <p:set>
                                      <p:cBhvr>
                                        <p:cTn id="13" dur="1" fill="hold">
                                          <p:stCondLst>
                                            <p:cond delay="0"/>
                                          </p:stCondLst>
                                        </p:cTn>
                                        <p:tgtEl>
                                          <p:spTgt spid="60"/>
                                        </p:tgtEl>
                                        <p:attrNameLst>
                                          <p:attrName>style.visibility</p:attrName>
                                        </p:attrNameLst>
                                      </p:cBhvr>
                                      <p:to>
                                        <p:strVal val="visible"/>
                                      </p:to>
                                    </p:set>
                                    <p:anim calcmode="lin" valueType="num">
                                      <p:cBhvr>
                                        <p:cTn id="14" dur="1000" fill="hold"/>
                                        <p:tgtEl>
                                          <p:spTgt spid="60"/>
                                        </p:tgtEl>
                                        <p:attrNameLst>
                                          <p:attrName>ppt_w</p:attrName>
                                        </p:attrNameLst>
                                      </p:cBhvr>
                                      <p:tavLst>
                                        <p:tav tm="0">
                                          <p:val>
                                            <p:strVal val="#ppt_w*0.70"/>
                                          </p:val>
                                        </p:tav>
                                        <p:tav tm="100000">
                                          <p:val>
                                            <p:strVal val="#ppt_w"/>
                                          </p:val>
                                        </p:tav>
                                      </p:tavLst>
                                    </p:anim>
                                    <p:anim calcmode="lin" valueType="num">
                                      <p:cBhvr>
                                        <p:cTn id="15" dur="1000" fill="hold"/>
                                        <p:tgtEl>
                                          <p:spTgt spid="60"/>
                                        </p:tgtEl>
                                        <p:attrNameLst>
                                          <p:attrName>ppt_h</p:attrName>
                                        </p:attrNameLst>
                                      </p:cBhvr>
                                      <p:tavLst>
                                        <p:tav tm="0">
                                          <p:val>
                                            <p:strVal val="#ppt_h"/>
                                          </p:val>
                                        </p:tav>
                                        <p:tav tm="100000">
                                          <p:val>
                                            <p:strVal val="#ppt_h"/>
                                          </p:val>
                                        </p:tav>
                                      </p:tavLst>
                                    </p:anim>
                                    <p:animEffect transition="in" filter="fade">
                                      <p:cBhvr>
                                        <p:cTn id="16"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74" name="Straight Arrow Connector 73"/>
          <p:cNvCxnSpPr/>
          <p:nvPr/>
        </p:nvCxnSpPr>
        <p:spPr>
          <a:xfrm flipV="1">
            <a:off x="8369935" y="1473835"/>
            <a:ext cx="2221865" cy="275590"/>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p>
            <a:r>
              <a:rPr lang="zh-CN" altLang="en-US">
                <a:sym typeface="+mn-ea"/>
              </a:rPr>
              <a:t>绝对</a:t>
            </a:r>
            <a:r>
              <a:rPr lang="zh-CN" altLang="en-US"/>
              <a:t>矢量</a:t>
            </a:r>
            <a:r>
              <a:rPr lang="en-US" altLang="zh-CN"/>
              <a:t> vs </a:t>
            </a:r>
            <a:r>
              <a:rPr lang="zh-CN" altLang="en-US">
                <a:sym typeface="+mn-ea"/>
              </a:rPr>
              <a:t>相对</a:t>
            </a:r>
            <a:r>
              <a:rPr lang="zh-CN" altLang="en-US"/>
              <a:t>矢量：扩充的</a:t>
            </a:r>
            <a:r>
              <a:rPr lang="en-US" altLang="zh-CN"/>
              <a:t> w </a:t>
            </a:r>
            <a:r>
              <a:rPr lang="zh-CN" altLang="en-US"/>
              <a:t>分量要有所不同</a:t>
            </a:r>
            <a:endParaRPr lang="zh-CN" altLang="en-US"/>
          </a:p>
        </p:txBody>
      </p:sp>
      <p:sp>
        <p:nvSpPr>
          <p:cNvPr id="3" name="Content Placeholder 2"/>
          <p:cNvSpPr>
            <a:spLocks noGrp="1"/>
          </p:cNvSpPr>
          <p:nvPr>
            <p:ph idx="1"/>
          </p:nvPr>
        </p:nvSpPr>
        <p:spPr>
          <a:xfrm>
            <a:off x="647700" y="1900555"/>
            <a:ext cx="10515600" cy="4351338"/>
          </a:xfrm>
        </p:spPr>
        <p:txBody>
          <a:bodyPr/>
          <a:p>
            <a:endParaRPr lang="zh-CN" altLang="en-US"/>
          </a:p>
          <a:p>
            <a:endParaRPr lang="zh-CN" altLang="en-US"/>
          </a:p>
          <a:p>
            <a:r>
              <a:rPr lang="zh-CN" altLang="en-US"/>
              <a:t>对于绝对矢量（如位置），转换时需要加上平移项。</a:t>
            </a:r>
            <a:endParaRPr lang="zh-CN" altLang="en-US"/>
          </a:p>
          <a:p>
            <a:r>
              <a:rPr lang="zh-CN" altLang="en-US"/>
              <a:t>如果要转换的是相对矢量（如速度、法线），则不需要平移，因为相对矢量本来就是两个绝对位置的差，平移项是被抵消的。</a:t>
            </a:r>
            <a:endParaRPr lang="zh-CN" altLang="en-US"/>
          </a:p>
          <a:p>
            <a:r>
              <a:rPr lang="zh-CN" altLang="en-US"/>
              <a:t>所以相对矢量在转换到四维齐次空间时，扩充的</a:t>
            </a:r>
            <a:r>
              <a:rPr lang="en-US" altLang="zh-CN"/>
              <a:t> w </a:t>
            </a:r>
            <a:r>
              <a:rPr lang="zh-CN" altLang="en-US"/>
              <a:t>分量应设为</a:t>
            </a:r>
            <a:r>
              <a:rPr lang="en-US" altLang="zh-CN"/>
              <a:t> 0</a:t>
            </a:r>
            <a:r>
              <a:rPr lang="zh-CN" altLang="en-US"/>
              <a:t>，那么</a:t>
            </a:r>
            <a:r>
              <a:rPr lang="zh-CN"/>
              <a:t>矩阵右侧的平移分量</a:t>
            </a:r>
            <a:r>
              <a:rPr lang="zh-CN" altLang="en-US"/>
              <a:t>就会被乘以</a:t>
            </a:r>
            <a:r>
              <a:rPr lang="en-US" altLang="zh-CN"/>
              <a:t> 0</a:t>
            </a:r>
            <a:r>
              <a:rPr lang="zh-CN" altLang="en-US"/>
              <a:t>，从而避免受到平移分量影响。记住：</a:t>
            </a:r>
            <a:endParaRPr lang="zh-CN" altLang="en-US"/>
          </a:p>
          <a:p>
            <a:r>
              <a:rPr lang="zh-CN" altLang="en-US" b="1"/>
              <a:t>绝对矢量要</a:t>
            </a:r>
            <a:r>
              <a:rPr lang="en-US" altLang="zh-CN" b="1"/>
              <a:t> w=1</a:t>
            </a:r>
            <a:r>
              <a:rPr lang="zh-CN" altLang="en-US">
                <a:sym typeface="+mn-ea"/>
              </a:rPr>
              <a:t>，让平移项起效果，叠加到当前矢量里。</a:t>
            </a:r>
            <a:endParaRPr lang="en-US" altLang="zh-CN" b="1"/>
          </a:p>
          <a:p>
            <a:r>
              <a:rPr lang="zh-CN" altLang="en-US" b="1"/>
              <a:t>相对矢量</a:t>
            </a:r>
            <a:r>
              <a:rPr lang="zh-CN" altLang="en-US" b="1">
                <a:sym typeface="+mn-ea"/>
              </a:rPr>
              <a:t>要</a:t>
            </a:r>
            <a:r>
              <a:rPr lang="en-US" altLang="zh-CN" b="1"/>
              <a:t> w=0</a:t>
            </a:r>
            <a:r>
              <a:rPr lang="zh-CN" altLang="en-US">
                <a:sym typeface="+mn-ea"/>
              </a:rPr>
              <a:t>，让平移项失效，只保留</a:t>
            </a:r>
            <a:r>
              <a:rPr lang="en-US" altLang="zh-CN">
                <a:sym typeface="+mn-ea"/>
              </a:rPr>
              <a:t> 3x3 </a:t>
            </a:r>
            <a:r>
              <a:rPr lang="zh-CN" altLang="en-US">
                <a:sym typeface="+mn-ea"/>
              </a:rPr>
              <a:t>的旋转部分。</a:t>
            </a:r>
            <a:endParaRPr lang="zh-CN" altLang="en-US" b="1"/>
          </a:p>
          <a:p>
            <a:endParaRPr lang="zh-CN" altLang="en-US" b="1"/>
          </a:p>
        </p:txBody>
      </p:sp>
      <p:grpSp>
        <p:nvGrpSpPr>
          <p:cNvPr id="5" name="Group 4"/>
          <p:cNvGrpSpPr/>
          <p:nvPr/>
        </p:nvGrpSpPr>
        <p:grpSpPr>
          <a:xfrm>
            <a:off x="6854825" y="356235"/>
            <a:ext cx="2999740" cy="2766060"/>
            <a:chOff x="623" y="5528"/>
            <a:chExt cx="4724" cy="4356"/>
          </a:xfrm>
        </p:grpSpPr>
        <p:grpSp>
          <p:nvGrpSpPr>
            <p:cNvPr id="98" name="Group 97"/>
            <p:cNvGrpSpPr/>
            <p:nvPr/>
          </p:nvGrpSpPr>
          <p:grpSpPr>
            <a:xfrm>
              <a:off x="623" y="7336"/>
              <a:ext cx="4724" cy="683"/>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2727" y="5528"/>
              <a:ext cx="893" cy="4356"/>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cxnSp>
        <p:nvCxnSpPr>
          <p:cNvPr id="4" name="Straight Arrow Connector 3"/>
          <p:cNvCxnSpPr/>
          <p:nvPr/>
        </p:nvCxnSpPr>
        <p:spPr>
          <a:xfrm flipV="1">
            <a:off x="8405495" y="1254760"/>
            <a:ext cx="712470" cy="5054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rot="20100000">
            <a:off x="9058275" y="68580"/>
            <a:ext cx="2999740" cy="2766060"/>
            <a:chOff x="623" y="5528"/>
            <a:chExt cx="4724" cy="4356"/>
          </a:xfrm>
        </p:grpSpPr>
        <p:grpSp>
          <p:nvGrpSpPr>
            <p:cNvPr id="7" name="Group 6"/>
            <p:cNvGrpSpPr/>
            <p:nvPr/>
          </p:nvGrpSpPr>
          <p:grpSpPr>
            <a:xfrm>
              <a:off x="623" y="7336"/>
              <a:ext cx="4724" cy="683"/>
              <a:chOff x="13011" y="6247"/>
              <a:chExt cx="4724" cy="683"/>
            </a:xfrm>
          </p:grpSpPr>
          <p:cxnSp>
            <p:nvCxnSpPr>
              <p:cNvPr id="8" name="Straight Arrow Connector 7"/>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 name="Text Box 9"/>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1" name="Text Box 10"/>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2" name="Text Box 11"/>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3" name="Text Box 12"/>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4" name="Text Box 13"/>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5" name="Text Box 14"/>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6" name="Text Box 15"/>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7" name="Group 16"/>
            <p:cNvGrpSpPr/>
            <p:nvPr/>
          </p:nvGrpSpPr>
          <p:grpSpPr>
            <a:xfrm>
              <a:off x="2727" y="5528"/>
              <a:ext cx="893" cy="4356"/>
              <a:chOff x="15115" y="4439"/>
              <a:chExt cx="893" cy="4356"/>
            </a:xfrm>
          </p:grpSpPr>
          <p:cxnSp>
            <p:nvCxnSpPr>
              <p:cNvPr id="18" name="Straight Arrow Connector 17"/>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0" name="Text Box 19"/>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1" name="Text Box 20"/>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2" name="Text Box 21"/>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3" name="Text Box 22"/>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4" name="Text Box 23"/>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5" name="Text Box 24"/>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6" name="Text Box 25"/>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cxnSp>
        <p:nvCxnSpPr>
          <p:cNvPr id="27" name="Straight Arrow Connector 26"/>
          <p:cNvCxnSpPr/>
          <p:nvPr/>
        </p:nvCxnSpPr>
        <p:spPr>
          <a:xfrm flipH="1" flipV="1">
            <a:off x="9117965" y="1270000"/>
            <a:ext cx="1502410" cy="18351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8373745" y="5287645"/>
            <a:ext cx="2221865" cy="275590"/>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6858635" y="4170045"/>
            <a:ext cx="2999740" cy="2766060"/>
            <a:chOff x="623" y="5528"/>
            <a:chExt cx="4724" cy="4356"/>
          </a:xfrm>
        </p:grpSpPr>
        <p:grpSp>
          <p:nvGrpSpPr>
            <p:cNvPr id="30" name="Group 29"/>
            <p:cNvGrpSpPr/>
            <p:nvPr/>
          </p:nvGrpSpPr>
          <p:grpSpPr>
            <a:xfrm>
              <a:off x="623" y="7336"/>
              <a:ext cx="4724" cy="683"/>
              <a:chOff x="13011" y="6247"/>
              <a:chExt cx="4724" cy="683"/>
            </a:xfrm>
          </p:grpSpPr>
          <p:cxnSp>
            <p:nvCxnSpPr>
              <p:cNvPr id="31" name="Straight Arrow Connector 30"/>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2" name="Text Box 31"/>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33" name="Text Box 32"/>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34" name="Text Box 33"/>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35" name="Text Box 34"/>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36" name="Text Box 35"/>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37" name="Text Box 36"/>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38" name="Text Box 37"/>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39" name="Text Box 38"/>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40" name="Group 39"/>
            <p:cNvGrpSpPr/>
            <p:nvPr/>
          </p:nvGrpSpPr>
          <p:grpSpPr>
            <a:xfrm>
              <a:off x="2727" y="5528"/>
              <a:ext cx="893" cy="4356"/>
              <a:chOff x="15115" y="4439"/>
              <a:chExt cx="893" cy="4356"/>
            </a:xfrm>
          </p:grpSpPr>
          <p:cxnSp>
            <p:nvCxnSpPr>
              <p:cNvPr id="41" name="Straight Arrow Connector 40"/>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2" name="Text Box 41"/>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43" name="Text Box 42"/>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44" name="Text Box 43"/>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45" name="Text Box 44"/>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46" name="Text Box 45"/>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47" name="Text Box 46"/>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48" name="Text Box 47"/>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49" name="Text Box 48"/>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cxnSp>
        <p:nvCxnSpPr>
          <p:cNvPr id="50" name="Straight Arrow Connector 49"/>
          <p:cNvCxnSpPr/>
          <p:nvPr/>
        </p:nvCxnSpPr>
        <p:spPr>
          <a:xfrm flipV="1">
            <a:off x="8409305" y="5068570"/>
            <a:ext cx="712470" cy="5054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rot="20100000">
            <a:off x="9073515" y="3903980"/>
            <a:ext cx="2999740" cy="2766060"/>
            <a:chOff x="623" y="5528"/>
            <a:chExt cx="4724" cy="4356"/>
          </a:xfrm>
        </p:grpSpPr>
        <p:grpSp>
          <p:nvGrpSpPr>
            <p:cNvPr id="75" name="Group 74"/>
            <p:cNvGrpSpPr/>
            <p:nvPr/>
          </p:nvGrpSpPr>
          <p:grpSpPr>
            <a:xfrm>
              <a:off x="623" y="7336"/>
              <a:ext cx="4724" cy="683"/>
              <a:chOff x="13011" y="6247"/>
              <a:chExt cx="4724" cy="683"/>
            </a:xfrm>
          </p:grpSpPr>
          <p:cxnSp>
            <p:nvCxnSpPr>
              <p:cNvPr id="76" name="Straight Arrow Connector 75"/>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7" name="Text Box 76"/>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8" name="Text Box 77"/>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79" name="Text Box 78"/>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0" name="Text Box 79"/>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1" name="Text Box 80"/>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82" name="Text Box 81"/>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83" name="Text Box 82"/>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84" name="Text Box 83"/>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85" name="Group 84"/>
            <p:cNvGrpSpPr/>
            <p:nvPr/>
          </p:nvGrpSpPr>
          <p:grpSpPr>
            <a:xfrm>
              <a:off x="2727" y="5528"/>
              <a:ext cx="893" cy="4356"/>
              <a:chOff x="15115" y="4439"/>
              <a:chExt cx="893" cy="4356"/>
            </a:xfrm>
          </p:grpSpPr>
          <p:cxnSp>
            <p:nvCxnSpPr>
              <p:cNvPr id="86" name="Straight Arrow Connector 85"/>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87" name="Text Box 86"/>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8" name="Text Box 87"/>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89" name="Text Box 88"/>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90" name="Text Box 89"/>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91" name="Text Box 90"/>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2" name="Text Box 91"/>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93" name="Text Box 92"/>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94" name="Text Box 93"/>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cxnSp>
        <p:nvCxnSpPr>
          <p:cNvPr id="95" name="Straight Arrow Connector 94"/>
          <p:cNvCxnSpPr/>
          <p:nvPr/>
        </p:nvCxnSpPr>
        <p:spPr>
          <a:xfrm flipV="1">
            <a:off x="10610850" y="4784725"/>
            <a:ext cx="712470" cy="50546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96" name="Text Box 95"/>
          <p:cNvSpPr txBox="1"/>
          <p:nvPr/>
        </p:nvSpPr>
        <p:spPr>
          <a:xfrm>
            <a:off x="5396230" y="1873250"/>
            <a:ext cx="2926080" cy="368300"/>
          </a:xfrm>
          <a:prstGeom prst="rect">
            <a:avLst/>
          </a:prstGeom>
          <a:noFill/>
        </p:spPr>
        <p:txBody>
          <a:bodyPr wrap="none" rtlCol="0" anchor="t">
            <a:spAutoFit/>
          </a:bodyPr>
          <a:p>
            <a:pPr algn="l"/>
            <a:r>
              <a:rPr lang="zh-CN" altLang="en-US">
                <a:sym typeface="+mn-ea"/>
              </a:rPr>
              <a:t>绝对矢量的</a:t>
            </a:r>
            <a:r>
              <a:rPr lang="zh-CN" altLang="en-US">
                <a:sym typeface="+mn-ea"/>
              </a:rPr>
              <a:t>平移：叠加上去</a:t>
            </a:r>
            <a:endParaRPr lang="en-US"/>
          </a:p>
        </p:txBody>
      </p:sp>
      <p:sp>
        <p:nvSpPr>
          <p:cNvPr id="97" name="Text Box 96"/>
          <p:cNvSpPr txBox="1"/>
          <p:nvPr/>
        </p:nvSpPr>
        <p:spPr>
          <a:xfrm>
            <a:off x="5486400" y="5744845"/>
            <a:ext cx="2926080" cy="368300"/>
          </a:xfrm>
          <a:prstGeom prst="rect">
            <a:avLst/>
          </a:prstGeom>
          <a:noFill/>
        </p:spPr>
        <p:txBody>
          <a:bodyPr wrap="none" rtlCol="0" anchor="t">
            <a:spAutoFit/>
          </a:bodyPr>
          <a:p>
            <a:r>
              <a:rPr lang="zh-CN" altLang="en-US">
                <a:sym typeface="+mn-ea"/>
              </a:rPr>
              <a:t>相对矢量的平移：没有变化</a:t>
            </a:r>
            <a:endParaRPr lang="en-US"/>
          </a:p>
        </p:txBody>
      </p:sp>
      <p:grpSp>
        <p:nvGrpSpPr>
          <p:cNvPr id="119" name="Group 118"/>
          <p:cNvGrpSpPr/>
          <p:nvPr/>
        </p:nvGrpSpPr>
        <p:grpSpPr>
          <a:xfrm>
            <a:off x="9084945" y="1231265"/>
            <a:ext cx="367665" cy="368300"/>
            <a:chOff x="12795" y="8554"/>
            <a:chExt cx="579" cy="580"/>
          </a:xfrm>
        </p:grpSpPr>
        <p:sp>
          <p:nvSpPr>
            <p:cNvPr id="120" name="Text Box 119"/>
            <p:cNvSpPr txBox="1"/>
            <p:nvPr/>
          </p:nvSpPr>
          <p:spPr>
            <a:xfrm>
              <a:off x="12846" y="8554"/>
              <a:ext cx="528" cy="580"/>
            </a:xfrm>
            <a:prstGeom prst="rect">
              <a:avLst/>
            </a:prstGeom>
            <a:noFill/>
          </p:spPr>
          <p:txBody>
            <a:bodyPr wrap="none" rtlCol="0" anchor="t">
              <a:spAutoFit/>
            </a:bodyPr>
            <a:p>
              <a:r>
                <a:rPr lang="en-US"/>
                <a:t>P</a:t>
              </a:r>
              <a:endParaRPr lang="en-US"/>
            </a:p>
          </p:txBody>
        </p:sp>
        <p:sp>
          <p:nvSpPr>
            <p:cNvPr id="121" name="Oval 120"/>
            <p:cNvSpPr/>
            <p:nvPr/>
          </p:nvSpPr>
          <p:spPr>
            <a:xfrm>
              <a:off x="12795" y="8554"/>
              <a:ext cx="119" cy="1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pic>
        <p:nvPicPr>
          <p:cNvPr id="125" name="Picture 124"/>
          <p:cNvPicPr>
            <a:picLocks noChangeAspect="1"/>
          </p:cNvPicPr>
          <p:nvPr/>
        </p:nvPicPr>
        <p:blipFill>
          <a:blip r:embed="rId1"/>
          <a:stretch>
            <a:fillRect/>
          </a:stretch>
        </p:blipFill>
        <p:spPr>
          <a:xfrm>
            <a:off x="183515" y="111125"/>
            <a:ext cx="2000250" cy="2117725"/>
          </a:xfrm>
          <a:prstGeom prst="rect">
            <a:avLst/>
          </a:prstGeom>
        </p:spPr>
      </p:pic>
      <p:sp>
        <p:nvSpPr>
          <p:cNvPr id="126" name="Oval Callout 125"/>
          <p:cNvSpPr/>
          <p:nvPr/>
        </p:nvSpPr>
        <p:spPr>
          <a:xfrm>
            <a:off x="1799590" y="1013187"/>
            <a:ext cx="3260725" cy="1740446"/>
          </a:xfrm>
          <a:prstGeom prst="wedgeEllipseCallout">
            <a:avLst>
              <a:gd name="adj1" fmla="val -52085"/>
              <a:gd name="adj2" fmla="val -4005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绝对矢量是一个空间中</a:t>
            </a:r>
            <a:r>
              <a:rPr lang="zh-CN" altLang="en-US" sz="2000" b="1">
                <a:latin typeface="HYTangMeiRen 85W" panose="00020600040101010101" charset="-122"/>
                <a:ea typeface="HYTangMeiRen 85W" panose="00020600040101010101" charset="-122"/>
              </a:rPr>
              <a:t>固定的点</a:t>
            </a:r>
            <a:r>
              <a:rPr lang="zh-CN" altLang="en-US" sz="2000">
                <a:latin typeface="HYTangMeiRen 85W" panose="00020600040101010101" charset="-122"/>
                <a:ea typeface="HYTangMeiRen 85W" panose="00020600040101010101" charset="-122"/>
              </a:rPr>
              <a:t>，而</a:t>
            </a:r>
            <a:r>
              <a:rPr lang="zh-CN" altLang="en-US" sz="2000">
                <a:latin typeface="HYTangMeiRen 85W" panose="00020600040101010101" charset="-122"/>
                <a:ea typeface="HYTangMeiRen 85W" panose="00020600040101010101" charset="-122"/>
                <a:sym typeface="+mn-ea"/>
              </a:rPr>
              <a:t>相对矢量是粘在坐标系原点</a:t>
            </a:r>
            <a:r>
              <a:rPr lang="en-US" altLang="zh-CN" sz="2000">
                <a:latin typeface="HYTangMeiRen 85W" panose="00020600040101010101" charset="-122"/>
                <a:ea typeface="HYTangMeiRen 85W" panose="00020600040101010101" charset="-122"/>
                <a:sym typeface="+mn-ea"/>
              </a:rPr>
              <a:t> O </a:t>
            </a:r>
            <a:r>
              <a:rPr lang="zh-CN" altLang="en-US" sz="2000">
                <a:latin typeface="HYTangMeiRen 85W" panose="00020600040101010101" charset="-122"/>
                <a:ea typeface="HYTangMeiRen 85W" panose="00020600040101010101" charset="-122"/>
                <a:sym typeface="+mn-ea"/>
              </a:rPr>
              <a:t>上的</a:t>
            </a:r>
            <a:r>
              <a:rPr lang="zh-CN" altLang="en-US" sz="2000" b="1">
                <a:latin typeface="HYTangMeiRen 85W" panose="00020600040101010101" charset="-122"/>
                <a:ea typeface="HYTangMeiRen 85W" panose="00020600040101010101" charset="-122"/>
                <a:sym typeface="+mn-ea"/>
              </a:rPr>
              <a:t>方向箭头</a:t>
            </a:r>
            <a:endParaRPr lang="en-US" altLang="zh-CN" sz="2000" b="1">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anim calcmode="lin" valueType="num">
                                      <p:cBhvr>
                                        <p:cTn id="8" dur="1000" fill="hold"/>
                                        <p:tgtEl>
                                          <p:spTgt spid="125"/>
                                        </p:tgtEl>
                                        <p:attrNameLst>
                                          <p:attrName>ppt_x</p:attrName>
                                        </p:attrNameLst>
                                      </p:cBhvr>
                                      <p:tavLst>
                                        <p:tav tm="0">
                                          <p:val>
                                            <p:strVal val="#ppt_x"/>
                                          </p:val>
                                        </p:tav>
                                        <p:tav tm="100000">
                                          <p:val>
                                            <p:strVal val="#ppt_x"/>
                                          </p:val>
                                        </p:tav>
                                      </p:tavLst>
                                    </p:anim>
                                    <p:anim calcmode="lin" valueType="num">
                                      <p:cBhvr>
                                        <p:cTn id="9" dur="900" decel="100000" fill="hold"/>
                                        <p:tgtEl>
                                          <p:spTgt spid="12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5"/>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300"/>
                                  </p:stCondLst>
                                  <p:childTnLst>
                                    <p:set>
                                      <p:cBhvr>
                                        <p:cTn id="13" dur="1" fill="hold">
                                          <p:stCondLst>
                                            <p:cond delay="0"/>
                                          </p:stCondLst>
                                        </p:cTn>
                                        <p:tgtEl>
                                          <p:spTgt spid="126"/>
                                        </p:tgtEl>
                                        <p:attrNameLst>
                                          <p:attrName>style.visibility</p:attrName>
                                        </p:attrNameLst>
                                      </p:cBhvr>
                                      <p:to>
                                        <p:strVal val="visible"/>
                                      </p:to>
                                    </p:set>
                                    <p:anim calcmode="lin" valueType="num">
                                      <p:cBhvr>
                                        <p:cTn id="14" dur="1000" fill="hold"/>
                                        <p:tgtEl>
                                          <p:spTgt spid="126"/>
                                        </p:tgtEl>
                                        <p:attrNameLst>
                                          <p:attrName>ppt_w</p:attrName>
                                        </p:attrNameLst>
                                      </p:cBhvr>
                                      <p:tavLst>
                                        <p:tav tm="0">
                                          <p:val>
                                            <p:strVal val="#ppt_w*0.70"/>
                                          </p:val>
                                        </p:tav>
                                        <p:tav tm="100000">
                                          <p:val>
                                            <p:strVal val="#ppt_w"/>
                                          </p:val>
                                        </p:tav>
                                      </p:tavLst>
                                    </p:anim>
                                    <p:anim calcmode="lin" valueType="num">
                                      <p:cBhvr>
                                        <p:cTn id="15" dur="1000" fill="hold"/>
                                        <p:tgtEl>
                                          <p:spTgt spid="126"/>
                                        </p:tgtEl>
                                        <p:attrNameLst>
                                          <p:attrName>ppt_h</p:attrName>
                                        </p:attrNameLst>
                                      </p:cBhvr>
                                      <p:tavLst>
                                        <p:tav tm="0">
                                          <p:val>
                                            <p:strVal val="#ppt_h"/>
                                          </p:val>
                                        </p:tav>
                                        <p:tav tm="100000">
                                          <p:val>
                                            <p:strVal val="#ppt_h"/>
                                          </p:val>
                                        </p:tav>
                                      </p:tavLst>
                                    </p:anim>
                                    <p:animEffect transition="in" filter="fade">
                                      <p:cBhvr>
                                        <p:cTn id="16"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中对相对矢量和绝对矢量的转换</a:t>
            </a:r>
            <a:r>
              <a:rPr lang="en-US" altLang="zh-CN"/>
              <a:t> - </a:t>
            </a:r>
            <a:r>
              <a:rPr lang="zh-CN" altLang="en-US"/>
              <a:t>代码实例</a:t>
            </a:r>
            <a:endParaRPr lang="zh-CN" altLang="en-US"/>
          </a:p>
        </p:txBody>
      </p:sp>
      <p:sp>
        <p:nvSpPr>
          <p:cNvPr id="3" name="Content Placeholder 2"/>
          <p:cNvSpPr>
            <a:spLocks noGrp="1"/>
          </p:cNvSpPr>
          <p:nvPr>
            <p:ph idx="1"/>
          </p:nvPr>
        </p:nvSpPr>
        <p:spPr/>
        <p:txBody>
          <a:bodyPr/>
          <a:p>
            <a:r>
              <a:rPr lang="en-US">
                <a:sym typeface="+mn-ea"/>
              </a:rPr>
              <a:t>glm::vec3 local_position;  </a:t>
            </a:r>
            <a:r>
              <a:rPr lang="en-US">
                <a:solidFill>
                  <a:schemeClr val="accent3"/>
                </a:solidFill>
                <a:sym typeface="+mn-ea"/>
              </a:rPr>
              <a:t>// </a:t>
            </a:r>
            <a:r>
              <a:rPr lang="zh-CN" altLang="en-US">
                <a:solidFill>
                  <a:schemeClr val="accent3"/>
                </a:solidFill>
                <a:sym typeface="+mn-ea"/>
              </a:rPr>
              <a:t>位置（是绝对矢量）以局部坐标系表示</a:t>
            </a:r>
            <a:endParaRPr lang="en-US"/>
          </a:p>
          <a:p>
            <a:r>
              <a:rPr lang="en-US"/>
              <a:t>glm::vec3 </a:t>
            </a:r>
            <a:r>
              <a:rPr lang="en-US">
                <a:sym typeface="+mn-ea"/>
              </a:rPr>
              <a:t>local_</a:t>
            </a:r>
            <a:r>
              <a:rPr lang="en-US"/>
              <a:t>velocity;  </a:t>
            </a:r>
            <a:r>
              <a:rPr lang="en-US">
                <a:solidFill>
                  <a:schemeClr val="accent3"/>
                </a:solidFill>
              </a:rPr>
              <a:t>// </a:t>
            </a:r>
            <a:r>
              <a:rPr lang="zh-CN" altLang="en-US">
                <a:solidFill>
                  <a:schemeClr val="accent3"/>
                </a:solidFill>
              </a:rPr>
              <a:t>速度（是相对矢量）</a:t>
            </a:r>
            <a:r>
              <a:rPr lang="zh-CN" altLang="en-US">
                <a:solidFill>
                  <a:schemeClr val="accent3"/>
                </a:solidFill>
                <a:sym typeface="+mn-ea"/>
              </a:rPr>
              <a:t>以局部坐标系表示</a:t>
            </a:r>
            <a:endParaRPr lang="zh-CN" altLang="en-US"/>
          </a:p>
          <a:p>
            <a:r>
              <a:rPr lang="en-US" altLang="zh-CN">
                <a:solidFill>
                  <a:schemeClr val="accent3"/>
                </a:solidFill>
                <a:sym typeface="+mn-ea"/>
              </a:rPr>
              <a:t>// </a:t>
            </a:r>
            <a:r>
              <a:rPr lang="zh-CN" altLang="en-US">
                <a:solidFill>
                  <a:schemeClr val="accent3"/>
                </a:solidFill>
                <a:sym typeface="+mn-ea"/>
              </a:rPr>
              <a:t>以下均为从局部坐标系（新）转换到世界坐标系（老），所以用原版的协变矩阵</a:t>
            </a:r>
            <a:r>
              <a:rPr lang="en-US" altLang="zh-CN">
                <a:solidFill>
                  <a:schemeClr val="accent3"/>
                </a:solidFill>
                <a:sym typeface="+mn-ea"/>
              </a:rPr>
              <a:t> l2w</a:t>
            </a:r>
            <a:endParaRPr lang="en-US" altLang="zh-CN"/>
          </a:p>
          <a:p>
            <a:r>
              <a:rPr lang="en-US" altLang="zh-CN">
                <a:sym typeface="+mn-ea"/>
              </a:rPr>
              <a:t>auto world_position = glm::vec3(l2w * glm::vec4(</a:t>
            </a:r>
            <a:r>
              <a:rPr lang="en-US">
                <a:sym typeface="+mn-ea"/>
              </a:rPr>
              <a:t>local_</a:t>
            </a:r>
            <a:r>
              <a:rPr lang="en-US" altLang="zh-CN">
                <a:sym typeface="+mn-ea"/>
              </a:rPr>
              <a:t>position, 1));</a:t>
            </a:r>
            <a:endParaRPr lang="en-US" altLang="zh-CN">
              <a:sym typeface="+mn-ea"/>
            </a:endParaRPr>
          </a:p>
          <a:p>
            <a:r>
              <a:rPr lang="en-US">
                <a:solidFill>
                  <a:schemeClr val="accent3"/>
                </a:solidFill>
                <a:sym typeface="+mn-ea"/>
              </a:rPr>
              <a:t>// </a:t>
            </a:r>
            <a:r>
              <a:rPr lang="zh-CN" altLang="en-US">
                <a:solidFill>
                  <a:schemeClr val="accent3"/>
                </a:solidFill>
                <a:sym typeface="+mn-ea"/>
              </a:rPr>
              <a:t>绝对矢量的转换要填</a:t>
            </a:r>
            <a:r>
              <a:rPr lang="en-US" altLang="zh-CN">
                <a:solidFill>
                  <a:schemeClr val="accent3"/>
                </a:solidFill>
                <a:sym typeface="+mn-ea"/>
              </a:rPr>
              <a:t> w=1 </a:t>
            </a:r>
            <a:r>
              <a:rPr lang="zh-CN" altLang="en-US">
                <a:solidFill>
                  <a:schemeClr val="accent3"/>
                </a:solidFill>
                <a:sym typeface="+mn-ea"/>
              </a:rPr>
              <a:t>扩充为</a:t>
            </a:r>
            <a:r>
              <a:rPr lang="en-US" altLang="zh-CN">
                <a:solidFill>
                  <a:schemeClr val="accent3"/>
                </a:solidFill>
                <a:sym typeface="+mn-ea"/>
              </a:rPr>
              <a:t> vec4 </a:t>
            </a:r>
            <a:r>
              <a:rPr lang="zh-CN" altLang="en-US">
                <a:solidFill>
                  <a:schemeClr val="accent3"/>
                </a:solidFill>
                <a:sym typeface="+mn-ea"/>
              </a:rPr>
              <a:t>后再转换，转换完了以后再取出前三个分量</a:t>
            </a:r>
            <a:r>
              <a:rPr lang="en-US" altLang="zh-CN">
                <a:solidFill>
                  <a:schemeClr val="accent3"/>
                </a:solidFill>
                <a:sym typeface="+mn-ea"/>
              </a:rPr>
              <a:t> xyz</a:t>
            </a:r>
            <a:endParaRPr lang="en-US" altLang="zh-CN">
              <a:sym typeface="+mn-ea"/>
            </a:endParaRPr>
          </a:p>
          <a:p>
            <a:r>
              <a:rPr lang="en-US" altLang="zh-CN">
                <a:sym typeface="+mn-ea"/>
              </a:rPr>
              <a:t>auto world_velocity = glm::vec3(l2w * glm::vec4(</a:t>
            </a:r>
            <a:r>
              <a:rPr lang="en-US">
                <a:sym typeface="+mn-ea"/>
              </a:rPr>
              <a:t>local_</a:t>
            </a:r>
            <a:r>
              <a:rPr lang="en-US" altLang="zh-CN">
                <a:sym typeface="+mn-ea"/>
              </a:rPr>
              <a:t>velocity, 0));</a:t>
            </a:r>
            <a:endParaRPr lang="en-US" altLang="zh-CN"/>
          </a:p>
          <a:p>
            <a:r>
              <a:rPr lang="en-US">
                <a:solidFill>
                  <a:schemeClr val="accent3"/>
                </a:solidFill>
                <a:sym typeface="+mn-ea"/>
              </a:rPr>
              <a:t>// </a:t>
            </a:r>
            <a:r>
              <a:rPr lang="zh-CN" altLang="en-US">
                <a:solidFill>
                  <a:schemeClr val="accent3"/>
                </a:solidFill>
                <a:sym typeface="+mn-ea"/>
              </a:rPr>
              <a:t>相对矢量的转换要填</a:t>
            </a:r>
            <a:r>
              <a:rPr lang="en-US" altLang="zh-CN">
                <a:solidFill>
                  <a:schemeClr val="accent3"/>
                </a:solidFill>
                <a:sym typeface="+mn-ea"/>
              </a:rPr>
              <a:t> w=0 </a:t>
            </a:r>
            <a:r>
              <a:rPr lang="zh-CN" altLang="en-US">
                <a:solidFill>
                  <a:schemeClr val="accent3"/>
                </a:solidFill>
                <a:sym typeface="+mn-ea"/>
              </a:rPr>
              <a:t>扩充为</a:t>
            </a:r>
            <a:r>
              <a:rPr lang="en-US" altLang="zh-CN">
                <a:solidFill>
                  <a:schemeClr val="accent3"/>
                </a:solidFill>
                <a:sym typeface="+mn-ea"/>
              </a:rPr>
              <a:t> vec4 </a:t>
            </a:r>
            <a:r>
              <a:rPr lang="zh-CN" altLang="en-US">
                <a:solidFill>
                  <a:schemeClr val="accent3"/>
                </a:solidFill>
                <a:sym typeface="+mn-ea"/>
              </a:rPr>
              <a:t>后再转换，转换完了以后再取出前三个分量</a:t>
            </a:r>
            <a:r>
              <a:rPr lang="en-US" altLang="zh-CN">
                <a:solidFill>
                  <a:schemeClr val="accent3"/>
                </a:solidFill>
                <a:sym typeface="+mn-ea"/>
              </a:rPr>
              <a:t> xyz</a:t>
            </a:r>
            <a:endParaRPr lang="en-US" altLang="zh-CN">
              <a:solidFill>
                <a:schemeClr val="accent3"/>
              </a:solidFill>
              <a:sym typeface="+mn-ea"/>
            </a:endParaRPr>
          </a:p>
        </p:txBody>
      </p:sp>
      <p:sp>
        <p:nvSpPr>
          <p:cNvPr id="5" name="Rounded Rectangle 4"/>
          <p:cNvSpPr/>
          <p:nvPr/>
        </p:nvSpPr>
        <p:spPr>
          <a:xfrm>
            <a:off x="903605" y="2992120"/>
            <a:ext cx="10099040" cy="167068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中对相对矢量和绝对矢量的转换</a:t>
            </a:r>
            <a:r>
              <a:rPr lang="en-US" altLang="zh-CN"/>
              <a:t> - </a:t>
            </a:r>
            <a:r>
              <a:rPr lang="zh-CN" altLang="en-US"/>
              <a:t>代码实例</a:t>
            </a:r>
            <a:endParaRPr lang="zh-CN" altLang="en-US"/>
          </a:p>
        </p:txBody>
      </p:sp>
      <p:sp>
        <p:nvSpPr>
          <p:cNvPr id="3" name="Content Placeholder 2"/>
          <p:cNvSpPr>
            <a:spLocks noGrp="1"/>
          </p:cNvSpPr>
          <p:nvPr>
            <p:ph idx="1"/>
          </p:nvPr>
        </p:nvSpPr>
        <p:spPr/>
        <p:txBody>
          <a:bodyPr/>
          <a:p>
            <a:r>
              <a:rPr lang="en-US">
                <a:sym typeface="+mn-ea"/>
              </a:rPr>
              <a:t>glm::vec3 </a:t>
            </a:r>
            <a:r>
              <a:rPr lang="en-US">
                <a:sym typeface="+mn-ea"/>
              </a:rPr>
              <a:t>world_</a:t>
            </a:r>
            <a:r>
              <a:rPr lang="en-US">
                <a:sym typeface="+mn-ea"/>
              </a:rPr>
              <a:t>position; </a:t>
            </a:r>
            <a:r>
              <a:rPr lang="en-US">
                <a:solidFill>
                  <a:schemeClr val="accent3"/>
                </a:solidFill>
                <a:sym typeface="+mn-ea"/>
              </a:rPr>
              <a:t> // </a:t>
            </a:r>
            <a:r>
              <a:rPr lang="zh-CN" altLang="en-US">
                <a:solidFill>
                  <a:schemeClr val="accent3"/>
                </a:solidFill>
                <a:sym typeface="+mn-ea"/>
              </a:rPr>
              <a:t>位置（是绝对矢量）</a:t>
            </a:r>
            <a:r>
              <a:rPr lang="zh-CN" altLang="en-US">
                <a:solidFill>
                  <a:schemeClr val="accent3"/>
                </a:solidFill>
                <a:sym typeface="+mn-ea"/>
              </a:rPr>
              <a:t>以世界坐标系表示</a:t>
            </a:r>
            <a:endParaRPr lang="en-US"/>
          </a:p>
          <a:p>
            <a:r>
              <a:rPr lang="en-US"/>
              <a:t>glm::vec3 world_velocity;  </a:t>
            </a:r>
            <a:r>
              <a:rPr lang="en-US">
                <a:solidFill>
                  <a:schemeClr val="accent3"/>
                </a:solidFill>
              </a:rPr>
              <a:t>// </a:t>
            </a:r>
            <a:r>
              <a:rPr lang="zh-CN" altLang="en-US">
                <a:solidFill>
                  <a:schemeClr val="accent3"/>
                </a:solidFill>
              </a:rPr>
              <a:t>速度（是相对矢量）</a:t>
            </a:r>
            <a:r>
              <a:rPr lang="zh-CN" altLang="en-US">
                <a:solidFill>
                  <a:schemeClr val="accent3"/>
                </a:solidFill>
                <a:sym typeface="+mn-ea"/>
              </a:rPr>
              <a:t>以世界坐标系表示</a:t>
            </a:r>
            <a:endParaRPr lang="zh-CN" altLang="en-US"/>
          </a:p>
          <a:p>
            <a:r>
              <a:rPr lang="en-US" altLang="zh-CN">
                <a:solidFill>
                  <a:schemeClr val="accent3"/>
                </a:solidFill>
                <a:sym typeface="+mn-ea"/>
              </a:rPr>
              <a:t>// </a:t>
            </a:r>
            <a:r>
              <a:rPr lang="zh-CN" altLang="en-US">
                <a:solidFill>
                  <a:schemeClr val="accent3"/>
                </a:solidFill>
                <a:sym typeface="+mn-ea"/>
              </a:rPr>
              <a:t>以下从世界坐标系（老）转换到局部坐标系（新），所以用逆变矩阵</a:t>
            </a:r>
            <a:r>
              <a:rPr lang="en-US" altLang="zh-CN">
                <a:solidFill>
                  <a:schemeClr val="accent3"/>
                </a:solidFill>
                <a:sym typeface="+mn-ea"/>
              </a:rPr>
              <a:t> glm::inverse(l2w)</a:t>
            </a:r>
            <a:endParaRPr lang="en-US" altLang="zh-CN">
              <a:sym typeface="+mn-ea"/>
            </a:endParaRPr>
          </a:p>
          <a:p>
            <a:r>
              <a:rPr lang="en-US" altLang="zh-CN">
                <a:sym typeface="+mn-ea"/>
              </a:rPr>
              <a:t>auto local_position = glm::vec3(glm::inverse(l2w) * glm::vec4(world_position, 1));</a:t>
            </a:r>
            <a:endParaRPr lang="en-US" altLang="zh-CN">
              <a:sym typeface="+mn-ea"/>
            </a:endParaRPr>
          </a:p>
          <a:p>
            <a:r>
              <a:rPr lang="en-US">
                <a:solidFill>
                  <a:schemeClr val="accent3"/>
                </a:solidFill>
                <a:sym typeface="+mn-ea"/>
              </a:rPr>
              <a:t>// </a:t>
            </a:r>
            <a:r>
              <a:rPr lang="zh-CN" altLang="en-US">
                <a:solidFill>
                  <a:schemeClr val="accent3"/>
                </a:solidFill>
                <a:sym typeface="+mn-ea"/>
              </a:rPr>
              <a:t>绝对矢量的转换要填</a:t>
            </a:r>
            <a:r>
              <a:rPr lang="en-US" altLang="zh-CN">
                <a:solidFill>
                  <a:schemeClr val="accent3"/>
                </a:solidFill>
                <a:sym typeface="+mn-ea"/>
              </a:rPr>
              <a:t> w=1 </a:t>
            </a:r>
            <a:r>
              <a:rPr lang="zh-CN" altLang="en-US">
                <a:solidFill>
                  <a:schemeClr val="accent3"/>
                </a:solidFill>
                <a:sym typeface="+mn-ea"/>
              </a:rPr>
              <a:t>扩充为</a:t>
            </a:r>
            <a:r>
              <a:rPr lang="en-US" altLang="zh-CN">
                <a:solidFill>
                  <a:schemeClr val="accent3"/>
                </a:solidFill>
                <a:sym typeface="+mn-ea"/>
              </a:rPr>
              <a:t> vec4 </a:t>
            </a:r>
            <a:r>
              <a:rPr lang="zh-CN" altLang="en-US">
                <a:solidFill>
                  <a:schemeClr val="accent3"/>
                </a:solidFill>
                <a:sym typeface="+mn-ea"/>
              </a:rPr>
              <a:t>后再转换，转换完了以后再取出前三个分量</a:t>
            </a:r>
            <a:r>
              <a:rPr lang="en-US" altLang="zh-CN">
                <a:solidFill>
                  <a:schemeClr val="accent3"/>
                </a:solidFill>
                <a:sym typeface="+mn-ea"/>
              </a:rPr>
              <a:t> xyz</a:t>
            </a:r>
            <a:endParaRPr lang="en-US" altLang="zh-CN">
              <a:sym typeface="+mn-ea"/>
            </a:endParaRPr>
          </a:p>
          <a:p>
            <a:r>
              <a:rPr lang="en-US" altLang="zh-CN">
                <a:sym typeface="+mn-ea"/>
              </a:rPr>
              <a:t>auto local_velocity = glm::vec3(glm::inverse(l2w) * glm::vec4(world_velocity, 0));</a:t>
            </a:r>
            <a:endParaRPr lang="en-US" altLang="zh-CN">
              <a:sym typeface="+mn-ea"/>
            </a:endParaRPr>
          </a:p>
          <a:p>
            <a:r>
              <a:rPr lang="en-US">
                <a:solidFill>
                  <a:schemeClr val="accent3"/>
                </a:solidFill>
                <a:sym typeface="+mn-ea"/>
              </a:rPr>
              <a:t>// </a:t>
            </a:r>
            <a:r>
              <a:rPr lang="zh-CN" altLang="en-US">
                <a:solidFill>
                  <a:schemeClr val="accent3"/>
                </a:solidFill>
                <a:sym typeface="+mn-ea"/>
              </a:rPr>
              <a:t>相对矢量的转换要填</a:t>
            </a:r>
            <a:r>
              <a:rPr lang="en-US" altLang="zh-CN">
                <a:solidFill>
                  <a:schemeClr val="accent3"/>
                </a:solidFill>
                <a:sym typeface="+mn-ea"/>
              </a:rPr>
              <a:t> w=0 </a:t>
            </a:r>
            <a:r>
              <a:rPr lang="zh-CN" altLang="en-US">
                <a:solidFill>
                  <a:schemeClr val="accent3"/>
                </a:solidFill>
                <a:sym typeface="+mn-ea"/>
              </a:rPr>
              <a:t>扩充为</a:t>
            </a:r>
            <a:r>
              <a:rPr lang="en-US" altLang="zh-CN">
                <a:solidFill>
                  <a:schemeClr val="accent3"/>
                </a:solidFill>
                <a:sym typeface="+mn-ea"/>
              </a:rPr>
              <a:t> vec4 </a:t>
            </a:r>
            <a:r>
              <a:rPr lang="zh-CN" altLang="en-US">
                <a:solidFill>
                  <a:schemeClr val="accent3"/>
                </a:solidFill>
                <a:sym typeface="+mn-ea"/>
              </a:rPr>
              <a:t>后再转换，转换完了以后再取出前三个分量</a:t>
            </a:r>
            <a:r>
              <a:rPr lang="en-US" altLang="zh-CN">
                <a:solidFill>
                  <a:schemeClr val="accent3"/>
                </a:solidFill>
                <a:sym typeface="+mn-ea"/>
              </a:rPr>
              <a:t> xyz</a:t>
            </a:r>
            <a:endParaRPr lang="en-US" altLang="zh-CN">
              <a:solidFill>
                <a:schemeClr val="accent3"/>
              </a:solidFill>
              <a:sym typeface="+mn-ea"/>
            </a:endParaRPr>
          </a:p>
        </p:txBody>
      </p:sp>
      <p:sp>
        <p:nvSpPr>
          <p:cNvPr id="5" name="Rounded Rectangle 4"/>
          <p:cNvSpPr/>
          <p:nvPr/>
        </p:nvSpPr>
        <p:spPr>
          <a:xfrm>
            <a:off x="903605" y="2992120"/>
            <a:ext cx="10099040" cy="167068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76" name="Straight Arrow Connector 75"/>
          <p:cNvCxnSpPr/>
          <p:nvPr/>
        </p:nvCxnSpPr>
        <p:spPr>
          <a:xfrm flipV="1">
            <a:off x="7852410" y="4968875"/>
            <a:ext cx="2221865" cy="275590"/>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V="1">
            <a:off x="1946275" y="4957445"/>
            <a:ext cx="2221865" cy="275590"/>
          </a:xfrm>
          <a:prstGeom prst="straightConnector1">
            <a:avLst/>
          </a:prstGeom>
          <a:ln w="28575">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p>
            <a:r>
              <a:rPr lang="zh-CN" altLang="en-US"/>
              <a:t>以平移为例，再次直观演示逆变与协变的不同</a:t>
            </a:r>
            <a:endParaRPr lang="zh-CN" altLang="en-US"/>
          </a:p>
        </p:txBody>
      </p:sp>
      <p:sp>
        <p:nvSpPr>
          <p:cNvPr id="73" name="Content Placeholder 72"/>
          <p:cNvSpPr>
            <a:spLocks noGrp="1"/>
          </p:cNvSpPr>
          <p:nvPr>
            <p:ph idx="1"/>
          </p:nvPr>
        </p:nvSpPr>
        <p:spPr/>
        <p:txBody>
          <a:bodyPr/>
          <a:p>
            <a:r>
              <a:rPr lang="zh-CN" altLang="en-US"/>
              <a:t>颜色例：</a:t>
            </a:r>
            <a:r>
              <a:rPr lang="zh-CN" altLang="en-US">
                <a:solidFill>
                  <a:schemeClr val="accent2"/>
                </a:solidFill>
              </a:rPr>
              <a:t>新</a:t>
            </a:r>
            <a:r>
              <a:rPr lang="zh-CN" altLang="en-US">
                <a:solidFill>
                  <a:schemeClr val="accent2"/>
                </a:solidFill>
              </a:rPr>
              <a:t>矢量</a:t>
            </a:r>
            <a:r>
              <a:rPr lang="zh-CN" altLang="en-US"/>
              <a:t>，</a:t>
            </a:r>
            <a:r>
              <a:rPr lang="zh-CN" altLang="en-US">
                <a:solidFill>
                  <a:schemeClr val="accent5"/>
                </a:solidFill>
              </a:rPr>
              <a:t>老矢量</a:t>
            </a:r>
            <a:r>
              <a:rPr lang="zh-CN" altLang="en-US">
                <a:sym typeface="+mn-ea"/>
              </a:rPr>
              <a:t>，</a:t>
            </a:r>
            <a:r>
              <a:rPr lang="zh-CN" altLang="en-US">
                <a:solidFill>
                  <a:schemeClr val="accent3"/>
                </a:solidFill>
                <a:sym typeface="+mn-ea"/>
              </a:rPr>
              <a:t>平移</a:t>
            </a:r>
            <a:r>
              <a:rPr lang="zh-CN" altLang="en-US"/>
              <a:t>。</a:t>
            </a:r>
            <a:endParaRPr lang="zh-CN" altLang="en-US"/>
          </a:p>
          <a:p>
            <a:r>
              <a:rPr lang="zh-CN" altLang="en-US"/>
              <a:t>如图所示，逆变是减法，协变是加法。</a:t>
            </a:r>
            <a:endParaRPr lang="zh-CN" altLang="en-US"/>
          </a:p>
          <a:p>
            <a:r>
              <a:rPr lang="zh-CN" altLang="en-US">
                <a:sym typeface="+mn-ea"/>
              </a:rPr>
              <a:t>逆变：</a:t>
            </a:r>
            <a:r>
              <a:rPr lang="zh-CN" altLang="en-US">
                <a:solidFill>
                  <a:schemeClr val="accent2"/>
                </a:solidFill>
                <a:sym typeface="+mn-ea"/>
              </a:rPr>
              <a:t>新矢量</a:t>
            </a:r>
            <a:r>
              <a:rPr lang="en-US" altLang="zh-CN">
                <a:sym typeface="+mn-ea"/>
              </a:rPr>
              <a:t> = </a:t>
            </a:r>
            <a:r>
              <a:rPr lang="zh-CN" altLang="en-US">
                <a:solidFill>
                  <a:schemeClr val="accent5"/>
                </a:solidFill>
                <a:sym typeface="+mn-ea"/>
              </a:rPr>
              <a:t>老矢量</a:t>
            </a:r>
            <a:r>
              <a:rPr lang="en-US" altLang="zh-CN">
                <a:sym typeface="+mn-ea"/>
              </a:rPr>
              <a:t> - </a:t>
            </a:r>
            <a:r>
              <a:rPr lang="zh-CN" altLang="en-US">
                <a:solidFill>
                  <a:schemeClr val="accent3"/>
                </a:solidFill>
                <a:sym typeface="+mn-ea"/>
              </a:rPr>
              <a:t>平移</a:t>
            </a:r>
            <a:endParaRPr lang="zh-CN" altLang="en-US">
              <a:solidFill>
                <a:schemeClr val="accent5"/>
              </a:solidFill>
              <a:sym typeface="+mn-ea"/>
            </a:endParaRPr>
          </a:p>
          <a:p>
            <a:r>
              <a:rPr lang="zh-CN" altLang="en-US">
                <a:sym typeface="+mn-ea"/>
              </a:rPr>
              <a:t>协变：</a:t>
            </a:r>
            <a:r>
              <a:rPr lang="zh-CN" altLang="en-US">
                <a:solidFill>
                  <a:schemeClr val="accent2"/>
                </a:solidFill>
                <a:sym typeface="+mn-ea"/>
              </a:rPr>
              <a:t>新矢量</a:t>
            </a:r>
            <a:r>
              <a:rPr lang="en-US" altLang="zh-CN">
                <a:sym typeface="+mn-ea"/>
              </a:rPr>
              <a:t> = </a:t>
            </a:r>
            <a:r>
              <a:rPr lang="zh-CN" altLang="en-US">
                <a:solidFill>
                  <a:schemeClr val="accent5"/>
                </a:solidFill>
                <a:sym typeface="+mn-ea"/>
              </a:rPr>
              <a:t>老矢量</a:t>
            </a:r>
            <a:r>
              <a:rPr lang="en-US" altLang="zh-CN">
                <a:sym typeface="+mn-ea"/>
              </a:rPr>
              <a:t> + </a:t>
            </a:r>
            <a:r>
              <a:rPr lang="zh-CN" altLang="en-US">
                <a:solidFill>
                  <a:schemeClr val="accent3"/>
                </a:solidFill>
                <a:sym typeface="+mn-ea"/>
              </a:rPr>
              <a:t>平移</a:t>
            </a:r>
            <a:endParaRPr lang="en-US" altLang="zh-CN">
              <a:sym typeface="+mn-ea"/>
            </a:endParaRPr>
          </a:p>
        </p:txBody>
      </p:sp>
      <p:grpSp>
        <p:nvGrpSpPr>
          <p:cNvPr id="5" name="Group 4"/>
          <p:cNvGrpSpPr/>
          <p:nvPr/>
        </p:nvGrpSpPr>
        <p:grpSpPr>
          <a:xfrm>
            <a:off x="395605" y="3837305"/>
            <a:ext cx="2999740" cy="2766060"/>
            <a:chOff x="623" y="5528"/>
            <a:chExt cx="4724" cy="4356"/>
          </a:xfrm>
        </p:grpSpPr>
        <p:grpSp>
          <p:nvGrpSpPr>
            <p:cNvPr id="98" name="Group 97"/>
            <p:cNvGrpSpPr/>
            <p:nvPr/>
          </p:nvGrpSpPr>
          <p:grpSpPr>
            <a:xfrm>
              <a:off x="623" y="7336"/>
              <a:ext cx="4724" cy="683"/>
              <a:chOff x="13011" y="6247"/>
              <a:chExt cx="4724" cy="683"/>
            </a:xfrm>
          </p:grpSpPr>
          <p:cxnSp>
            <p:nvCxnSpPr>
              <p:cNvPr id="99" name="Straight Arrow Connector 98"/>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00" name="Text Box 99"/>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1" name="Text Box 100"/>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2" name="Text Box 101"/>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3" name="Text Box 102"/>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4" name="Text Box 103"/>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05" name="Text Box 104"/>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06" name="Text Box 105"/>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07" name="Text Box 106"/>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08" name="Group 107"/>
            <p:cNvGrpSpPr/>
            <p:nvPr/>
          </p:nvGrpSpPr>
          <p:grpSpPr>
            <a:xfrm>
              <a:off x="2727" y="5528"/>
              <a:ext cx="893" cy="4356"/>
              <a:chOff x="15115" y="4439"/>
              <a:chExt cx="893" cy="4356"/>
            </a:xfrm>
          </p:grpSpPr>
          <p:cxnSp>
            <p:nvCxnSpPr>
              <p:cNvPr id="109" name="Straight Arrow Connector 108"/>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10" name="Text Box 109"/>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1" name="Text Box 110"/>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112" name="Text Box 111"/>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13" name="Text Box 112"/>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4" name="Text Box 113"/>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5" name="Text Box 114"/>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16" name="Text Box 115"/>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17" name="Text Box 116"/>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cxnSp>
        <p:nvCxnSpPr>
          <p:cNvPr id="4" name="Straight Arrow Connector 3"/>
          <p:cNvCxnSpPr/>
          <p:nvPr/>
        </p:nvCxnSpPr>
        <p:spPr>
          <a:xfrm flipV="1">
            <a:off x="1946275" y="4735830"/>
            <a:ext cx="712470" cy="5054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599055" y="3549650"/>
            <a:ext cx="2999740" cy="2766060"/>
            <a:chOff x="623" y="5528"/>
            <a:chExt cx="4724" cy="4356"/>
          </a:xfrm>
        </p:grpSpPr>
        <p:grpSp>
          <p:nvGrpSpPr>
            <p:cNvPr id="7" name="Group 6"/>
            <p:cNvGrpSpPr/>
            <p:nvPr/>
          </p:nvGrpSpPr>
          <p:grpSpPr>
            <a:xfrm>
              <a:off x="623" y="7336"/>
              <a:ext cx="4724" cy="683"/>
              <a:chOff x="13011" y="6247"/>
              <a:chExt cx="4724" cy="683"/>
            </a:xfrm>
          </p:grpSpPr>
          <p:cxnSp>
            <p:nvCxnSpPr>
              <p:cNvPr id="8" name="Straight Arrow Connector 7"/>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0" name="Text Box 9"/>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11" name="Text Box 10"/>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2" name="Text Box 11"/>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3" name="Text Box 12"/>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14" name="Text Box 13"/>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15" name="Text Box 14"/>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16" name="Text Box 15"/>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17" name="Group 16"/>
            <p:cNvGrpSpPr/>
            <p:nvPr/>
          </p:nvGrpSpPr>
          <p:grpSpPr>
            <a:xfrm>
              <a:off x="2727" y="5528"/>
              <a:ext cx="893" cy="4356"/>
              <a:chOff x="15115" y="4439"/>
              <a:chExt cx="893" cy="4356"/>
            </a:xfrm>
          </p:grpSpPr>
          <p:cxnSp>
            <p:nvCxnSpPr>
              <p:cNvPr id="18" name="Straight Arrow Connector 17"/>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9" name="Text Box 18"/>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0" name="Text Box 19"/>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21" name="Text Box 20"/>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22" name="Text Box 21"/>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3" name="Text Box 22"/>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4" name="Text Box 23"/>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25" name="Text Box 24"/>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26" name="Text Box 25"/>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cxnSp>
        <p:nvCxnSpPr>
          <p:cNvPr id="27" name="Straight Arrow Connector 26"/>
          <p:cNvCxnSpPr/>
          <p:nvPr/>
        </p:nvCxnSpPr>
        <p:spPr>
          <a:xfrm flipH="1" flipV="1">
            <a:off x="2658745" y="4751070"/>
            <a:ext cx="1502410" cy="18351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6313805" y="3863340"/>
            <a:ext cx="2999740" cy="2766060"/>
            <a:chOff x="623" y="5528"/>
            <a:chExt cx="4724" cy="4356"/>
          </a:xfrm>
        </p:grpSpPr>
        <p:grpSp>
          <p:nvGrpSpPr>
            <p:cNvPr id="29" name="Group 28"/>
            <p:cNvGrpSpPr/>
            <p:nvPr/>
          </p:nvGrpSpPr>
          <p:grpSpPr>
            <a:xfrm>
              <a:off x="623" y="7336"/>
              <a:ext cx="4724" cy="683"/>
              <a:chOff x="13011" y="6247"/>
              <a:chExt cx="4724" cy="683"/>
            </a:xfrm>
          </p:grpSpPr>
          <p:cxnSp>
            <p:nvCxnSpPr>
              <p:cNvPr id="30" name="Straight Arrow Connector 29"/>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Text Box 30"/>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32" name="Text Box 31"/>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33" name="Text Box 32"/>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34" name="Text Box 33"/>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35" name="Text Box 34"/>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36" name="Text Box 35"/>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37" name="Text Box 36"/>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38" name="Text Box 37"/>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39" name="Group 38"/>
            <p:cNvGrpSpPr/>
            <p:nvPr/>
          </p:nvGrpSpPr>
          <p:grpSpPr>
            <a:xfrm>
              <a:off x="2727" y="5528"/>
              <a:ext cx="893" cy="4356"/>
              <a:chOff x="15115" y="4439"/>
              <a:chExt cx="893" cy="4356"/>
            </a:xfrm>
          </p:grpSpPr>
          <p:cxnSp>
            <p:nvCxnSpPr>
              <p:cNvPr id="40" name="Straight Arrow Connector 39"/>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0"/>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42" name="Text Box 41"/>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43" name="Text Box 42"/>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44" name="Text Box 43"/>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45" name="Text Box 44"/>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46" name="Text Box 45"/>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47" name="Text Box 46"/>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48" name="Text Box 47"/>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cxnSp>
        <p:nvCxnSpPr>
          <p:cNvPr id="49" name="Straight Arrow Connector 48"/>
          <p:cNvCxnSpPr/>
          <p:nvPr/>
        </p:nvCxnSpPr>
        <p:spPr>
          <a:xfrm flipV="1">
            <a:off x="7864475" y="4761865"/>
            <a:ext cx="712470" cy="5054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8517255" y="3575685"/>
            <a:ext cx="2999740" cy="2766060"/>
            <a:chOff x="623" y="5528"/>
            <a:chExt cx="4724" cy="4356"/>
          </a:xfrm>
        </p:grpSpPr>
        <p:grpSp>
          <p:nvGrpSpPr>
            <p:cNvPr id="51" name="Group 50"/>
            <p:cNvGrpSpPr/>
            <p:nvPr/>
          </p:nvGrpSpPr>
          <p:grpSpPr>
            <a:xfrm>
              <a:off x="623" y="7336"/>
              <a:ext cx="4724" cy="683"/>
              <a:chOff x="13011" y="6247"/>
              <a:chExt cx="4724" cy="683"/>
            </a:xfrm>
          </p:grpSpPr>
          <p:cxnSp>
            <p:nvCxnSpPr>
              <p:cNvPr id="52" name="Straight Arrow Connector 51"/>
              <p:cNvCxnSpPr/>
              <p:nvPr/>
            </p:nvCxnSpPr>
            <p:spPr>
              <a:xfrm>
                <a:off x="13658" y="6641"/>
                <a:ext cx="3609"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3" name="Text Box 52"/>
              <p:cNvSpPr txBox="1"/>
              <p:nvPr/>
            </p:nvSpPr>
            <p:spPr>
              <a:xfrm>
                <a:off x="13011" y="6350"/>
                <a:ext cx="65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54" name="Text Box 53"/>
              <p:cNvSpPr txBox="1"/>
              <p:nvPr/>
            </p:nvSpPr>
            <p:spPr>
              <a:xfrm>
                <a:off x="17255" y="6339"/>
                <a:ext cx="481"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x</a:t>
                </a:r>
                <a:endParaRPr lang="en-US" altLang="zh-CN">
                  <a:latin typeface="HYTangMeiRen 85W" panose="00020600040101010101" charset="-122"/>
                  <a:ea typeface="HYTangMeiRen 85W" panose="00020600040101010101" charset="-122"/>
                </a:endParaRPr>
              </a:p>
            </p:txBody>
          </p:sp>
          <p:sp>
            <p:nvSpPr>
              <p:cNvPr id="55" name="Text Box 54"/>
              <p:cNvSpPr txBox="1"/>
              <p:nvPr/>
            </p:nvSpPr>
            <p:spPr>
              <a:xfrm>
                <a:off x="14322" y="6251"/>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56" name="Text Box 55"/>
              <p:cNvSpPr txBox="1"/>
              <p:nvPr/>
            </p:nvSpPr>
            <p:spPr>
              <a:xfrm>
                <a:off x="14841" y="6259"/>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57" name="Text Box 56"/>
              <p:cNvSpPr txBox="1"/>
              <p:nvPr/>
            </p:nvSpPr>
            <p:spPr>
              <a:xfrm>
                <a:off x="13817" y="6259"/>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58" name="Text Box 57"/>
              <p:cNvSpPr txBox="1"/>
              <p:nvPr/>
            </p:nvSpPr>
            <p:spPr>
              <a:xfrm>
                <a:off x="15603" y="6251"/>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59" name="Text Box 58"/>
              <p:cNvSpPr txBox="1"/>
              <p:nvPr/>
            </p:nvSpPr>
            <p:spPr>
              <a:xfrm>
                <a:off x="16071" y="6247"/>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60" name="Text Box 59"/>
              <p:cNvSpPr txBox="1"/>
              <p:nvPr/>
            </p:nvSpPr>
            <p:spPr>
              <a:xfrm>
                <a:off x="16559" y="6251"/>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nvGrpSpPr>
            <p:cNvPr id="61" name="Group 60"/>
            <p:cNvGrpSpPr/>
            <p:nvPr/>
          </p:nvGrpSpPr>
          <p:grpSpPr>
            <a:xfrm>
              <a:off x="2727" y="5528"/>
              <a:ext cx="893" cy="4356"/>
              <a:chOff x="15115" y="4439"/>
              <a:chExt cx="893" cy="4356"/>
            </a:xfrm>
          </p:grpSpPr>
          <p:cxnSp>
            <p:nvCxnSpPr>
              <p:cNvPr id="62" name="Straight Arrow Connector 61"/>
              <p:cNvCxnSpPr/>
              <p:nvPr/>
            </p:nvCxnSpPr>
            <p:spPr>
              <a:xfrm flipV="1">
                <a:off x="15463" y="5018"/>
                <a:ext cx="0" cy="324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3" name="Text Box 62"/>
              <p:cNvSpPr txBox="1"/>
              <p:nvPr/>
            </p:nvSpPr>
            <p:spPr>
              <a:xfrm>
                <a:off x="15187" y="4439"/>
                <a:ext cx="507"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64" name="Text Box 63"/>
              <p:cNvSpPr txBox="1"/>
              <p:nvPr/>
            </p:nvSpPr>
            <p:spPr>
              <a:xfrm>
                <a:off x="15115" y="8215"/>
                <a:ext cx="683" cy="580"/>
              </a:xfrm>
              <a:prstGeom prst="rect">
                <a:avLst/>
              </a:prstGeom>
              <a:noFill/>
            </p:spPr>
            <p:txBody>
              <a:bodyPr wrap="none" rtlCol="0">
                <a:spAutoFit/>
              </a:bodyPr>
              <a:p>
                <a:r>
                  <a:rPr lang="en-US" altLang="zh-CN">
                    <a:latin typeface="HYTangMeiRen 85W" panose="00020600040101010101" charset="-122"/>
                    <a:ea typeface="HYTangMeiRen 85W" panose="00020600040101010101" charset="-122"/>
                  </a:rPr>
                  <a:t>-y</a:t>
                </a:r>
                <a:endParaRPr lang="en-US" altLang="zh-CN">
                  <a:latin typeface="HYTangMeiRen 85W" panose="00020600040101010101" charset="-122"/>
                  <a:ea typeface="HYTangMeiRen 85W" panose="00020600040101010101" charset="-122"/>
                </a:endParaRPr>
              </a:p>
            </p:txBody>
          </p:sp>
          <p:sp>
            <p:nvSpPr>
              <p:cNvPr id="65" name="Text Box 64"/>
              <p:cNvSpPr txBox="1"/>
              <p:nvPr/>
            </p:nvSpPr>
            <p:spPr>
              <a:xfrm>
                <a:off x="15505" y="7643"/>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sp>
            <p:nvSpPr>
              <p:cNvPr id="66" name="Text Box 65"/>
              <p:cNvSpPr txBox="1"/>
              <p:nvPr/>
            </p:nvSpPr>
            <p:spPr>
              <a:xfrm>
                <a:off x="15512" y="7257"/>
                <a:ext cx="496"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67" name="Text Box 66"/>
              <p:cNvSpPr txBox="1"/>
              <p:nvPr/>
            </p:nvSpPr>
            <p:spPr>
              <a:xfrm>
                <a:off x="15519" y="6871"/>
                <a:ext cx="482"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68" name="Text Box 67"/>
              <p:cNvSpPr txBox="1"/>
              <p:nvPr/>
            </p:nvSpPr>
            <p:spPr>
              <a:xfrm>
                <a:off x="15543" y="5945"/>
                <a:ext cx="384"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1</a:t>
                </a:r>
                <a:endParaRPr lang="en-US" altLang="zh-CN" sz="1000">
                  <a:latin typeface="HYTangMeiRen 85W" panose="00020600040101010101" charset="-122"/>
                  <a:ea typeface="HYTangMeiRen 85W" panose="00020600040101010101" charset="-122"/>
                </a:endParaRPr>
              </a:p>
            </p:txBody>
          </p:sp>
          <p:sp>
            <p:nvSpPr>
              <p:cNvPr id="69" name="Text Box 68"/>
              <p:cNvSpPr txBox="1"/>
              <p:nvPr/>
            </p:nvSpPr>
            <p:spPr>
              <a:xfrm>
                <a:off x="15526" y="5559"/>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2</a:t>
                </a:r>
                <a:endParaRPr lang="en-US" altLang="zh-CN" sz="1000">
                  <a:latin typeface="HYTangMeiRen 85W" panose="00020600040101010101" charset="-122"/>
                  <a:ea typeface="HYTangMeiRen 85W" panose="00020600040101010101" charset="-122"/>
                </a:endParaRPr>
              </a:p>
            </p:txBody>
          </p:sp>
          <p:sp>
            <p:nvSpPr>
              <p:cNvPr id="70" name="Text Box 69"/>
              <p:cNvSpPr txBox="1"/>
              <p:nvPr/>
            </p:nvSpPr>
            <p:spPr>
              <a:xfrm>
                <a:off x="15533" y="5173"/>
                <a:ext cx="398" cy="386"/>
              </a:xfrm>
              <a:prstGeom prst="rect">
                <a:avLst/>
              </a:prstGeom>
              <a:noFill/>
            </p:spPr>
            <p:txBody>
              <a:bodyPr wrap="none" rtlCol="0">
                <a:spAutoFit/>
              </a:bodyPr>
              <a:p>
                <a:r>
                  <a:rPr lang="en-US" altLang="zh-CN" sz="1000">
                    <a:latin typeface="HYTangMeiRen 85W" panose="00020600040101010101" charset="-122"/>
                    <a:ea typeface="HYTangMeiRen 85W" panose="00020600040101010101" charset="-122"/>
                  </a:rPr>
                  <a:t>3</a:t>
                </a:r>
                <a:endParaRPr lang="en-US" altLang="zh-CN" sz="1000">
                  <a:latin typeface="HYTangMeiRen 85W" panose="00020600040101010101" charset="-122"/>
                  <a:ea typeface="HYTangMeiRen 85W" panose="00020600040101010101" charset="-122"/>
                </a:endParaRPr>
              </a:p>
            </p:txBody>
          </p:sp>
        </p:grpSp>
      </p:grpSp>
      <p:cxnSp>
        <p:nvCxnSpPr>
          <p:cNvPr id="71" name="Straight Arrow Connector 70"/>
          <p:cNvCxnSpPr/>
          <p:nvPr/>
        </p:nvCxnSpPr>
        <p:spPr>
          <a:xfrm flipV="1">
            <a:off x="7864475" y="4474210"/>
            <a:ext cx="2909570" cy="775970"/>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10074275" y="4471035"/>
            <a:ext cx="712470" cy="5054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Text Box 2"/>
          <p:cNvSpPr txBox="1"/>
          <p:nvPr/>
        </p:nvSpPr>
        <p:spPr>
          <a:xfrm>
            <a:off x="1863725" y="6489700"/>
            <a:ext cx="2468880" cy="368300"/>
          </a:xfrm>
          <a:prstGeom prst="rect">
            <a:avLst/>
          </a:prstGeom>
          <a:noFill/>
        </p:spPr>
        <p:txBody>
          <a:bodyPr wrap="none" rtlCol="0" anchor="t">
            <a:spAutoFit/>
          </a:bodyPr>
          <a:p>
            <a:r>
              <a:rPr lang="zh-CN" altLang="en-US">
                <a:sym typeface="+mn-ea"/>
              </a:rPr>
              <a:t>逆变：三角形减法法则</a:t>
            </a:r>
            <a:endParaRPr lang="en-US"/>
          </a:p>
        </p:txBody>
      </p:sp>
      <p:sp>
        <p:nvSpPr>
          <p:cNvPr id="75" name="Text Box 74"/>
          <p:cNvSpPr txBox="1"/>
          <p:nvPr/>
        </p:nvSpPr>
        <p:spPr>
          <a:xfrm>
            <a:off x="7723505" y="6489700"/>
            <a:ext cx="2926080" cy="368300"/>
          </a:xfrm>
          <a:prstGeom prst="rect">
            <a:avLst/>
          </a:prstGeom>
          <a:noFill/>
        </p:spPr>
        <p:txBody>
          <a:bodyPr wrap="none" rtlCol="0" anchor="t">
            <a:spAutoFit/>
          </a:bodyPr>
          <a:p>
            <a:r>
              <a:rPr lang="zh-CN" altLang="en-US">
                <a:sym typeface="+mn-ea"/>
              </a:rPr>
              <a:t>协变：平行四边形加法法则</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左手系与右手系</a:t>
            </a:r>
            <a:endParaRPr lang="zh-CN" altLang="en-US"/>
          </a:p>
        </p:txBody>
      </p:sp>
      <p:pic>
        <p:nvPicPr>
          <p:cNvPr id="4" name="Content Placeholder 3"/>
          <p:cNvPicPr>
            <a:picLocks noChangeAspect="1"/>
          </p:cNvPicPr>
          <p:nvPr>
            <p:ph idx="1"/>
          </p:nvPr>
        </p:nvPicPr>
        <p:blipFill>
          <a:blip r:embed="rId1"/>
          <a:stretch>
            <a:fillRect/>
          </a:stretch>
        </p:blipFill>
        <p:spPr>
          <a:xfrm>
            <a:off x="2277110" y="2150110"/>
            <a:ext cx="7255510" cy="3702050"/>
          </a:xfrm>
          <a:prstGeom prst="rect">
            <a:avLst/>
          </a:prstGeom>
        </p:spPr>
      </p:pic>
      <p:sp>
        <p:nvSpPr>
          <p:cNvPr id="60" name="Oval Callout 59"/>
          <p:cNvSpPr/>
          <p:nvPr/>
        </p:nvSpPr>
        <p:spPr>
          <a:xfrm>
            <a:off x="301625" y="1428924"/>
            <a:ext cx="3161665" cy="1240443"/>
          </a:xfrm>
          <a:prstGeom prst="wedgeEllipseCallout">
            <a:avLst>
              <a:gd name="adj1" fmla="val 30297"/>
              <a:gd name="adj2" fmla="val 7850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900">
                <a:latin typeface="HYTangMeiRen 85W" panose="00020600040101010101" charset="-122"/>
                <a:ea typeface="HYTangMeiRen 85W" panose="00020600040101010101" charset="-122"/>
              </a:rPr>
              <a:t>从</a:t>
            </a:r>
            <a:r>
              <a:rPr lang="en-US" altLang="zh-CN" sz="1900">
                <a:latin typeface="HYTangMeiRen 85W" panose="00020600040101010101" charset="-122"/>
                <a:ea typeface="HYTangMeiRen 85W" panose="00020600040101010101" charset="-122"/>
              </a:rPr>
              <a:t> z </a:t>
            </a:r>
            <a:r>
              <a:rPr lang="zh-CN" altLang="en-US" sz="1900">
                <a:latin typeface="HYTangMeiRen 85W" panose="00020600040101010101" charset="-122"/>
                <a:ea typeface="HYTangMeiRen 85W" panose="00020600040101010101" charset="-122"/>
              </a:rPr>
              <a:t>轴正方向看过去，</a:t>
            </a:r>
            <a:r>
              <a:rPr lang="en-US" altLang="zh-CN" sz="1900">
                <a:latin typeface="HYTangMeiRen 85W" panose="00020600040101010101" charset="-122"/>
                <a:ea typeface="HYTangMeiRen 85W" panose="00020600040101010101" charset="-122"/>
              </a:rPr>
              <a:t>x </a:t>
            </a:r>
            <a:r>
              <a:rPr lang="zh-CN" altLang="en-US" sz="1900">
                <a:latin typeface="HYTangMeiRen 85W" panose="00020600040101010101" charset="-122"/>
                <a:ea typeface="HYTangMeiRen 85W" panose="00020600040101010101" charset="-122"/>
              </a:rPr>
              <a:t>到</a:t>
            </a:r>
            <a:r>
              <a:rPr lang="en-US" altLang="zh-CN" sz="1900">
                <a:latin typeface="HYTangMeiRen 85W" panose="00020600040101010101" charset="-122"/>
                <a:ea typeface="HYTangMeiRen 85W" panose="00020600040101010101" charset="-122"/>
              </a:rPr>
              <a:t> y </a:t>
            </a:r>
            <a:r>
              <a:rPr lang="zh-CN" altLang="en-US" sz="1900">
                <a:latin typeface="HYTangMeiRen 85W" panose="00020600040101010101" charset="-122"/>
                <a:ea typeface="HYTangMeiRen 85W" panose="00020600040101010101" charset="-122"/>
              </a:rPr>
              <a:t>是顺时针旋转的，叫左手系</a:t>
            </a:r>
            <a:endParaRPr lang="zh-CN" altLang="en-US" sz="1900">
              <a:latin typeface="HYTangMeiRen 85W" panose="00020600040101010101" charset="-122"/>
              <a:ea typeface="HYTangMeiRen 85W" panose="00020600040101010101" charset="-122"/>
            </a:endParaRPr>
          </a:p>
        </p:txBody>
      </p:sp>
      <p:sp>
        <p:nvSpPr>
          <p:cNvPr id="5" name="Oval Callout 4"/>
          <p:cNvSpPr/>
          <p:nvPr/>
        </p:nvSpPr>
        <p:spPr>
          <a:xfrm>
            <a:off x="8352790" y="1429694"/>
            <a:ext cx="3161665" cy="1240173"/>
          </a:xfrm>
          <a:prstGeom prst="wedgeEllipseCallout">
            <a:avLst>
              <a:gd name="adj1" fmla="val -28128"/>
              <a:gd name="adj2" fmla="val 7598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900">
                <a:latin typeface="HYTangMeiRen 85W" panose="00020600040101010101" charset="-122"/>
                <a:ea typeface="HYTangMeiRen 85W" panose="00020600040101010101" charset="-122"/>
              </a:rPr>
              <a:t>从</a:t>
            </a:r>
            <a:r>
              <a:rPr lang="en-US" altLang="zh-CN" sz="1900">
                <a:latin typeface="HYTangMeiRen 85W" panose="00020600040101010101" charset="-122"/>
                <a:ea typeface="HYTangMeiRen 85W" panose="00020600040101010101" charset="-122"/>
              </a:rPr>
              <a:t> z </a:t>
            </a:r>
            <a:r>
              <a:rPr lang="zh-CN" altLang="en-US" sz="1900">
                <a:latin typeface="HYTangMeiRen 85W" panose="00020600040101010101" charset="-122"/>
                <a:ea typeface="HYTangMeiRen 85W" panose="00020600040101010101" charset="-122"/>
              </a:rPr>
              <a:t>轴正方向看过去，</a:t>
            </a:r>
            <a:r>
              <a:rPr lang="en-US" altLang="zh-CN" sz="1900">
                <a:latin typeface="HYTangMeiRen 85W" panose="00020600040101010101" charset="-122"/>
                <a:ea typeface="HYTangMeiRen 85W" panose="00020600040101010101" charset="-122"/>
              </a:rPr>
              <a:t>x </a:t>
            </a:r>
            <a:r>
              <a:rPr lang="zh-CN" altLang="en-US" sz="1900">
                <a:latin typeface="HYTangMeiRen 85W" panose="00020600040101010101" charset="-122"/>
                <a:ea typeface="HYTangMeiRen 85W" panose="00020600040101010101" charset="-122"/>
              </a:rPr>
              <a:t>到</a:t>
            </a:r>
            <a:r>
              <a:rPr lang="en-US" altLang="zh-CN" sz="1900">
                <a:latin typeface="HYTangMeiRen 85W" panose="00020600040101010101" charset="-122"/>
                <a:ea typeface="HYTangMeiRen 85W" panose="00020600040101010101" charset="-122"/>
              </a:rPr>
              <a:t> y </a:t>
            </a:r>
            <a:r>
              <a:rPr lang="zh-CN" altLang="en-US" sz="1900">
                <a:latin typeface="HYTangMeiRen 85W" panose="00020600040101010101" charset="-122"/>
                <a:ea typeface="HYTangMeiRen 85W" panose="00020600040101010101" charset="-122"/>
              </a:rPr>
              <a:t>是逆时针旋转的，叫右手系</a:t>
            </a:r>
            <a:endParaRPr lang="zh-CN" altLang="en-US" sz="1900">
              <a:latin typeface="HYTangMeiRen 85W" panose="00020600040101010101" charset="-122"/>
              <a:ea typeface="HYTangMeiRen 85W" panose="00020600040101010101" charset="-122"/>
            </a:endParaRPr>
          </a:p>
        </p:txBody>
      </p:sp>
      <p:sp>
        <p:nvSpPr>
          <p:cNvPr id="6" name="Oval Callout 5"/>
          <p:cNvSpPr/>
          <p:nvPr/>
        </p:nvSpPr>
        <p:spPr>
          <a:xfrm>
            <a:off x="7933055" y="5616880"/>
            <a:ext cx="2501265" cy="826160"/>
          </a:xfrm>
          <a:prstGeom prst="wedgeEllipseCallout">
            <a:avLst>
              <a:gd name="adj1" fmla="val -28573"/>
              <a:gd name="adj2" fmla="val -84860"/>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sz="1900">
                <a:latin typeface="HYTangMeiRen 85W" panose="00020600040101010101" charset="-122"/>
                <a:ea typeface="HYTangMeiRen 85W" panose="00020600040101010101" charset="-122"/>
              </a:rPr>
              <a:t>大多数课本都采用的右手系</a:t>
            </a:r>
            <a:endParaRPr lang="en-US" altLang="zh-CN" sz="19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700"/>
                                  </p:stCondLst>
                                  <p:childTnLst>
                                    <p:set>
                                      <p:cBhvr>
                                        <p:cTn id="6" dur="1" fill="hold">
                                          <p:stCondLst>
                                            <p:cond delay="0"/>
                                          </p:stCondLst>
                                        </p:cTn>
                                        <p:tgtEl>
                                          <p:spTgt spid="60"/>
                                        </p:tgtEl>
                                        <p:attrNameLst>
                                          <p:attrName>style.visibility</p:attrName>
                                        </p:attrNameLst>
                                      </p:cBhvr>
                                      <p:to>
                                        <p:strVal val="visible"/>
                                      </p:to>
                                    </p:set>
                                    <p:anim calcmode="lin" valueType="num">
                                      <p:cBhvr>
                                        <p:cTn id="7" dur="1000" fill="hold"/>
                                        <p:tgtEl>
                                          <p:spTgt spid="60"/>
                                        </p:tgtEl>
                                        <p:attrNameLst>
                                          <p:attrName>ppt_w</p:attrName>
                                        </p:attrNameLst>
                                      </p:cBhvr>
                                      <p:tavLst>
                                        <p:tav tm="0">
                                          <p:val>
                                            <p:strVal val="#ppt_w*0.70"/>
                                          </p:val>
                                        </p:tav>
                                        <p:tav tm="100000">
                                          <p:val>
                                            <p:strVal val="#ppt_w"/>
                                          </p:val>
                                        </p:tav>
                                      </p:tavLst>
                                    </p:anim>
                                    <p:anim calcmode="lin" valueType="num">
                                      <p:cBhvr>
                                        <p:cTn id="8" dur="1000" fill="hold"/>
                                        <p:tgtEl>
                                          <p:spTgt spid="60"/>
                                        </p:tgtEl>
                                        <p:attrNameLst>
                                          <p:attrName>ppt_h</p:attrName>
                                        </p:attrNameLst>
                                      </p:cBhvr>
                                      <p:tavLst>
                                        <p:tav tm="0">
                                          <p:val>
                                            <p:strVal val="#ppt_h"/>
                                          </p:val>
                                        </p:tav>
                                        <p:tav tm="100000">
                                          <p:val>
                                            <p:strVal val="#ppt_h"/>
                                          </p:val>
                                        </p:tav>
                                      </p:tavLst>
                                    </p:anim>
                                    <p:animEffect transition="in" filter="fade">
                                      <p:cBhvr>
                                        <p:cTn id="9" dur="1000"/>
                                        <p:tgtEl>
                                          <p:spTgt spid="60"/>
                                        </p:tgtEl>
                                      </p:cBhvr>
                                    </p:animEffect>
                                  </p:childTnLst>
                                </p:cTn>
                              </p:par>
                            </p:childTnLst>
                          </p:cTn>
                        </p:par>
                        <p:par>
                          <p:cTn id="10" fill="hold">
                            <p:stCondLst>
                              <p:cond delay="1700"/>
                            </p:stCondLst>
                            <p:childTnLst>
                              <p:par>
                                <p:cTn id="11" presetID="55" presetClass="entr" presetSubtype="0" fill="hold" grpId="0" nodeType="afterEffect">
                                  <p:stCondLst>
                                    <p:cond delay="7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par>
                          <p:cTn id="16" fill="hold">
                            <p:stCondLst>
                              <p:cond delay="3400"/>
                            </p:stCondLst>
                            <p:childTnLst>
                              <p:par>
                                <p:cTn id="17" presetID="55" presetClass="entr" presetSubtype="0" fill="hold" grpId="0" nodeType="afterEffect">
                                  <p:stCondLst>
                                    <p:cond delay="7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0.7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ldLvl="0" animBg="1"/>
      <p:bldP spid="5" grpId="0" bldLvl="0" animBg="1"/>
      <p:bldP spid="6" grpId="0" bldLvl="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871220" y="2540635"/>
            <a:ext cx="3202940" cy="3728085"/>
          </a:xfrm>
          <a:prstGeom prst="rect">
            <a:avLst/>
          </a:prstGeom>
        </p:spPr>
      </p:pic>
      <p:pic>
        <p:nvPicPr>
          <p:cNvPr id="7" name="Picture 6"/>
          <p:cNvPicPr>
            <a:picLocks noChangeAspect="1"/>
          </p:cNvPicPr>
          <p:nvPr/>
        </p:nvPicPr>
        <p:blipFill>
          <a:blip r:embed="rId2"/>
          <a:stretch>
            <a:fillRect/>
          </a:stretch>
        </p:blipFill>
        <p:spPr>
          <a:xfrm>
            <a:off x="9182100" y="2883535"/>
            <a:ext cx="2808605" cy="2567305"/>
          </a:xfrm>
          <a:prstGeom prst="rect">
            <a:avLst/>
          </a:prstGeom>
        </p:spPr>
      </p:pic>
      <p:pic>
        <p:nvPicPr>
          <p:cNvPr id="6" name="Picture 5"/>
          <p:cNvPicPr>
            <a:picLocks noChangeAspect="1"/>
          </p:cNvPicPr>
          <p:nvPr/>
        </p:nvPicPr>
        <p:blipFill>
          <a:blip r:embed="rId3"/>
          <a:stretch>
            <a:fillRect/>
          </a:stretch>
        </p:blipFill>
        <p:spPr>
          <a:xfrm>
            <a:off x="4825365" y="2444115"/>
            <a:ext cx="3539490" cy="3446145"/>
          </a:xfrm>
          <a:prstGeom prst="rect">
            <a:avLst/>
          </a:prstGeom>
        </p:spPr>
      </p:pic>
      <p:sp>
        <p:nvSpPr>
          <p:cNvPr id="2" name="Title 1"/>
          <p:cNvSpPr>
            <a:spLocks noGrp="1"/>
          </p:cNvSpPr>
          <p:nvPr>
            <p:ph type="title"/>
          </p:nvPr>
        </p:nvSpPr>
        <p:spPr/>
        <p:txBody>
          <a:bodyPr/>
          <a:p>
            <a:r>
              <a:rPr lang="zh-CN" altLang="en-US"/>
              <a:t>轶事：</a:t>
            </a:r>
            <a:r>
              <a:rPr lang="zh-CN" altLang="en-US">
                <a:sym typeface="+mn-ea"/>
              </a:rPr>
              <a:t>“</a:t>
            </a:r>
            <a:r>
              <a:rPr lang="zh-CN" altLang="en-US">
                <a:sym typeface="+mn-ea"/>
              </a:rPr>
              <a:t>右手系为什么叫右手</a:t>
            </a:r>
            <a:r>
              <a:rPr lang="zh-CN" altLang="en-US"/>
              <a:t>”的三种解读方式</a:t>
            </a:r>
            <a:endParaRPr lang="zh-CN" altLang="en-US"/>
          </a:p>
        </p:txBody>
      </p:sp>
      <p:sp>
        <p:nvSpPr>
          <p:cNvPr id="3" name="Content Placeholder 2"/>
          <p:cNvSpPr>
            <a:spLocks noGrp="1"/>
          </p:cNvSpPr>
          <p:nvPr>
            <p:ph idx="1"/>
          </p:nvPr>
        </p:nvSpPr>
        <p:spPr>
          <a:xfrm>
            <a:off x="647700" y="1825625"/>
            <a:ext cx="11419840" cy="4351655"/>
          </a:xfrm>
        </p:spPr>
        <p:txBody>
          <a:bodyPr/>
          <a:p>
            <a:pPr marL="0" indent="0">
              <a:buNone/>
            </a:pPr>
            <a:endParaRPr lang="zh-CN" altLang="en-US"/>
          </a:p>
          <a:p>
            <a:pPr marL="0" indent="0">
              <a:buNone/>
            </a:pPr>
            <a:r>
              <a:rPr lang="zh-CN" altLang="en-US"/>
              <a:t> </a:t>
            </a:r>
            <a:r>
              <a:rPr lang="en-US" altLang="zh-CN"/>
              <a:t>             </a:t>
            </a:r>
            <a:r>
              <a:rPr lang="zh-CN" altLang="en-US"/>
              <a:t>大拇指点赞法</a:t>
            </a:r>
            <a:r>
              <a:rPr lang="en-US" altLang="zh-CN"/>
              <a:t>                                     </a:t>
            </a:r>
            <a:r>
              <a:rPr lang="zh-CN" altLang="en-US"/>
              <a:t>蜘蛛侠吐丝法</a:t>
            </a:r>
            <a:r>
              <a:rPr lang="en-US" altLang="zh-CN"/>
              <a:t>                             </a:t>
            </a:r>
            <a:r>
              <a:rPr lang="zh-CN" altLang="en-US"/>
              <a:t>“</a:t>
            </a:r>
            <a:r>
              <a:rPr lang="en-US" altLang="zh-CN"/>
              <a:t> </a:t>
            </a:r>
            <a:r>
              <a:rPr lang="zh-CN" altLang="en-US"/>
              <a:t>拿来主义”法</a:t>
            </a:r>
            <a:endParaRPr lang="zh-CN" altLang="en-US"/>
          </a:p>
        </p:txBody>
      </p:sp>
      <p:sp>
        <p:nvSpPr>
          <p:cNvPr id="8" name="Oval Callout 7"/>
          <p:cNvSpPr/>
          <p:nvPr/>
        </p:nvSpPr>
        <p:spPr>
          <a:xfrm>
            <a:off x="9634220" y="5401316"/>
            <a:ext cx="1410970" cy="435598"/>
          </a:xfrm>
          <a:prstGeom prst="wedgeEllipseCallout">
            <a:avLst>
              <a:gd name="adj1" fmla="val 15588"/>
              <a:gd name="adj2" fmla="val -8399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又来？</a:t>
            </a:r>
            <a:endParaRPr lang="zh-CN" sz="2000">
              <a:latin typeface="HYTangMeiRen 85W" panose="00020600040101010101" charset="-122"/>
              <a:ea typeface="HYTangMeiRen 85W" panose="00020600040101010101" charset="-122"/>
            </a:endParaRPr>
          </a:p>
        </p:txBody>
      </p:sp>
      <p:sp>
        <p:nvSpPr>
          <p:cNvPr id="5" name="Oval Callout 4"/>
          <p:cNvSpPr/>
          <p:nvPr/>
        </p:nvSpPr>
        <p:spPr>
          <a:xfrm>
            <a:off x="4064635" y="1282900"/>
            <a:ext cx="4062095" cy="870185"/>
          </a:xfrm>
          <a:prstGeom prst="wedgeEllipseCallout">
            <a:avLst>
              <a:gd name="adj1" fmla="val 50687"/>
              <a:gd name="adj2" fmla="val -57539"/>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咱还是觉得看顺时针逆时针那个定义法比较靠谱</a:t>
            </a:r>
            <a:r>
              <a:rPr lang="en-US" altLang="zh-CN" sz="2000">
                <a:latin typeface="HYTangMeiRen 85W" panose="00020600040101010101" charset="-122"/>
                <a:ea typeface="HYTangMeiRen 85W" panose="00020600040101010101" charset="-122"/>
              </a:rPr>
              <a:t>…</a:t>
            </a:r>
            <a:endParaRPr lang="en-US" altLang="zh-CN" sz="2000">
              <a:latin typeface="HYTangMeiRen 85W" panose="00020600040101010101" charset="-122"/>
              <a:ea typeface="HYTangMeiRen 85W" panose="00020600040101010101" charset="-122"/>
            </a:endParaRPr>
          </a:p>
        </p:txBody>
      </p:sp>
      <p:grpSp>
        <p:nvGrpSpPr>
          <p:cNvPr id="23" name="Group 22"/>
          <p:cNvGrpSpPr/>
          <p:nvPr/>
        </p:nvGrpSpPr>
        <p:grpSpPr>
          <a:xfrm>
            <a:off x="8282305" y="152400"/>
            <a:ext cx="1096645" cy="1911985"/>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55"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000"/>
                            </p:stCondLst>
                            <p:childTnLst>
                              <p:par>
                                <p:cTn id="17" presetID="55"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par>
                          <p:cTn id="22" fill="hold">
                            <p:stCondLst>
                              <p:cond delay="3000"/>
                            </p:stCondLst>
                            <p:childTnLst>
                              <p:par>
                                <p:cTn id="23" presetID="55" presetClass="entr" presetSubtype="0" fill="hold" grpId="0" nodeType="afterEffect">
                                  <p:stCondLst>
                                    <p:cond delay="110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par>
                          <p:cTn id="28" fill="hold">
                            <p:stCondLst>
                              <p:cond delay="5100"/>
                            </p:stCondLst>
                            <p:childTnLst>
                              <p:par>
                                <p:cTn id="29" presetID="55" presetClass="entr" presetSubtype="0" fill="hold" grpId="0" nodeType="afterEffect">
                                  <p:stCondLst>
                                    <p:cond delay="160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strVal val="#ppt_w*0.70"/>
                                          </p:val>
                                        </p:tav>
                                        <p:tav tm="100000">
                                          <p:val>
                                            <p:strVal val="#ppt_w"/>
                                          </p:val>
                                        </p:tav>
                                      </p:tavLst>
                                    </p:anim>
                                    <p:anim calcmode="lin" valueType="num">
                                      <p:cBhvr>
                                        <p:cTn id="32" dur="1000" fill="hold"/>
                                        <p:tgtEl>
                                          <p:spTgt spid="5"/>
                                        </p:tgtEl>
                                        <p:attrNameLst>
                                          <p:attrName>ppt_h</p:attrName>
                                        </p:attrNameLst>
                                      </p:cBhvr>
                                      <p:tavLst>
                                        <p:tav tm="0">
                                          <p:val>
                                            <p:strVal val="#ppt_h"/>
                                          </p:val>
                                        </p:tav>
                                        <p:tav tm="100000">
                                          <p:val>
                                            <p:strVal val="#ppt_h"/>
                                          </p:val>
                                        </p:tav>
                                      </p:tavLst>
                                    </p:anim>
                                    <p:animEffect transition="in" filter="fade">
                                      <p:cBhvr>
                                        <p:cTn id="33" dur="1000"/>
                                        <p:tgtEl>
                                          <p:spTgt spid="5"/>
                                        </p:tgtEl>
                                      </p:cBhvr>
                                    </p:animEffect>
                                  </p:childTnLst>
                                </p:cTn>
                              </p:par>
                              <p:par>
                                <p:cTn id="34" presetID="9" presetClass="entr" presetSubtype="0" fill="hold" nodeType="withEffect">
                                  <p:stCondLst>
                                    <p:cond delay="1000"/>
                                  </p:stCondLst>
                                  <p:childTnLst>
                                    <p:set>
                                      <p:cBhvr>
                                        <p:cTn id="35" dur="1" fill="hold">
                                          <p:stCondLst>
                                            <p:cond delay="0"/>
                                          </p:stCondLst>
                                        </p:cTn>
                                        <p:tgtEl>
                                          <p:spTgt spid="23"/>
                                        </p:tgtEl>
                                        <p:attrNameLst>
                                          <p:attrName>style.visibility</p:attrName>
                                        </p:attrNameLst>
                                      </p:cBhvr>
                                      <p:to>
                                        <p:strVal val="visible"/>
                                      </p:to>
                                    </p:set>
                                    <p:animEffect transition="in" filter="dissolve">
                                      <p:cBhvr>
                                        <p:cTn id="3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5" grpId="0" bldLvl="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31822</Words>
  <Application>WPS Presentation</Application>
  <PresentationFormat>宽屏</PresentationFormat>
  <Paragraphs>3568</Paragraphs>
  <Slides>143</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143</vt:i4>
      </vt:variant>
    </vt:vector>
  </HeadingPairs>
  <TitlesOfParts>
    <vt:vector size="159" baseType="lpstr">
      <vt:lpstr>Arial</vt:lpstr>
      <vt:lpstr>SimSun</vt:lpstr>
      <vt:lpstr>Wingdings</vt:lpstr>
      <vt:lpstr>HYXuanSong 75S</vt:lpstr>
      <vt:lpstr>HYTangMeiRen 85W</vt:lpstr>
      <vt:lpstr>宋体</vt:lpstr>
      <vt:lpstr>Arial Black</vt:lpstr>
      <vt:lpstr>微软雅黑</vt:lpstr>
      <vt:lpstr>Arial Unicode MS</vt:lpstr>
      <vt:lpstr>HYTangMeiRen 45W</vt:lpstr>
      <vt:lpstr>AaFangSong (Non-Commercial Use)</vt:lpstr>
      <vt:lpstr>文泉驿微米黑</vt:lpstr>
      <vt:lpstr>Calibri</vt:lpstr>
      <vt:lpstr>AR PL New Kai ExtB</vt:lpstr>
      <vt:lpstr>Office Theme</vt:lpstr>
      <vt:lpstr>1_Office Theme</vt:lpstr>
      <vt:lpstr>OpenGL 保姆级课程 重学线性代数 矢量与矩阵</vt:lpstr>
      <vt:lpstr>作者简介</vt:lpstr>
      <vt:lpstr>课程特点：使用生动形象动画演示图形学枯燥概念</vt:lpstr>
      <vt:lpstr>小彭老师开发的 Zeno 有幸负责了《流量地球2》的特效制作</vt:lpstr>
      <vt:lpstr>课程大纲</vt:lpstr>
      <vt:lpstr>PowerPoint 演示文稿</vt:lpstr>
      <vt:lpstr>矢量</vt:lpstr>
      <vt:lpstr>矢量的初中数学定义</vt:lpstr>
      <vt:lpstr>矢量在图形学中的应用 - 用于表示相对位置</vt:lpstr>
      <vt:lpstr>矢量在图形学中的应用 - 用于表示绝对位置</vt:lpstr>
      <vt:lpstr>矢量在图形学中的应用 - 用于表示绝对位置</vt:lpstr>
      <vt:lpstr>矢量之间的加法</vt:lpstr>
      <vt:lpstr>矢量之间的减法</vt:lpstr>
      <vt:lpstr>矢量减法在图形学中的应用 - 绝对位置矢量的差就是相对位置</vt:lpstr>
      <vt:lpstr>矢量加法在图形学中的应用 - 绝对位置加相对位置等于绝对位置</vt:lpstr>
      <vt:lpstr>矢量与标量的乘法</vt:lpstr>
      <vt:lpstr>矢量在图形学中的应用 - 绝对位置加相对位置等于绝对位置</vt:lpstr>
      <vt:lpstr>矢量在图形学中的应用 - 多个点表示一个多边形</vt:lpstr>
      <vt:lpstr>PowerPoint 演示文稿</vt:lpstr>
      <vt:lpstr>矢量在图形学中的应用 - 相对位置矢量的意义</vt:lpstr>
      <vt:lpstr>矢量在图形学中的应用 - 绝对坐标原点的选定</vt:lpstr>
      <vt:lpstr>选定一个绝对坐标系，只提供一个原点就够了吗？</vt:lpstr>
      <vt:lpstr>二维坐标系需要确定四个基本方向</vt:lpstr>
      <vt:lpstr>从上下左右到 x、y 坐标</vt:lpstr>
      <vt:lpstr>平面直角坐标系</vt:lpstr>
      <vt:lpstr>平面坐标系的三要素：O、x、y</vt:lpstr>
      <vt:lpstr>平面直角坐标系：利用 x、y 轴上的刻度，可以用两个实数坐标表示一个点</vt:lpstr>
      <vt:lpstr>平面直角坐标系内，用 x、y 坐标表示矢量</vt:lpstr>
      <vt:lpstr>平面直角坐标系：ex、ey 两个基矢量</vt:lpstr>
      <vt:lpstr>平面坐标系的正交、完备、归一、正定属性</vt:lpstr>
      <vt:lpstr>矢量 vs 点：相对位置 vs 绝对位置</vt:lpstr>
      <vt:lpstr>矢量加减法的代数表示</vt:lpstr>
      <vt:lpstr>矢量的长度计算</vt:lpstr>
      <vt:lpstr>矢量与标量乘法的代数表示</vt:lpstr>
      <vt:lpstr>矢量的归一化</vt:lpstr>
      <vt:lpstr>矢量的归一化</vt:lpstr>
      <vt:lpstr>矢量的点积</vt:lpstr>
      <vt:lpstr>矢量的点积</vt:lpstr>
      <vt:lpstr>矢量的点积</vt:lpstr>
      <vt:lpstr>矢量的叉积</vt:lpstr>
      <vt:lpstr>矢量的叉积</vt:lpstr>
      <vt:lpstr>PowerPoint 演示文稿</vt:lpstr>
      <vt:lpstr>PowerPoint 演示文稿</vt:lpstr>
      <vt:lpstr>轶事：叉积“右手定则”的三种解读方式</vt:lpstr>
      <vt:lpstr>矢量的三重积</vt:lpstr>
      <vt:lpstr>glm 矢量库中的加减法运算符重载</vt:lpstr>
      <vt:lpstr>矢量的模角（考试都不考）</vt:lpstr>
      <vt:lpstr>矢量的模角（考试都不考）</vt:lpstr>
      <vt:lpstr>矢量模角的计算</vt:lpstr>
      <vt:lpstr>PowerPoint 演示文稿</vt:lpstr>
      <vt:lpstr>三维空间矢量的方向如何用角度表示？</vt:lpstr>
      <vt:lpstr>推荐你观看 3Blue1Brown 的《线性代数的本质》系列课程</vt:lpstr>
      <vt:lpstr>PowerPoint 演示文稿</vt:lpstr>
      <vt:lpstr>不同坐标系之间的转换：例1 - 恒等变换</vt:lpstr>
      <vt:lpstr>不同坐标系之间的转换：例2 - 镜像变换</vt:lpstr>
      <vt:lpstr>不同坐标系之间的转换：例3 - 缩放变换</vt:lpstr>
      <vt:lpstr>不同坐标系之间的转换：例4 - 剪切变换</vt:lpstr>
      <vt:lpstr>不同坐标系之间的转换：例5 - 旋转变换</vt:lpstr>
      <vt:lpstr>仔细观察这些坐标系与原生平面直角之间的转换公式</vt:lpstr>
      <vt:lpstr>仔细观察这些坐标系与原生平面直角之间的转换公式</vt:lpstr>
      <vt:lpstr>回顾初中数学：矩阵与矢量的乘法规则</vt:lpstr>
      <vt:lpstr>为了方便，可以把很多数组成的矩阵写作一个单一的符号 A，矢量写作符号 v</vt:lpstr>
      <vt:lpstr>矩阵的乘法：多个变换先后组合在一起</vt:lpstr>
      <vt:lpstr>先缩放后旋转</vt:lpstr>
      <vt:lpstr>先旋转后缩放</vt:lpstr>
      <vt:lpstr>转换不规范，蓝人两行泪</vt:lpstr>
      <vt:lpstr>转换过去，又重新转换回来：反向转换也是一次函数，也有系数矩阵</vt:lpstr>
      <vt:lpstr>矩阵的逆</vt:lpstr>
      <vt:lpstr>恒等矩阵</vt:lpstr>
      <vt:lpstr>glm 中的矩阵类</vt:lpstr>
      <vt:lpstr>概念辨析：逆变与协变</vt:lpstr>
      <vt:lpstr>关于高楼的寓言故事</vt:lpstr>
      <vt:lpstr>逆变</vt:lpstr>
      <vt:lpstr>协变</vt:lpstr>
      <vt:lpstr>图形学中一般都是存储一个协变矩阵来表示坐标系</vt:lpstr>
      <vt:lpstr>举例说明协变用途</vt:lpstr>
      <vt:lpstr>举例说明逆变用途</vt:lpstr>
      <vt:lpstr>举例说明逆变用途</vt:lpstr>
      <vt:lpstr>协变矩阵是由新坐标系基矢量的坐标构成的</vt:lpstr>
      <vt:lpstr>逆变矩阵是由原坐标系基矢量的坐标构成的</vt:lpstr>
      <vt:lpstr>逆时针旋转 30° 这一操作的协变矩阵</vt:lpstr>
      <vt:lpstr>将刚才的 30° 通用化为任意角度 θ</vt:lpstr>
      <vt:lpstr>逆时针旋转 30° 这一操作的逆变矩阵</vt:lpstr>
      <vt:lpstr>矩阵的转置</vt:lpstr>
      <vt:lpstr>矩阵的转置</vt:lpstr>
      <vt:lpstr>对于单纯的旋转矩阵，求逆就是求转置</vt:lpstr>
      <vt:lpstr>矩阵如何表示缩放？</vt:lpstr>
      <vt:lpstr>PowerPoint 演示文稿</vt:lpstr>
      <vt:lpstr>矩阵如何表示平移？</vt:lpstr>
      <vt:lpstr>带平移项的 3x2 变换矩阵如何用矩阵乘法，就对矢量进行仿射变换？</vt:lpstr>
      <vt:lpstr>三维矢量同理</vt:lpstr>
      <vt:lpstr>三维空间中的平移矩阵</vt:lpstr>
      <vt:lpstr>glm 中平移矩阵的创建 - 代码实例</vt:lpstr>
      <vt:lpstr>绝对矢量 vs 相对矢量：扩充的 w 分量要有所不同</vt:lpstr>
      <vt:lpstr>glm 中对相对矢量和绝对矢量的转换 - 代码实例</vt:lpstr>
      <vt:lpstr>glm 中对相对矢量和绝对矢量的转换 - 代码实例</vt:lpstr>
      <vt:lpstr>以平移为例，再次直观演示逆变与协变的不同</vt:lpstr>
      <vt:lpstr>左手系与右手系</vt:lpstr>
      <vt:lpstr>轶事：“右手系为什么叫右手”的三种解读方式</vt:lpstr>
      <vt:lpstr>OpenGL 使用哪一种？</vt:lpstr>
      <vt:lpstr>OpenGL 在世界空间和大部分空间中都是右手系</vt:lpstr>
      <vt:lpstr>三维空间中的旋转矩阵</vt:lpstr>
      <vt:lpstr>三维空间中的旋转矩阵</vt:lpstr>
      <vt:lpstr>三维空间中的旋转矩阵</vt:lpstr>
      <vt:lpstr>绕任意轴旋转</vt:lpstr>
      <vt:lpstr>绕任意轴旋转</vt:lpstr>
      <vt:lpstr>glm 创建旋转矩阵的函数</vt:lpstr>
      <vt:lpstr>glm 创建缩放矩阵的函数</vt:lpstr>
      <vt:lpstr>glm 创建平移矩阵的函数</vt:lpstr>
      <vt:lpstr>矩阵乘法不满足交换律</vt:lpstr>
      <vt:lpstr>矩阵的乘法：多个变换先后组合在一起</vt:lpstr>
      <vt:lpstr>如何实现围绕任意点为中心的旋转？</vt:lpstr>
      <vt:lpstr>如何实现围绕任意点为中心的旋转？</vt:lpstr>
      <vt:lpstr>先缩放后旋转</vt:lpstr>
      <vt:lpstr>先旋转后缩放</vt:lpstr>
      <vt:lpstr>缩放(scale)、旋转(rotate)、平移(translate)的应用顺序？</vt:lpstr>
      <vt:lpstr>矩阵乘法时平移、旋转、缩放的书写顺序？</vt:lpstr>
      <vt:lpstr>逆变的情况不太一样：刚好抵消了，书写顺序又正过来</vt:lpstr>
      <vt:lpstr>glm 中 SRT 综合协变矩阵的创建 - 代码实例</vt:lpstr>
      <vt:lpstr>矩阵之于坐标系，正如矢量之于点</vt:lpstr>
      <vt:lpstr>矩阵的行列式</vt:lpstr>
      <vt:lpstr>三维矩阵的行列式</vt:lpstr>
      <vt:lpstr>行列式相关定理</vt:lpstr>
      <vt:lpstr>PowerPoint 演示文稿</vt:lpstr>
      <vt:lpstr>PowerPoint 演示文稿</vt:lpstr>
      <vt:lpstr>对象空间➡世界矩阵➡世界空间➡视角矩阵➡视角空间➡投影矩阵➡裁剪空间➡光栅化➡窗口空间</vt:lpstr>
      <vt:lpstr>常见的英文译名</vt:lpstr>
      <vt:lpstr>local to world（又称 Model 矩阵）</vt:lpstr>
      <vt:lpstr>world to view（又称 View 矩阵）</vt:lpstr>
      <vt:lpstr>view to clip（又称 Perspective 矩阵）</vt:lpstr>
      <vt:lpstr>OpenGL 进行裁剪（clip）操作</vt:lpstr>
      <vt:lpstr>NDC to window（-1～1浮点数坐标，转换为0～1920或1080的像素坐标系）</vt:lpstr>
      <vt:lpstr>为防止裁剪后被屏幕压扁，需要在投影矩阵中“预判宽高比”提前压缩一下</vt:lpstr>
      <vt:lpstr>蓝人：刚刚的压缩真是忍辱负重，光栅化到长方形屏幕上，刚好恢复了原状</vt:lpstr>
      <vt:lpstr>PowerPoint 演示文稿</vt:lpstr>
      <vt:lpstr>投影变换如何实现 1/z</vt:lpstr>
      <vt:lpstr>投影变换的原理</vt:lpstr>
      <vt:lpstr>投影变换如何实现 1/z</vt:lpstr>
      <vt:lpstr>投影变换的原理</vt:lpstr>
      <vt:lpstr>PowerPoint 演示文稿</vt:lpstr>
      <vt:lpstr>PowerPoint 演示文稿</vt:lpstr>
      <vt:lpstr>三维旋转的表示法：欧拉角</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513</cp:revision>
  <dcterms:created xsi:type="dcterms:W3CDTF">2023-07-08T09:56:40Z</dcterms:created>
  <dcterms:modified xsi:type="dcterms:W3CDTF">2023-07-08T09:56:40Z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1033-11.1.0.11664</vt:lpwstr>
  </property>
  <property fmtid="{D5CDD505-2E9C-101B-9397-08002B2CF9AE}" pid="3" name="ICV">
    <vt:lpwstr/>
  </property>
</Properties>
</file>